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388" r:id="rId3"/>
    <p:sldId id="389" r:id="rId4"/>
    <p:sldId id="390" r:id="rId5"/>
    <p:sldId id="391" r:id="rId6"/>
    <p:sldId id="395" r:id="rId7"/>
    <p:sldId id="392" r:id="rId8"/>
    <p:sldId id="397" r:id="rId9"/>
    <p:sldId id="394" r:id="rId10"/>
    <p:sldId id="398" r:id="rId11"/>
    <p:sldId id="39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6D534-C395-4FB6-83E8-91E4494C26A4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49355-B0CA-4101-8619-8A40F27E50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9760D-F85B-C647-ABC5-35EE68EC79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7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93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55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8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76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27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A483C1-789B-475D-BAD2-E655918A52C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4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10DA8-812D-4C9E-AE17-C56763999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C6E1E8-07F2-4E31-BB06-50FFC2896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24ACB3-8B31-40D3-81A6-963FF893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3B7879-174B-4F37-ABF5-C9DD5872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7D98B8-3FCA-40B8-97C3-71B30684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01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0A3C4-CB62-4966-9F08-CA9481D9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A00BAC-B8B9-471C-9F0D-CDEBCFE52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4A99CC-0576-4D17-93A9-41C3779F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C0B1C-BA0F-4F36-9F01-499274F4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EAFE9-CD97-44AD-BC80-0C021BB8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2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F67ADFD-5A4C-4805-A5D9-65D8F0508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41B7B3-AD81-4015-8578-5B6AB0F16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AC396F-D7AC-4BA9-A8FF-C8638B44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0F28A9-742E-4A69-AF58-D696D2BC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C5FE1-9CAF-41BE-BB85-FF5F3B68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36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A2E86-472E-4E1F-BE30-BD661EA2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8CD1-D080-45AD-93B6-EE409A53C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4A9B63-9356-49F2-9D9E-9F386BE2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738758-DB62-45B3-8A94-2A1BDEC0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6FBA81-360E-4328-AE50-983538202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6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5FE78-227E-4996-8AF0-921A72DC6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D835B7-F5A9-42DA-AE3D-DCC1FFEFD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D37D4-D212-4D1E-B929-1A862EDE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F4D6D3-1673-4486-B2C3-4824131B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833EFD-844E-41A3-A556-36BD9197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1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75E6B-BB18-481C-B173-FE04E05FD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18201-33C1-4843-9F23-EE847584E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F1A161-6FA4-492E-89DD-EB4B402B1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EDD378-236B-4961-9979-5C55EF98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D32255-A5A8-4B9D-BE98-5AD1DEF47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03C072-860B-4221-9538-944E9CE0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2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1BE51-4386-40AC-9375-EE68F5AC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CF8EE5-4DB3-487D-8FF9-94E538E4D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66FB08-1F27-4021-95B5-CDC757E5E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9DF50-C124-40DB-BBCB-821303255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266F58-45DD-40BF-A293-B00F2E255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7A5FDF-40FC-4D76-8977-8A1F5103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EBA476-B0CF-4743-A347-17FCBA75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E90EEE-FD1B-4810-A37D-8F47D0C4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EA841C-0A3A-4CB6-8489-F0032D4C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8E088D-1D01-4C95-8813-1CE441A7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8037CB-30E9-48D2-99A2-7B691FEA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8F523A-AB1A-4D3E-B80C-71068FB8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9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3D208C-7F45-4DBF-B85C-2ADE2246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CB1B3B-2969-4594-9FC7-EE4D50B90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D5C6A6-546D-495A-9B6C-F7DE52D5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6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F8668-5DF8-48D4-A5F8-8F004CC7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B5C04B-0D26-490E-9EC4-DADDA1774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BED8CE-5202-43A0-B44D-A51E0AB58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C8452E-67BF-4D63-8FE0-C48564A2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0B052-4107-4763-85BB-AE9C1254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6F63D0-61B9-408C-9BCE-39FFFB1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9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8FA3D-F1EB-41B0-ABA8-7A4F24229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62F27D5-7863-4AD1-AE63-A31E91885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D46C9C-2C9A-494F-ABEA-9E1034B4F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69D809-5EAC-4434-A509-DFB6C1E2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A40181-835E-44A4-90B3-98AD7D73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EA135-AE41-45BA-A450-DF23217F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6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22D8C-4E20-469B-AB22-B43325B9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9F5AE-234A-4E5D-A29C-19F97A797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E4C33-3540-487F-BA9B-B1230E17F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A089-11ED-48C3-A4BB-FD22E305BF1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CB7B7-ACFE-4842-A092-04E8D6015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BD657-58D3-4336-A6B4-3F4879BB8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FEA62-DF65-43AB-9D41-2F93D26B04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64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851"/>
            <a:ext cx="12192000" cy="386714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21963" y="3336070"/>
            <a:ext cx="7462460" cy="179688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Подготовлен студентом</a:t>
            </a:r>
            <a:b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группы </a:t>
            </a:r>
            <a:r>
              <a:rPr lang="ru-RU" sz="2667" b="1" u="sng" spc="400" dirty="0">
                <a:solidFill>
                  <a:schemeClr val="bg1"/>
                </a:solidFill>
                <a:latin typeface="Trebuchet MS"/>
                <a:cs typeface="Trebuchet MS"/>
              </a:rPr>
              <a:t>726</a:t>
            </a:r>
            <a:b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</a:br>
            <a:r>
              <a:rPr lang="ru-RU" sz="2667" b="1" spc="400" dirty="0" err="1">
                <a:solidFill>
                  <a:schemeClr val="bg1"/>
                </a:solidFill>
                <a:latin typeface="Trebuchet MS"/>
                <a:cs typeface="Trebuchet MS"/>
              </a:rPr>
              <a:t>Матвиевским</a:t>
            </a:r>
            <a: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  <a:t> Антоном Сергеевичем</a:t>
            </a:r>
            <a:br>
              <a:rPr lang="ru-RU" sz="2667" b="1" spc="400" dirty="0">
                <a:solidFill>
                  <a:schemeClr val="bg1"/>
                </a:solidFill>
                <a:latin typeface="Trebuchet MS"/>
                <a:cs typeface="Trebuchet MS"/>
              </a:rPr>
            </a:br>
            <a:endParaRPr lang="en-US" sz="2667" b="1" spc="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521963" y="5478168"/>
            <a:ext cx="7670039" cy="1159005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933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9019806-1BC7-43FA-AB04-7D9758B57B6D}"/>
              </a:ext>
            </a:extLst>
          </p:cNvPr>
          <p:cNvSpPr/>
          <p:nvPr/>
        </p:nvSpPr>
        <p:spPr>
          <a:xfrm>
            <a:off x="4533762" y="5036740"/>
            <a:ext cx="7462457" cy="95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67" b="1" spc="400" dirty="0">
                <a:solidFill>
                  <a:schemeClr val="bg1"/>
                </a:solidFill>
                <a:latin typeface="Trebuchet MS"/>
                <a:ea typeface="+mj-ea"/>
              </a:rPr>
              <a:t>Руководитель: доктор педагогических наук, доцент, профессор кафедры физики и автоматики Мамаева Ирина Алексеевна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B3C592-EF7A-418F-8F18-42148DE05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937" y="301028"/>
            <a:ext cx="1638530" cy="218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5ECB072-8221-4DF7-B878-DD4E9B04FDCB}"/>
              </a:ext>
            </a:extLst>
          </p:cNvPr>
          <p:cNvSpPr txBox="1">
            <a:spLocks/>
          </p:cNvSpPr>
          <p:nvPr/>
        </p:nvSpPr>
        <p:spPr>
          <a:xfrm>
            <a:off x="4521963" y="688855"/>
            <a:ext cx="7462460" cy="179688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Отчет по производственной (педагогической) практике</a:t>
            </a:r>
            <a:b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</a:br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в ФГБОУ ВО Костромская ГСХА</a:t>
            </a:r>
          </a:p>
          <a:p>
            <a:pPr algn="l"/>
            <a:r>
              <a:rPr lang="ru-RU" sz="2667" b="1" spc="400" dirty="0">
                <a:solidFill>
                  <a:srgbClr val="00B050"/>
                </a:solidFill>
                <a:latin typeface="Trebuchet MS"/>
                <a:cs typeface="Trebuchet MS"/>
              </a:rPr>
              <a:t>24.11.-21.12.2023</a:t>
            </a:r>
            <a:endParaRPr lang="en-US" sz="2667" b="1" spc="400" dirty="0">
              <a:solidFill>
                <a:srgbClr val="00B050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50247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Выводы и предложения по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FF068A-7EBA-4B82-9E1C-D029EB06FFA4}"/>
              </a:ext>
            </a:extLst>
          </p:cNvPr>
          <p:cNvSpPr txBox="1"/>
          <p:nvPr/>
        </p:nvSpPr>
        <p:spPr>
          <a:xfrm>
            <a:off x="1351127" y="2597232"/>
            <a:ext cx="8980227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считаю, что практикантам необходимо дать больше практических занятий, для закрепления преподавательского опыта. А в конце практики сделать контрольный срез по изученному материалу со студентом-практикантом. В результате чего будет видно, насколько действительно хорошо преподносится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5054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330200" y="233422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4400" b="1" dirty="0">
                <a:latin typeface="Trebuchet MS" pitchFamily="34" charset="0"/>
                <a:ea typeface="+mj-ea"/>
                <a:cs typeface="+mj-cs"/>
              </a:rPr>
              <a:t>Спасибо за внимание!</a:t>
            </a:r>
            <a:endParaRPr lang="en-US" sz="4400" b="1" dirty="0"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677C4C-3AF1-4885-AA98-BA57FDC5F6A9}"/>
              </a:ext>
            </a:extLst>
          </p:cNvPr>
          <p:cNvSpPr/>
          <p:nvPr/>
        </p:nvSpPr>
        <p:spPr>
          <a:xfrm>
            <a:off x="452838" y="5647383"/>
            <a:ext cx="84938" cy="1474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38E55D1-66C3-495E-955F-4730BBD76F9C}"/>
              </a:ext>
            </a:extLst>
          </p:cNvPr>
          <p:cNvSpPr/>
          <p:nvPr/>
        </p:nvSpPr>
        <p:spPr>
          <a:xfrm>
            <a:off x="757638" y="5647383"/>
            <a:ext cx="84938" cy="1474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>
            <a:extLst>
              <a:ext uri="{FF2B5EF4-FFF2-40B4-BE49-F238E27FC236}">
                <a16:creationId xmlns:a16="http://schemas.microsoft.com/office/drawing/2014/main" id="{F2678AA2-13CA-4E3B-963B-5C832B9AAF26}"/>
              </a:ext>
            </a:extLst>
          </p:cNvPr>
          <p:cNvSpPr/>
          <p:nvPr/>
        </p:nvSpPr>
        <p:spPr>
          <a:xfrm rot="16200000">
            <a:off x="572771" y="5835552"/>
            <a:ext cx="169759" cy="654901"/>
          </a:xfrm>
          <a:prstGeom prst="mo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80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Цель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4EB4F2-0AD1-41D5-AFC0-0E840B0DB833}"/>
              </a:ext>
            </a:extLst>
          </p:cNvPr>
          <p:cNvSpPr txBox="1"/>
          <p:nvPr/>
        </p:nvSpPr>
        <p:spPr>
          <a:xfrm>
            <a:off x="1071188" y="2063494"/>
            <a:ext cx="9724190" cy="2608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Целью педагогической практики являлось закрепление и углубление теоретической подготовки, а так же приобретение практических навыков и компетенций в сфере педагогической деятельности.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Задачи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A71E54-1D24-4C60-8826-22907A5A2475}"/>
              </a:ext>
            </a:extLst>
          </p:cNvPr>
          <p:cNvSpPr txBox="1"/>
          <p:nvPr/>
        </p:nvSpPr>
        <p:spPr>
          <a:xfrm>
            <a:off x="1375581" y="1200024"/>
            <a:ext cx="9440838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профессиональных умений и навыков ведения учебных занятий;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умений разрабатывать презентации, контрольные и дидактические материалы для проведения учебных занятий;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умений готовить отчетную документацию по практической деятельности;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 обучающихся магистратуры личностных качеств, определяемых общими целями обучения и воспитания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4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Этапы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8A0F5D-FBD4-43B3-B90C-823777720E9E}"/>
              </a:ext>
            </a:extLst>
          </p:cNvPr>
          <p:cNvSpPr txBox="1"/>
          <p:nvPr/>
        </p:nvSpPr>
        <p:spPr>
          <a:xfrm>
            <a:off x="734903" y="1799043"/>
            <a:ext cx="1114013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педагогической практики были пройдены следующие этапы: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93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2500"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Основная деятельность в рамках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D305D8-1880-4A68-85A7-A9058F9189AF}"/>
              </a:ext>
            </a:extLst>
          </p:cNvPr>
          <p:cNvSpPr txBox="1"/>
          <p:nvPr/>
        </p:nvSpPr>
        <p:spPr>
          <a:xfrm>
            <a:off x="554892" y="996784"/>
            <a:ext cx="11413087" cy="4510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подготовительном этапе было организовано собрание участников практики, даны общие методические указания по прохождению практики.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Были проведены ознакомление с целями, задачами, содержанием практики, общий инструктаж по технике безопасности и охране труда, культуре поведения, инструктаж по формам, объёму и видам работ.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практическом этапе осуществлялась апробация себя в роли преподавателя кафедры физической культуры и спорта.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Для этого проводился анализ учебно-методической литературы по дисциплине «Физическая культура и спорт». Также была рассмотрена рабочая программа дисциплины.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Была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разработана итоговая контрольная работа за 1 семестр обучения, которая может применяться для проверки знаний студентов образовательных учреждений уровня ВО всех направлений подготовки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272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92500"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Основная деятельность в рамках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B8357B-2981-408C-88B4-488CD6C604DC}"/>
              </a:ext>
            </a:extLst>
          </p:cNvPr>
          <p:cNvSpPr txBox="1"/>
          <p:nvPr/>
        </p:nvSpPr>
        <p:spPr>
          <a:xfrm>
            <a:off x="287361" y="911398"/>
            <a:ext cx="115316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000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аналитическом этапе проводились обработка, систематизация и анализ полученной информации. Были закреплены знания об учебной и научно-исследовательской деятельности кафедры и преподавателя физической культуры и спорта.</a:t>
            </a:r>
          </a:p>
          <a:p>
            <a:pPr indent="450000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проанализированы результаты проведения аудиторного занятия опытного преподавателя: как применялись психологические и методические основы развития мотивации, организации и контроля учебной деятельности </a:t>
            </a:r>
            <a:r>
              <a:rPr lang="ru-RU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занятии.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000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Произведено обращение к анализу учебного занятия, проведенного опытным преподавателем, с целью выявления целевого, предметно-методологического, психолого-педагогического, коммуникативного, управленческого, результативного аспектов проведения занятия.  Выполнено сравнение собственно проведенного аудиторного занятия с занятием опытного преподавателя, чтобы оценить какие аспекты удалось реализовать.</a:t>
            </a:r>
          </a:p>
          <a:p>
            <a:pPr indent="450000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отчетном этапе производилось написание данного отчета по педагогической практике и создание презентации для доклада о результатах практики для защиты отчета.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81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Особые моменты в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3A3FE9-D3C1-4A90-B69F-9BD14365E27D}"/>
              </a:ext>
            </a:extLst>
          </p:cNvPr>
          <p:cNvSpPr txBox="1"/>
          <p:nvPr/>
        </p:nvSpPr>
        <p:spPr>
          <a:xfrm>
            <a:off x="1573430" y="1503545"/>
            <a:ext cx="9376011" cy="4191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Признаюсь, что педагогическая практика меня сначала немного испугала. Сразу несколько факторов атаковали с разных сторон: во-первых, это работа в одиночку; во-вторых – повышенная ответственность; а в третьих, материал который нужно не только грамотно составлять, но и умело преподносить студентам… Ведь если ждешь от студента активности, четкости действий, да и вообще продуктивной работы, нужно, в первую очередь, выработать всё это в себе.</a:t>
            </a:r>
          </a:p>
          <a:p>
            <a:pPr indent="457200" algn="just">
              <a:lnSpc>
                <a:spcPct val="150000"/>
              </a:lnSpc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уже в ходе практики, я понял, что мне это нравится, что это – моё. Мне доставило удовольствие разрабатывать план занятия и составлять интересные задания!</a:t>
            </a:r>
          </a:p>
        </p:txBody>
      </p:sp>
    </p:spTree>
    <p:extLst>
      <p:ext uri="{BB962C8B-B14F-4D97-AF65-F5344CB8AC3E}">
        <p14:creationId xmlns:p14="http://schemas.microsoft.com/office/powerpoint/2010/main" val="429155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Результаты педагогической практики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094086-D855-4791-AEDF-A9C4388415DD}"/>
              </a:ext>
            </a:extLst>
          </p:cNvPr>
          <p:cNvSpPr txBox="1"/>
          <p:nvPr/>
        </p:nvSpPr>
        <p:spPr>
          <a:xfrm>
            <a:off x="1062413" y="810191"/>
            <a:ext cx="9812741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Данная практика была для меня очень интересной и полезной. В результате ее прохождения:</a:t>
            </a: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изучены нормативные документы по образовательной деятельности;</a:t>
            </a: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проведено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знакомство с учебной и научно-исследовательской деятельностью преподавателя и кафедры физической культуры и спорта;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разработаны контрольно-измерительные материалы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проверки знаний студентов за 1 семестр обучения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методическая структура учебного занятия и подготовлены учебно-методические материалы для проведения учебного занятия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тему «Физическая культура в профессиональной деятельности человека»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проведено аудиторное учебное занятие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тему «Физическая культура в профессиональной деятельности человека»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анализировано учебное занятие, проведенное преподавателем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Якуниным Ю.И. на тему «Игровые виды спорта. Волейбол»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86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2127723" y="6078123"/>
            <a:ext cx="548217" cy="364067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17F219A6-F42E-49DC-9C4E-9227F92F793F}" type="slidenum">
              <a:rPr lang="en-US" smtClean="0">
                <a:solidFill>
                  <a:srgbClr val="008000"/>
                </a:solidFill>
                <a:latin typeface="Trebuchet MS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rgbClr val="008000"/>
              </a:solidFill>
              <a:latin typeface="Trebuchet MS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675945" y="6287673"/>
            <a:ext cx="725804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75945" y="6353289"/>
            <a:ext cx="7258049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85338" y="6353289"/>
            <a:ext cx="442384" cy="0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685338" y="6287673"/>
            <a:ext cx="44238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675945" y="6266506"/>
            <a:ext cx="7258049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85338" y="6266506"/>
            <a:ext cx="442384" cy="0"/>
          </a:xfrm>
          <a:prstGeom prst="line">
            <a:avLst/>
          </a:prstGeom>
          <a:ln w="127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495636" y="109183"/>
            <a:ext cx="11531600" cy="736600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/>
          <a:p>
            <a:pPr algn="ctr" defTabSz="609585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Самооценка по педагогической практике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E59C2B-BB48-499A-9087-C6330A4976B0}"/>
              </a:ext>
            </a:extLst>
          </p:cNvPr>
          <p:cNvSpPr txBox="1"/>
          <p:nvPr/>
        </p:nvSpPr>
        <p:spPr>
          <a:xfrm>
            <a:off x="1421204" y="1550370"/>
            <a:ext cx="8512790" cy="3674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Педагогическая практика: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Позволила мне получить знания по разработке методического содержания учебного занятия, контрольного задания и, в целом, представление о профессиональной деятельности педагога;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Предоставила возможность поприсутствовать на занятии опытного преподавателя, перенять его опыт, после чего самому получить опыт работы с аудиторией студентов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Позволила  получить знания и сформировать компетенции в области педагогики.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891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723</Words>
  <Application>Microsoft Office PowerPoint</Application>
  <PresentationFormat>Широкоэкранный</PresentationFormat>
  <Paragraphs>67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student</cp:lastModifiedBy>
  <cp:revision>27</cp:revision>
  <dcterms:created xsi:type="dcterms:W3CDTF">2021-12-14T15:54:15Z</dcterms:created>
  <dcterms:modified xsi:type="dcterms:W3CDTF">2023-12-21T10:25:51Z</dcterms:modified>
</cp:coreProperties>
</file>