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6" r:id="rId2"/>
    <p:sldId id="388" r:id="rId3"/>
    <p:sldId id="389" r:id="rId4"/>
    <p:sldId id="390" r:id="rId5"/>
    <p:sldId id="391" r:id="rId6"/>
    <p:sldId id="395" r:id="rId7"/>
    <p:sldId id="392" r:id="rId8"/>
    <p:sldId id="397" r:id="rId9"/>
    <p:sldId id="394" r:id="rId10"/>
    <p:sldId id="398" r:id="rId11"/>
    <p:sldId id="399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96D534-C395-4FB6-83E8-91E4494C26A4}" type="datetimeFigureOut">
              <a:rPr lang="ru-RU" smtClean="0"/>
              <a:t>21.12.2023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749355-B0CA-4101-8619-8A40F27E50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7948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19760D-F85B-C647-ABC5-35EE68EC79C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6A483C1-789B-475D-BAD2-E655918A52C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0770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6A483C1-789B-475D-BAD2-E655918A52C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050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6A483C1-789B-475D-BAD2-E655918A52C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6A483C1-789B-475D-BAD2-E655918A52C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5937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6A483C1-789B-475D-BAD2-E655918A52C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4551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6A483C1-789B-475D-BAD2-E655918A52C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4850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6A483C1-789B-475D-BAD2-E655918A52C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8768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6A483C1-789B-475D-BAD2-E655918A52C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4275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6A483C1-789B-475D-BAD2-E655918A52C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64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6A483C1-789B-475D-BAD2-E655918A52C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840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710DA8-812D-4C9E-AE17-C56763999A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CC6E1E8-07F2-4E31-BB06-50FFC28968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224ACB3-8B31-40D3-81A6-963FF8932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FA089-11ED-48C3-A4BB-FD22E305BF18}" type="datetimeFigureOut">
              <a:rPr lang="ru-RU" smtClean="0"/>
              <a:t>21.12.2023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83B7879-174B-4F37-ABF5-C9DD58722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7D98B8-3FCA-40B8-97C3-71B306841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FEA62-DF65-43AB-9D41-2F93D26B04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0011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40A3C4-CB62-4966-9F08-CA9481D96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1A00BAC-B8B9-471C-9F0D-CDEBCFE52A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54A99CC-0576-4D17-93A9-41C3779FE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FA089-11ED-48C3-A4BB-FD22E305BF18}" type="datetimeFigureOut">
              <a:rPr lang="ru-RU" smtClean="0"/>
              <a:t>21.12.2023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1DC0B1C-BA0F-4F36-9F01-499274F45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3CEAFE9-CD97-44AD-BC80-0C021BB8F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FEA62-DF65-43AB-9D41-2F93D26B04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0522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F67ADFD-5A4C-4805-A5D9-65D8F0508C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F41B7B3-AD81-4015-8578-5B6AB0F165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7AC396F-D7AC-4BA9-A8FF-C8638B44B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FA089-11ED-48C3-A4BB-FD22E305BF18}" type="datetimeFigureOut">
              <a:rPr lang="ru-RU" smtClean="0"/>
              <a:t>21.12.2023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30F28A9-742E-4A69-AF58-D696D2BCC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B7C5FE1-9CAF-41BE-BB85-FF5F3B686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FEA62-DF65-43AB-9D41-2F93D26B04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0367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FA2E86-472E-4E1F-BE30-BD661EA23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E098CD1-D080-45AD-93B6-EE409A53C5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94A9B63-9356-49F2-9D9E-9F386BE20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FA089-11ED-48C3-A4BB-FD22E305BF18}" type="datetimeFigureOut">
              <a:rPr lang="ru-RU" smtClean="0"/>
              <a:t>21.12.2023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B738758-DB62-45B3-8A94-2A1BDEC0D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A6FBA81-360E-4328-AE50-983538202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FEA62-DF65-43AB-9D41-2F93D26B04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9967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45FE78-227E-4996-8AF0-921A72DC6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0D835B7-F5A9-42DA-AE3D-DCC1FFEFD6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BAD37D4-D212-4D1E-B929-1A862EDEB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FA089-11ED-48C3-A4BB-FD22E305BF18}" type="datetimeFigureOut">
              <a:rPr lang="ru-RU" smtClean="0"/>
              <a:t>21.12.2023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9F4D6D3-1673-4486-B2C3-4824131BA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5833EFD-844E-41A3-A556-36BD9197D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FEA62-DF65-43AB-9D41-2F93D26B04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4816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A75E6B-BB18-481C-B173-FE04E05FD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5618201-33C1-4843-9F23-EE847584E9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AF1A161-6FA4-492E-89DD-EB4B402B1E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DEDD378-236B-4961-9979-5C55EF980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FA089-11ED-48C3-A4BB-FD22E305BF18}" type="datetimeFigureOut">
              <a:rPr lang="ru-RU" smtClean="0"/>
              <a:t>21.12.2023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5D32255-A5A8-4B9D-BE98-5AD1DEF47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803C072-860B-4221-9538-944E9CE08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FEA62-DF65-43AB-9D41-2F93D26B04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3320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61BE51-4386-40AC-9375-EE68F5ACC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5CF8EE5-4DB3-487D-8FF9-94E538E4D3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E66FB08-1F27-4021-95B5-CDC757E5EB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059DF50-C124-40DB-BBCB-8213032557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1266F58-45DD-40BF-A293-B00F2E255B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A7A5FDF-40FC-4D76-8977-8A1F51031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FA089-11ED-48C3-A4BB-FD22E305BF18}" type="datetimeFigureOut">
              <a:rPr lang="ru-RU" smtClean="0"/>
              <a:t>21.12.2023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BEBA476-B0CF-4743-A347-17FCBA75D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8E90EEE-FD1B-4810-A37D-8F47D0C46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FEA62-DF65-43AB-9D41-2F93D26B04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3523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EA841C-0A3A-4CB6-8489-F0032D4C3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08E088D-1D01-4C95-8813-1CE441A7A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FA089-11ED-48C3-A4BB-FD22E305BF18}" type="datetimeFigureOut">
              <a:rPr lang="ru-RU" smtClean="0"/>
              <a:t>21.12.2023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58037CB-30E9-48D2-99A2-7B691FEA1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C8F523A-AB1A-4D3E-B80C-71068FB85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FEA62-DF65-43AB-9D41-2F93D26B04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6397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93D208C-7F45-4DBF-B85C-2ADE2246D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FA089-11ED-48C3-A4BB-FD22E305BF18}" type="datetimeFigureOut">
              <a:rPr lang="ru-RU" smtClean="0"/>
              <a:t>21.12.2023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BCB1B3B-2969-4594-9FC7-EE4D50B90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CD5C6A6-546D-495A-9B6C-F7DE52D5C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FEA62-DF65-43AB-9D41-2F93D26B04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569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CF8668-5DF8-48D4-A5F8-8F004CC76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0B5C04B-0D26-490E-9EC4-DADDA17749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0BED8CE-5202-43A0-B44D-A51E0AB586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8C8452E-67BF-4D63-8FE0-C48564A27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FA089-11ED-48C3-A4BB-FD22E305BF18}" type="datetimeFigureOut">
              <a:rPr lang="ru-RU" smtClean="0"/>
              <a:t>21.12.2023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2E0B052-4107-4763-85BB-AE9C12548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D6F63D0-61B9-408C-9BCE-39FFFB1FF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FEA62-DF65-43AB-9D41-2F93D26B04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1490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98FA3D-F1EB-41B0-ABA8-7A4F24229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62F27D5-7863-4AD1-AE63-A31E91885D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9D46C9C-2C9A-494F-ABEA-9E1034B4FB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669D809-5EAC-4434-A509-DFB6C1E2F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FA089-11ED-48C3-A4BB-FD22E305BF18}" type="datetimeFigureOut">
              <a:rPr lang="ru-RU" smtClean="0"/>
              <a:t>21.12.2023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2A40181-835E-44A4-90B3-98AD7D734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B8EA135-AE41-45BA-A450-DF23217F4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FEA62-DF65-43AB-9D41-2F93D26B04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4365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D22D8C-4E20-469B-AB22-B43325B9C2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3F9F5AE-234A-4E5D-A29C-19F97A7976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E3E4C33-3540-487F-BA9B-B1230E17F3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FA089-11ED-48C3-A4BB-FD22E305BF18}" type="datetimeFigureOut">
              <a:rPr lang="ru-RU" smtClean="0"/>
              <a:t>21.12.2023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6CCB7B7-ACFE-4842-A092-04E8D6015A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55BD657-58D3-4336-A6B4-3F4879BB82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FEA62-DF65-43AB-9D41-2F93D26B04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3643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90851"/>
            <a:ext cx="12192000" cy="3867149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521963" y="3336070"/>
            <a:ext cx="7462460" cy="1796880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667" b="1" spc="400" dirty="0">
                <a:solidFill>
                  <a:schemeClr val="bg1"/>
                </a:solidFill>
                <a:latin typeface="Trebuchet MS"/>
                <a:cs typeface="Trebuchet MS"/>
              </a:rPr>
              <a:t>Подготовлен студентом</a:t>
            </a:r>
            <a:br>
              <a:rPr lang="ru-RU" sz="2667" b="1" spc="400" dirty="0">
                <a:solidFill>
                  <a:schemeClr val="bg1"/>
                </a:solidFill>
                <a:latin typeface="Trebuchet MS"/>
                <a:cs typeface="Trebuchet MS"/>
              </a:rPr>
            </a:br>
            <a:r>
              <a:rPr lang="ru-RU" sz="2667" b="1" spc="400" dirty="0">
                <a:solidFill>
                  <a:schemeClr val="bg1"/>
                </a:solidFill>
                <a:latin typeface="Trebuchet MS"/>
                <a:cs typeface="Trebuchet MS"/>
              </a:rPr>
              <a:t>группы </a:t>
            </a:r>
            <a:r>
              <a:rPr lang="ru-RU" sz="2667" b="1" u="sng" spc="400" dirty="0">
                <a:solidFill>
                  <a:schemeClr val="bg1"/>
                </a:solidFill>
                <a:latin typeface="Trebuchet MS"/>
                <a:cs typeface="Trebuchet MS"/>
              </a:rPr>
              <a:t>726</a:t>
            </a:r>
            <a:br>
              <a:rPr lang="ru-RU" sz="2667" b="1" spc="400" dirty="0">
                <a:solidFill>
                  <a:schemeClr val="bg1"/>
                </a:solidFill>
                <a:latin typeface="Trebuchet MS"/>
                <a:cs typeface="Trebuchet MS"/>
              </a:rPr>
            </a:br>
            <a:r>
              <a:rPr lang="ru-RU" sz="2667" b="1" spc="400" dirty="0" err="1">
                <a:solidFill>
                  <a:schemeClr val="bg1"/>
                </a:solidFill>
                <a:latin typeface="Trebuchet MS"/>
                <a:cs typeface="Trebuchet MS"/>
              </a:rPr>
              <a:t>Матвиевским</a:t>
            </a:r>
            <a:r>
              <a:rPr lang="ru-RU" sz="2667" b="1" spc="400" dirty="0">
                <a:solidFill>
                  <a:schemeClr val="bg1"/>
                </a:solidFill>
                <a:latin typeface="Trebuchet MS"/>
                <a:cs typeface="Trebuchet MS"/>
              </a:rPr>
              <a:t> Антоном Сергеевичем</a:t>
            </a:r>
            <a:br>
              <a:rPr lang="ru-RU" sz="2667" b="1" spc="400" dirty="0">
                <a:solidFill>
                  <a:schemeClr val="bg1"/>
                </a:solidFill>
                <a:latin typeface="Trebuchet MS"/>
                <a:cs typeface="Trebuchet MS"/>
              </a:rPr>
            </a:br>
            <a:endParaRPr lang="en-US" sz="2667" b="1" spc="400" dirty="0">
              <a:solidFill>
                <a:schemeClr val="bg1"/>
              </a:solidFill>
              <a:latin typeface="Trebuchet MS"/>
              <a:cs typeface="Trebuchet MS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4521963" y="5478168"/>
            <a:ext cx="7670039" cy="1159005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933" dirty="0">
              <a:solidFill>
                <a:schemeClr val="bg1"/>
              </a:solidFill>
              <a:latin typeface="Trebuchet MS"/>
              <a:cs typeface="Trebuchet MS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C9019806-1BC7-43FA-AB04-7D9758B57B6D}"/>
              </a:ext>
            </a:extLst>
          </p:cNvPr>
          <p:cNvSpPr/>
          <p:nvPr/>
        </p:nvSpPr>
        <p:spPr>
          <a:xfrm>
            <a:off x="4533762" y="5036740"/>
            <a:ext cx="7462457" cy="954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67" b="1" spc="400" dirty="0">
                <a:solidFill>
                  <a:schemeClr val="bg1"/>
                </a:solidFill>
                <a:latin typeface="Trebuchet MS"/>
                <a:ea typeface="+mj-ea"/>
              </a:rPr>
              <a:t>Руководитель: доктор педагогических наук, доцент, профессор кафедры физики и автоматики Мамаева Ирина Алексеевна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8B3C592-EF7A-418F-8F18-42148DE055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937" y="301028"/>
            <a:ext cx="1638530" cy="2184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45ECB072-8221-4DF7-B878-DD4E9B04FDCB}"/>
              </a:ext>
            </a:extLst>
          </p:cNvPr>
          <p:cNvSpPr txBox="1">
            <a:spLocks/>
          </p:cNvSpPr>
          <p:nvPr/>
        </p:nvSpPr>
        <p:spPr>
          <a:xfrm>
            <a:off x="4521963" y="688855"/>
            <a:ext cx="7462460" cy="1796880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667" b="1" spc="400" dirty="0">
                <a:solidFill>
                  <a:srgbClr val="00B050"/>
                </a:solidFill>
                <a:latin typeface="Trebuchet MS"/>
                <a:cs typeface="Trebuchet MS"/>
              </a:rPr>
              <a:t>Отчет по производственной (педагогической) практике</a:t>
            </a:r>
            <a:br>
              <a:rPr lang="ru-RU" sz="2667" b="1" spc="400" dirty="0">
                <a:solidFill>
                  <a:srgbClr val="00B050"/>
                </a:solidFill>
                <a:latin typeface="Trebuchet MS"/>
                <a:cs typeface="Trebuchet MS"/>
              </a:rPr>
            </a:br>
            <a:r>
              <a:rPr lang="ru-RU" sz="2667" b="1" spc="400" dirty="0">
                <a:solidFill>
                  <a:srgbClr val="00B050"/>
                </a:solidFill>
                <a:latin typeface="Trebuchet MS"/>
                <a:cs typeface="Trebuchet MS"/>
              </a:rPr>
              <a:t>в ФГБОУ ВО Костромская ГСХА</a:t>
            </a:r>
          </a:p>
          <a:p>
            <a:pPr algn="l"/>
            <a:r>
              <a:rPr lang="ru-RU" sz="2667" b="1" spc="400" dirty="0">
                <a:solidFill>
                  <a:srgbClr val="00B050"/>
                </a:solidFill>
                <a:latin typeface="Trebuchet MS"/>
                <a:cs typeface="Trebuchet MS"/>
              </a:rPr>
              <a:t>24.11.-21.12.2023</a:t>
            </a:r>
            <a:endParaRPr lang="en-US" sz="2667" b="1" spc="400" dirty="0">
              <a:solidFill>
                <a:srgbClr val="00B050"/>
              </a:solidFill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31502472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2127723" y="6078123"/>
            <a:ext cx="548217" cy="364067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17F219A6-F42E-49DC-9C4E-9227F92F793F}" type="slidenum">
              <a:rPr lang="en-US" smtClean="0">
                <a:solidFill>
                  <a:srgbClr val="008000"/>
                </a:solidFill>
                <a:latin typeface="Trebuchet MS" pitchFamily="34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>
              <a:solidFill>
                <a:srgbClr val="008000"/>
              </a:solidFill>
              <a:latin typeface="Trebuchet MS" pitchFamily="34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2675945" y="6287673"/>
            <a:ext cx="7258049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675945" y="6353289"/>
            <a:ext cx="7258049" cy="0"/>
          </a:xfrm>
          <a:prstGeom prst="line">
            <a:avLst/>
          </a:prstGeom>
          <a:ln w="38100" cmpd="sng"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685338" y="6353289"/>
            <a:ext cx="442384" cy="0"/>
          </a:xfrm>
          <a:prstGeom prst="line">
            <a:avLst/>
          </a:prstGeom>
          <a:ln w="38100" cmpd="sng"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685338" y="6287673"/>
            <a:ext cx="442384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cxnSpLocks/>
          </p:cNvCxnSpPr>
          <p:nvPr/>
        </p:nvCxnSpPr>
        <p:spPr>
          <a:xfrm>
            <a:off x="2675945" y="6266506"/>
            <a:ext cx="7258049" cy="0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685338" y="6266506"/>
            <a:ext cx="442384" cy="0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itle 1"/>
          <p:cNvSpPr txBox="1">
            <a:spLocks/>
          </p:cNvSpPr>
          <p:nvPr/>
        </p:nvSpPr>
        <p:spPr>
          <a:xfrm>
            <a:off x="495636" y="109183"/>
            <a:ext cx="11531600" cy="736600"/>
          </a:xfrm>
          <a:prstGeom prst="rect">
            <a:avLst/>
          </a:prstGeom>
        </p:spPr>
        <p:txBody>
          <a:bodyPr vert="horz" lIns="121920" tIns="60960" rIns="121920" bIns="60960" rtlCol="0" anchor="ctr">
            <a:normAutofit/>
          </a:bodyPr>
          <a:lstStyle/>
          <a:p>
            <a:pPr algn="ctr" defTabSz="609585">
              <a:spcBef>
                <a:spcPct val="0"/>
              </a:spcBef>
              <a:defRPr/>
            </a:pPr>
            <a:r>
              <a:rPr lang="ru-RU" sz="3200" b="1" dirty="0">
                <a:solidFill>
                  <a:schemeClr val="accent5">
                    <a:lumMod val="75000"/>
                  </a:schemeClr>
                </a:solidFill>
                <a:latin typeface="Trebuchet MS" pitchFamily="34" charset="0"/>
                <a:ea typeface="+mj-ea"/>
                <a:cs typeface="+mj-cs"/>
              </a:rPr>
              <a:t>Выводы и предложения по педагогической практике</a:t>
            </a:r>
            <a:endParaRPr lang="en-US" sz="3200" b="1" dirty="0">
              <a:solidFill>
                <a:schemeClr val="accent5">
                  <a:lumMod val="75000"/>
                </a:schemeClr>
              </a:solidFill>
              <a:latin typeface="Trebuchet MS" pitchFamily="34" charset="0"/>
              <a:ea typeface="+mj-ea"/>
              <a:cs typeface="+mj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CFF068A-7EBA-4B82-9E1C-D029EB06FFA4}"/>
              </a:ext>
            </a:extLst>
          </p:cNvPr>
          <p:cNvSpPr txBox="1"/>
          <p:nvPr/>
        </p:nvSpPr>
        <p:spPr>
          <a:xfrm>
            <a:off x="1351127" y="2597232"/>
            <a:ext cx="8980227" cy="27959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 считаю, что практикантам необходимо дать больше практических занятий, для закрепления преподавательского опыта. А в конце практики сделать контрольный срез по изученному материалу со студентом-практикантом. В результате чего будет видно, насколько действительно хорошо преподносится материал.</a:t>
            </a:r>
          </a:p>
        </p:txBody>
      </p:sp>
    </p:spTree>
    <p:extLst>
      <p:ext uri="{BB962C8B-B14F-4D97-AF65-F5344CB8AC3E}">
        <p14:creationId xmlns:p14="http://schemas.microsoft.com/office/powerpoint/2010/main" val="505409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2127723" y="6078123"/>
            <a:ext cx="548217" cy="364067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17F219A6-F42E-49DC-9C4E-9227F92F793F}" type="slidenum">
              <a:rPr lang="en-US" smtClean="0">
                <a:solidFill>
                  <a:srgbClr val="008000"/>
                </a:solidFill>
                <a:latin typeface="Trebuchet MS" pitchFamily="34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dirty="0">
              <a:solidFill>
                <a:srgbClr val="008000"/>
              </a:solidFill>
              <a:latin typeface="Trebuchet MS" pitchFamily="34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2675945" y="6287673"/>
            <a:ext cx="7258049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675945" y="6353289"/>
            <a:ext cx="7258049" cy="0"/>
          </a:xfrm>
          <a:prstGeom prst="line">
            <a:avLst/>
          </a:prstGeom>
          <a:ln w="38100" cmpd="sng"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685338" y="6353289"/>
            <a:ext cx="442384" cy="0"/>
          </a:xfrm>
          <a:prstGeom prst="line">
            <a:avLst/>
          </a:prstGeom>
          <a:ln w="38100" cmpd="sng"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685338" y="6287673"/>
            <a:ext cx="442384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cxnSpLocks/>
          </p:cNvCxnSpPr>
          <p:nvPr/>
        </p:nvCxnSpPr>
        <p:spPr>
          <a:xfrm>
            <a:off x="2675945" y="6266506"/>
            <a:ext cx="7258049" cy="0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685338" y="6266506"/>
            <a:ext cx="442384" cy="0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itle 1"/>
          <p:cNvSpPr txBox="1">
            <a:spLocks/>
          </p:cNvSpPr>
          <p:nvPr/>
        </p:nvSpPr>
        <p:spPr>
          <a:xfrm>
            <a:off x="330200" y="2334223"/>
            <a:ext cx="11531600" cy="736600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/>
          <a:p>
            <a:pPr algn="ctr" defTabSz="609585">
              <a:spcBef>
                <a:spcPct val="0"/>
              </a:spcBef>
              <a:defRPr/>
            </a:pPr>
            <a:r>
              <a:rPr lang="ru-RU" sz="4400" b="1" dirty="0">
                <a:latin typeface="Trebuchet MS" pitchFamily="34" charset="0"/>
                <a:ea typeface="+mj-ea"/>
                <a:cs typeface="+mj-cs"/>
              </a:rPr>
              <a:t>Спасибо за внимание!</a:t>
            </a:r>
            <a:endParaRPr lang="en-US" sz="4400" b="1" dirty="0">
              <a:latin typeface="Trebuchet MS" pitchFamily="34" charset="0"/>
              <a:ea typeface="+mj-ea"/>
              <a:cs typeface="+mj-cs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2677C4C-3AF1-4885-AA98-BA57FDC5F6A9}"/>
              </a:ext>
            </a:extLst>
          </p:cNvPr>
          <p:cNvSpPr/>
          <p:nvPr/>
        </p:nvSpPr>
        <p:spPr>
          <a:xfrm>
            <a:off x="452838" y="5647383"/>
            <a:ext cx="84938" cy="14742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F38E55D1-66C3-495E-955F-4730BBD76F9C}"/>
              </a:ext>
            </a:extLst>
          </p:cNvPr>
          <p:cNvSpPr/>
          <p:nvPr/>
        </p:nvSpPr>
        <p:spPr>
          <a:xfrm>
            <a:off x="757638" y="5647383"/>
            <a:ext cx="84938" cy="14742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Месяц 2">
            <a:extLst>
              <a:ext uri="{FF2B5EF4-FFF2-40B4-BE49-F238E27FC236}">
                <a16:creationId xmlns:a16="http://schemas.microsoft.com/office/drawing/2014/main" id="{F2678AA2-13CA-4E3B-963B-5C832B9AAF26}"/>
              </a:ext>
            </a:extLst>
          </p:cNvPr>
          <p:cNvSpPr/>
          <p:nvPr/>
        </p:nvSpPr>
        <p:spPr>
          <a:xfrm rot="16200000">
            <a:off x="572771" y="5835552"/>
            <a:ext cx="169759" cy="654901"/>
          </a:xfrm>
          <a:prstGeom prst="moon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8805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2127723" y="6078123"/>
            <a:ext cx="548217" cy="364067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17F219A6-F42E-49DC-9C4E-9227F92F793F}" type="slidenum">
              <a:rPr lang="en-US" smtClean="0">
                <a:solidFill>
                  <a:srgbClr val="008000"/>
                </a:solidFill>
                <a:latin typeface="Trebuchet MS" pitchFamily="34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solidFill>
                <a:srgbClr val="008000"/>
              </a:solidFill>
              <a:latin typeface="Trebuchet MS" pitchFamily="34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2675945" y="6287673"/>
            <a:ext cx="7258049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675945" y="6353289"/>
            <a:ext cx="7258049" cy="0"/>
          </a:xfrm>
          <a:prstGeom prst="line">
            <a:avLst/>
          </a:prstGeom>
          <a:ln w="38100" cmpd="sng"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685338" y="6353289"/>
            <a:ext cx="442384" cy="0"/>
          </a:xfrm>
          <a:prstGeom prst="line">
            <a:avLst/>
          </a:prstGeom>
          <a:ln w="38100" cmpd="sng"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685338" y="6287673"/>
            <a:ext cx="442384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cxnSpLocks/>
          </p:cNvCxnSpPr>
          <p:nvPr/>
        </p:nvCxnSpPr>
        <p:spPr>
          <a:xfrm>
            <a:off x="2675945" y="6266506"/>
            <a:ext cx="7258049" cy="0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685338" y="6266506"/>
            <a:ext cx="442384" cy="0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itle 1"/>
          <p:cNvSpPr txBox="1">
            <a:spLocks/>
          </p:cNvSpPr>
          <p:nvPr/>
        </p:nvSpPr>
        <p:spPr>
          <a:xfrm>
            <a:off x="495636" y="109183"/>
            <a:ext cx="11531600" cy="736600"/>
          </a:xfrm>
          <a:prstGeom prst="rect">
            <a:avLst/>
          </a:prstGeom>
        </p:spPr>
        <p:txBody>
          <a:bodyPr vert="horz" lIns="121920" tIns="60960" rIns="121920" bIns="60960" rtlCol="0" anchor="ctr">
            <a:normAutofit/>
          </a:bodyPr>
          <a:lstStyle/>
          <a:p>
            <a:pPr algn="ctr" defTabSz="609585">
              <a:spcBef>
                <a:spcPct val="0"/>
              </a:spcBef>
              <a:defRPr/>
            </a:pPr>
            <a:r>
              <a:rPr lang="ru-RU" sz="3200" b="1" dirty="0">
                <a:solidFill>
                  <a:schemeClr val="accent5">
                    <a:lumMod val="75000"/>
                  </a:schemeClr>
                </a:solidFill>
                <a:latin typeface="Trebuchet MS" pitchFamily="34" charset="0"/>
                <a:ea typeface="+mj-ea"/>
                <a:cs typeface="+mj-cs"/>
              </a:rPr>
              <a:t>Цель педагогической практики</a:t>
            </a:r>
            <a:endParaRPr lang="en-US" sz="3200" b="1" dirty="0">
              <a:solidFill>
                <a:schemeClr val="accent5">
                  <a:lumMod val="75000"/>
                </a:schemeClr>
              </a:solidFill>
              <a:latin typeface="Trebuchet MS" pitchFamily="34" charset="0"/>
              <a:ea typeface="+mj-ea"/>
              <a:cs typeface="+mj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54EB4F2-0AD1-41D5-AFC0-0E840B0DB833}"/>
              </a:ext>
            </a:extLst>
          </p:cNvPr>
          <p:cNvSpPr txBox="1"/>
          <p:nvPr/>
        </p:nvSpPr>
        <p:spPr>
          <a:xfrm>
            <a:off x="1071188" y="2063494"/>
            <a:ext cx="9724190" cy="26085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Целью педагогической практики являлось закрепление и углубление теоретической подготовки, а так же приобретение практических навыков и компетенций в сфере педагогической деятельности.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2127723" y="6078123"/>
            <a:ext cx="548217" cy="364067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17F219A6-F42E-49DC-9C4E-9227F92F793F}" type="slidenum">
              <a:rPr lang="en-US" smtClean="0">
                <a:solidFill>
                  <a:srgbClr val="008000"/>
                </a:solidFill>
                <a:latin typeface="Trebuchet MS" pitchFamily="34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>
              <a:solidFill>
                <a:srgbClr val="008000"/>
              </a:solidFill>
              <a:latin typeface="Trebuchet MS" pitchFamily="34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2675945" y="6287673"/>
            <a:ext cx="7258049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675945" y="6353289"/>
            <a:ext cx="7258049" cy="0"/>
          </a:xfrm>
          <a:prstGeom prst="line">
            <a:avLst/>
          </a:prstGeom>
          <a:ln w="38100" cmpd="sng"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685338" y="6353289"/>
            <a:ext cx="442384" cy="0"/>
          </a:xfrm>
          <a:prstGeom prst="line">
            <a:avLst/>
          </a:prstGeom>
          <a:ln w="38100" cmpd="sng"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685338" y="6287673"/>
            <a:ext cx="442384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cxnSpLocks/>
          </p:cNvCxnSpPr>
          <p:nvPr/>
        </p:nvCxnSpPr>
        <p:spPr>
          <a:xfrm>
            <a:off x="2675945" y="6266506"/>
            <a:ext cx="7258049" cy="0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685338" y="6266506"/>
            <a:ext cx="442384" cy="0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itle 1"/>
          <p:cNvSpPr txBox="1">
            <a:spLocks/>
          </p:cNvSpPr>
          <p:nvPr/>
        </p:nvSpPr>
        <p:spPr>
          <a:xfrm>
            <a:off x="495636" y="109183"/>
            <a:ext cx="11531600" cy="736600"/>
          </a:xfrm>
          <a:prstGeom prst="rect">
            <a:avLst/>
          </a:prstGeom>
        </p:spPr>
        <p:txBody>
          <a:bodyPr vert="horz" lIns="121920" tIns="60960" rIns="121920" bIns="60960" rtlCol="0" anchor="ctr">
            <a:normAutofit/>
          </a:bodyPr>
          <a:lstStyle/>
          <a:p>
            <a:pPr algn="ctr" defTabSz="609585">
              <a:spcBef>
                <a:spcPct val="0"/>
              </a:spcBef>
              <a:defRPr/>
            </a:pPr>
            <a:r>
              <a:rPr lang="ru-RU" sz="3200" b="1" dirty="0">
                <a:solidFill>
                  <a:schemeClr val="accent5">
                    <a:lumMod val="75000"/>
                  </a:schemeClr>
                </a:solidFill>
                <a:latin typeface="Trebuchet MS" pitchFamily="34" charset="0"/>
                <a:ea typeface="+mj-ea"/>
                <a:cs typeface="+mj-cs"/>
              </a:rPr>
              <a:t>Задачи педагогической практики</a:t>
            </a:r>
            <a:endParaRPr lang="en-US" sz="3200" b="1" dirty="0">
              <a:solidFill>
                <a:schemeClr val="accent5">
                  <a:lumMod val="75000"/>
                </a:schemeClr>
              </a:solidFill>
              <a:latin typeface="Trebuchet MS" pitchFamily="34" charset="0"/>
              <a:ea typeface="+mj-ea"/>
              <a:cs typeface="+mj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2A71E54-1D24-4C60-8826-22907A5A2475}"/>
              </a:ext>
            </a:extLst>
          </p:cNvPr>
          <p:cNvSpPr txBox="1"/>
          <p:nvPr/>
        </p:nvSpPr>
        <p:spPr>
          <a:xfrm>
            <a:off x="1375581" y="1200024"/>
            <a:ext cx="9440838" cy="44579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формирование профессиональных умений и навыков ведения учебных занятий;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формирование умений разрабатывать презентации, контрольные и дидактические материалы для проведения учебных занятий;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формирование умений готовить отчетную документацию по практической деятельности;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развитие у обучающихся магистратуры личностных качеств, определяемых общими целями обучения и воспитания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0452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2127723" y="6078123"/>
            <a:ext cx="548217" cy="364067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17F219A6-F42E-49DC-9C4E-9227F92F793F}" type="slidenum">
              <a:rPr lang="en-US" smtClean="0">
                <a:solidFill>
                  <a:srgbClr val="008000"/>
                </a:solidFill>
                <a:latin typeface="Trebuchet MS" pitchFamily="34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>
              <a:solidFill>
                <a:srgbClr val="008000"/>
              </a:solidFill>
              <a:latin typeface="Trebuchet MS" pitchFamily="34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2675945" y="6287673"/>
            <a:ext cx="7258049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675945" y="6353289"/>
            <a:ext cx="7258049" cy="0"/>
          </a:xfrm>
          <a:prstGeom prst="line">
            <a:avLst/>
          </a:prstGeom>
          <a:ln w="38100" cmpd="sng"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685338" y="6353289"/>
            <a:ext cx="442384" cy="0"/>
          </a:xfrm>
          <a:prstGeom prst="line">
            <a:avLst/>
          </a:prstGeom>
          <a:ln w="38100" cmpd="sng"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685338" y="6287673"/>
            <a:ext cx="442384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cxnSpLocks/>
          </p:cNvCxnSpPr>
          <p:nvPr/>
        </p:nvCxnSpPr>
        <p:spPr>
          <a:xfrm>
            <a:off x="2675945" y="6266506"/>
            <a:ext cx="7258049" cy="0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685338" y="6266506"/>
            <a:ext cx="442384" cy="0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itle 1"/>
          <p:cNvSpPr txBox="1">
            <a:spLocks/>
          </p:cNvSpPr>
          <p:nvPr/>
        </p:nvSpPr>
        <p:spPr>
          <a:xfrm>
            <a:off x="495636" y="109183"/>
            <a:ext cx="11531600" cy="736600"/>
          </a:xfrm>
          <a:prstGeom prst="rect">
            <a:avLst/>
          </a:prstGeom>
        </p:spPr>
        <p:txBody>
          <a:bodyPr vert="horz" lIns="121920" tIns="60960" rIns="121920" bIns="60960" rtlCol="0" anchor="ctr">
            <a:normAutofit/>
          </a:bodyPr>
          <a:lstStyle/>
          <a:p>
            <a:pPr algn="ctr" defTabSz="609585">
              <a:spcBef>
                <a:spcPct val="0"/>
              </a:spcBef>
              <a:defRPr/>
            </a:pPr>
            <a:r>
              <a:rPr lang="ru-RU" sz="3200" b="1" dirty="0">
                <a:solidFill>
                  <a:schemeClr val="accent5">
                    <a:lumMod val="75000"/>
                  </a:schemeClr>
                </a:solidFill>
                <a:latin typeface="Trebuchet MS" pitchFamily="34" charset="0"/>
                <a:ea typeface="+mj-ea"/>
                <a:cs typeface="+mj-cs"/>
              </a:rPr>
              <a:t>Этапы педагогической практики</a:t>
            </a:r>
            <a:endParaRPr lang="en-US" sz="3200" b="1" dirty="0">
              <a:solidFill>
                <a:schemeClr val="accent5">
                  <a:lumMod val="75000"/>
                </a:schemeClr>
              </a:solidFill>
              <a:latin typeface="Trebuchet MS" pitchFamily="34" charset="0"/>
              <a:ea typeface="+mj-ea"/>
              <a:cs typeface="+mj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A8A0F5D-FBD4-43B3-B90C-823777720E9E}"/>
              </a:ext>
            </a:extLst>
          </p:cNvPr>
          <p:cNvSpPr txBox="1"/>
          <p:nvPr/>
        </p:nvSpPr>
        <p:spPr>
          <a:xfrm>
            <a:off x="734903" y="1799043"/>
            <a:ext cx="11140131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ходе педагогической практики были пройдены следующие этапы: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Подготовительный;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Практический;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Аналитический;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Отчетный.</a:t>
            </a:r>
          </a:p>
          <a:p>
            <a:pPr marL="342900" indent="-34290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2933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2127723" y="6078123"/>
            <a:ext cx="548217" cy="364067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17F219A6-F42E-49DC-9C4E-9227F92F793F}" type="slidenum">
              <a:rPr lang="en-US" smtClean="0">
                <a:solidFill>
                  <a:srgbClr val="008000"/>
                </a:solidFill>
                <a:latin typeface="Trebuchet MS" pitchFamily="34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>
              <a:solidFill>
                <a:srgbClr val="008000"/>
              </a:solidFill>
              <a:latin typeface="Trebuchet MS" pitchFamily="34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2675945" y="6287673"/>
            <a:ext cx="7258049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675945" y="6353289"/>
            <a:ext cx="7258049" cy="0"/>
          </a:xfrm>
          <a:prstGeom prst="line">
            <a:avLst/>
          </a:prstGeom>
          <a:ln w="38100" cmpd="sng"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685338" y="6353289"/>
            <a:ext cx="442384" cy="0"/>
          </a:xfrm>
          <a:prstGeom prst="line">
            <a:avLst/>
          </a:prstGeom>
          <a:ln w="38100" cmpd="sng"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685338" y="6287673"/>
            <a:ext cx="442384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cxnSpLocks/>
          </p:cNvCxnSpPr>
          <p:nvPr/>
        </p:nvCxnSpPr>
        <p:spPr>
          <a:xfrm>
            <a:off x="2675945" y="6266506"/>
            <a:ext cx="7258049" cy="0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685338" y="6266506"/>
            <a:ext cx="442384" cy="0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itle 1"/>
          <p:cNvSpPr txBox="1">
            <a:spLocks/>
          </p:cNvSpPr>
          <p:nvPr/>
        </p:nvSpPr>
        <p:spPr>
          <a:xfrm>
            <a:off x="495636" y="109183"/>
            <a:ext cx="11531600" cy="736600"/>
          </a:xfrm>
          <a:prstGeom prst="rect">
            <a:avLst/>
          </a:prstGeom>
        </p:spPr>
        <p:txBody>
          <a:bodyPr vert="horz" lIns="121920" tIns="60960" rIns="121920" bIns="60960" rtlCol="0" anchor="ctr">
            <a:normAutofit fontScale="92500"/>
          </a:bodyPr>
          <a:lstStyle/>
          <a:p>
            <a:pPr algn="ctr" defTabSz="609585">
              <a:spcBef>
                <a:spcPct val="0"/>
              </a:spcBef>
              <a:defRPr/>
            </a:pPr>
            <a:r>
              <a:rPr lang="ru-RU" sz="3200" b="1" dirty="0">
                <a:solidFill>
                  <a:schemeClr val="accent5">
                    <a:lumMod val="75000"/>
                  </a:schemeClr>
                </a:solidFill>
                <a:latin typeface="Trebuchet MS" pitchFamily="34" charset="0"/>
                <a:ea typeface="+mj-ea"/>
                <a:cs typeface="+mj-cs"/>
              </a:rPr>
              <a:t>Основная деятельность в рамках педагогической практики</a:t>
            </a:r>
            <a:endParaRPr lang="en-US" sz="3200" b="1" dirty="0">
              <a:solidFill>
                <a:schemeClr val="accent5">
                  <a:lumMod val="75000"/>
                </a:schemeClr>
              </a:solidFill>
              <a:latin typeface="Trebuchet MS" pitchFamily="34" charset="0"/>
              <a:ea typeface="+mj-ea"/>
              <a:cs typeface="+mj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AD305D8-1880-4A68-85A7-A9058F9189AF}"/>
              </a:ext>
            </a:extLst>
          </p:cNvPr>
          <p:cNvSpPr txBox="1"/>
          <p:nvPr/>
        </p:nvSpPr>
        <p:spPr>
          <a:xfrm>
            <a:off x="554892" y="996784"/>
            <a:ext cx="11413087" cy="4510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На подготовительном этапе было организовано собрание участников практики, даны общие методические указания по прохождению практики.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Были проведены ознакомление с целями, задачами, содержанием практики, общий инструктаж по технике безопасности и охране труда, культуре поведения, инструктаж по формам, объёму и видам работ.</a:t>
            </a:r>
          </a:p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На практическом этапе осуществлялась апробация себя в роли преподавателя кафедры физической культуры и спорта.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Для этого проводился анализ учебно-методической литературы по дисциплине «Физическая культура и спорт». Также была рассмотрена рабочая программа дисциплины.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Была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разработана итоговая контрольная работа за 1 семестр обучения, которая может применяться для проверки знаний студентов образовательных учреждений уровня ВО всех направлений подготовки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8272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2127723" y="6078123"/>
            <a:ext cx="548217" cy="364067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17F219A6-F42E-49DC-9C4E-9227F92F793F}" type="slidenum">
              <a:rPr lang="en-US" smtClean="0">
                <a:solidFill>
                  <a:srgbClr val="008000"/>
                </a:solidFill>
                <a:latin typeface="Trebuchet MS" pitchFamily="34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>
              <a:solidFill>
                <a:srgbClr val="008000"/>
              </a:solidFill>
              <a:latin typeface="Trebuchet MS" pitchFamily="34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2675945" y="6287673"/>
            <a:ext cx="7258049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675945" y="6353289"/>
            <a:ext cx="7258049" cy="0"/>
          </a:xfrm>
          <a:prstGeom prst="line">
            <a:avLst/>
          </a:prstGeom>
          <a:ln w="38100" cmpd="sng"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685338" y="6353289"/>
            <a:ext cx="442384" cy="0"/>
          </a:xfrm>
          <a:prstGeom prst="line">
            <a:avLst/>
          </a:prstGeom>
          <a:ln w="38100" cmpd="sng"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685338" y="6287673"/>
            <a:ext cx="442384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cxnSpLocks/>
          </p:cNvCxnSpPr>
          <p:nvPr/>
        </p:nvCxnSpPr>
        <p:spPr>
          <a:xfrm>
            <a:off x="2675945" y="6266506"/>
            <a:ext cx="7258049" cy="0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685338" y="6266506"/>
            <a:ext cx="442384" cy="0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itle 1"/>
          <p:cNvSpPr txBox="1">
            <a:spLocks/>
          </p:cNvSpPr>
          <p:nvPr/>
        </p:nvSpPr>
        <p:spPr>
          <a:xfrm>
            <a:off x="495636" y="109183"/>
            <a:ext cx="11531600" cy="736600"/>
          </a:xfrm>
          <a:prstGeom prst="rect">
            <a:avLst/>
          </a:prstGeom>
        </p:spPr>
        <p:txBody>
          <a:bodyPr vert="horz" lIns="121920" tIns="60960" rIns="121920" bIns="60960" rtlCol="0" anchor="ctr">
            <a:normAutofit fontScale="92500"/>
          </a:bodyPr>
          <a:lstStyle/>
          <a:p>
            <a:pPr algn="ctr" defTabSz="609585">
              <a:spcBef>
                <a:spcPct val="0"/>
              </a:spcBef>
              <a:defRPr/>
            </a:pPr>
            <a:r>
              <a:rPr lang="ru-RU" sz="3200" b="1" dirty="0">
                <a:solidFill>
                  <a:schemeClr val="accent5">
                    <a:lumMod val="75000"/>
                  </a:schemeClr>
                </a:solidFill>
                <a:latin typeface="Trebuchet MS" pitchFamily="34" charset="0"/>
                <a:ea typeface="+mj-ea"/>
                <a:cs typeface="+mj-cs"/>
              </a:rPr>
              <a:t>Основная деятельность в рамках педагогической практики</a:t>
            </a:r>
            <a:endParaRPr lang="en-US" sz="3200" b="1" dirty="0">
              <a:solidFill>
                <a:schemeClr val="accent5">
                  <a:lumMod val="75000"/>
                </a:schemeClr>
              </a:solidFill>
              <a:latin typeface="Trebuchet MS" pitchFamily="34" charset="0"/>
              <a:ea typeface="+mj-ea"/>
              <a:cs typeface="+mj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4B8357B-2981-408C-88B4-488CD6C604DC}"/>
              </a:ext>
            </a:extLst>
          </p:cNvPr>
          <p:cNvSpPr txBox="1"/>
          <p:nvPr/>
        </p:nvSpPr>
        <p:spPr>
          <a:xfrm>
            <a:off x="287361" y="911398"/>
            <a:ext cx="11531600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000">
              <a:lnSpc>
                <a:spcPct val="150000"/>
              </a:lnSpc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аналитическом этапе проводились обработка, систематизация и анализ полученной информации. Были закреплены знания об учебной и научно-исследовательской деятельности кафедры и преподавателя физической культуры и спорта.</a:t>
            </a:r>
          </a:p>
          <a:p>
            <a:pPr indent="450000">
              <a:lnSpc>
                <a:spcPct val="150000"/>
              </a:lnSpc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Были проанализированы результаты проведения аудиторного занятия опытного преподавателя: как применялись психологические и методические основы развития мотивации, организации и контроля учебной деятельности </a:t>
            </a:r>
            <a:r>
              <a:rPr lang="ru-RU" sz="18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занятии.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000">
              <a:lnSpc>
                <a:spcPct val="150000"/>
              </a:lnSpc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Произведено обращение к анализу учебного занятия, проведенного опытным преподавателем, с целью выявления целевого, предметно-методологического, психолого-педагогического, коммуникативного, управленческого, результативного аспектов проведения занятия.  Выполнено сравнение собственно проведенного аудиторного занятия с занятием опытного преподавателя, чтобы оценить какие аспекты удалось реализовать.</a:t>
            </a:r>
          </a:p>
          <a:p>
            <a:pPr indent="450000">
              <a:lnSpc>
                <a:spcPct val="150000"/>
              </a:lnSpc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отчетном этапе производилось написание данного отчета по педагогической практике и создание презентации для доклада о результатах практики для защиты отчета.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0816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2127723" y="6078123"/>
            <a:ext cx="548217" cy="364067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17F219A6-F42E-49DC-9C4E-9227F92F793F}" type="slidenum">
              <a:rPr lang="en-US" smtClean="0">
                <a:solidFill>
                  <a:srgbClr val="008000"/>
                </a:solidFill>
                <a:latin typeface="Trebuchet MS" pitchFamily="34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>
              <a:solidFill>
                <a:srgbClr val="008000"/>
              </a:solidFill>
              <a:latin typeface="Trebuchet MS" pitchFamily="34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2675945" y="6287673"/>
            <a:ext cx="7258049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675945" y="6353289"/>
            <a:ext cx="7258049" cy="0"/>
          </a:xfrm>
          <a:prstGeom prst="line">
            <a:avLst/>
          </a:prstGeom>
          <a:ln w="38100" cmpd="sng"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685338" y="6353289"/>
            <a:ext cx="442384" cy="0"/>
          </a:xfrm>
          <a:prstGeom prst="line">
            <a:avLst/>
          </a:prstGeom>
          <a:ln w="38100" cmpd="sng"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685338" y="6287673"/>
            <a:ext cx="442384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cxnSpLocks/>
          </p:cNvCxnSpPr>
          <p:nvPr/>
        </p:nvCxnSpPr>
        <p:spPr>
          <a:xfrm>
            <a:off x="2675945" y="6266506"/>
            <a:ext cx="7258049" cy="0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685338" y="6266506"/>
            <a:ext cx="442384" cy="0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itle 1"/>
          <p:cNvSpPr txBox="1">
            <a:spLocks/>
          </p:cNvSpPr>
          <p:nvPr/>
        </p:nvSpPr>
        <p:spPr>
          <a:xfrm>
            <a:off x="495636" y="109183"/>
            <a:ext cx="11531600" cy="736600"/>
          </a:xfrm>
          <a:prstGeom prst="rect">
            <a:avLst/>
          </a:prstGeom>
        </p:spPr>
        <p:txBody>
          <a:bodyPr vert="horz" lIns="121920" tIns="60960" rIns="121920" bIns="60960" rtlCol="0" anchor="ctr">
            <a:normAutofit/>
          </a:bodyPr>
          <a:lstStyle/>
          <a:p>
            <a:pPr algn="ctr" defTabSz="609585">
              <a:spcBef>
                <a:spcPct val="0"/>
              </a:spcBef>
              <a:defRPr/>
            </a:pPr>
            <a:r>
              <a:rPr lang="ru-RU" sz="3200" b="1" dirty="0">
                <a:solidFill>
                  <a:schemeClr val="accent5">
                    <a:lumMod val="75000"/>
                  </a:schemeClr>
                </a:solidFill>
                <a:latin typeface="Trebuchet MS" pitchFamily="34" charset="0"/>
                <a:ea typeface="+mj-ea"/>
                <a:cs typeface="+mj-cs"/>
              </a:rPr>
              <a:t>Особые моменты в педагогической практике</a:t>
            </a:r>
            <a:endParaRPr lang="en-US" sz="3200" b="1" dirty="0">
              <a:solidFill>
                <a:schemeClr val="accent5">
                  <a:lumMod val="75000"/>
                </a:schemeClr>
              </a:solidFill>
              <a:latin typeface="Trebuchet MS" pitchFamily="34" charset="0"/>
              <a:ea typeface="+mj-ea"/>
              <a:cs typeface="+mj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53A3FE9-D3C1-4A90-B69F-9BD14365E27D}"/>
              </a:ext>
            </a:extLst>
          </p:cNvPr>
          <p:cNvSpPr txBox="1"/>
          <p:nvPr/>
        </p:nvSpPr>
        <p:spPr>
          <a:xfrm>
            <a:off x="1573430" y="1503545"/>
            <a:ext cx="9376011" cy="4191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Признаюсь, что педагогическая практика меня сначала немного испугала. Сразу несколько факторов атаковали с разных сторон: во-первых, это работа в одиночку; во-вторых – повышенная ответственность; а в третьих, материал который нужно не только грамотно составлять, но и умело преподносить студентам… Ведь если ждешь от студента активности, четкости действий, да и вообще продуктивной работы, нужно, в первую очередь, выработать всё это в себе.</a:t>
            </a:r>
          </a:p>
          <a:p>
            <a:pPr indent="457200" algn="just">
              <a:lnSpc>
                <a:spcPct val="150000"/>
              </a:lnSpc>
            </a:pP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Однако, уже в ходе практики, я понял, что мне это нравится, что это – моё. Мне доставило удовольствие разрабатывать план занятия и составлять интересные задания!</a:t>
            </a:r>
          </a:p>
        </p:txBody>
      </p:sp>
    </p:spTree>
    <p:extLst>
      <p:ext uri="{BB962C8B-B14F-4D97-AF65-F5344CB8AC3E}">
        <p14:creationId xmlns:p14="http://schemas.microsoft.com/office/powerpoint/2010/main" val="42915562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2127723" y="6078123"/>
            <a:ext cx="548217" cy="364067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17F219A6-F42E-49DC-9C4E-9227F92F793F}" type="slidenum">
              <a:rPr lang="en-US" smtClean="0">
                <a:solidFill>
                  <a:srgbClr val="008000"/>
                </a:solidFill>
                <a:latin typeface="Trebuchet MS" pitchFamily="34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>
              <a:solidFill>
                <a:srgbClr val="008000"/>
              </a:solidFill>
              <a:latin typeface="Trebuchet MS" pitchFamily="34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2675945" y="6287673"/>
            <a:ext cx="7258049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675945" y="6353289"/>
            <a:ext cx="7258049" cy="0"/>
          </a:xfrm>
          <a:prstGeom prst="line">
            <a:avLst/>
          </a:prstGeom>
          <a:ln w="38100" cmpd="sng"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685338" y="6353289"/>
            <a:ext cx="442384" cy="0"/>
          </a:xfrm>
          <a:prstGeom prst="line">
            <a:avLst/>
          </a:prstGeom>
          <a:ln w="38100" cmpd="sng"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685338" y="6287673"/>
            <a:ext cx="442384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cxnSpLocks/>
          </p:cNvCxnSpPr>
          <p:nvPr/>
        </p:nvCxnSpPr>
        <p:spPr>
          <a:xfrm>
            <a:off x="2675945" y="6266506"/>
            <a:ext cx="7258049" cy="0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685338" y="6266506"/>
            <a:ext cx="442384" cy="0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itle 1"/>
          <p:cNvSpPr txBox="1">
            <a:spLocks/>
          </p:cNvSpPr>
          <p:nvPr/>
        </p:nvSpPr>
        <p:spPr>
          <a:xfrm>
            <a:off x="495636" y="109183"/>
            <a:ext cx="11531600" cy="736600"/>
          </a:xfrm>
          <a:prstGeom prst="rect">
            <a:avLst/>
          </a:prstGeom>
        </p:spPr>
        <p:txBody>
          <a:bodyPr vert="horz" lIns="121920" tIns="60960" rIns="121920" bIns="60960" rtlCol="0" anchor="ctr">
            <a:normAutofit/>
          </a:bodyPr>
          <a:lstStyle/>
          <a:p>
            <a:pPr algn="ctr" defTabSz="609585">
              <a:spcBef>
                <a:spcPct val="0"/>
              </a:spcBef>
              <a:defRPr/>
            </a:pPr>
            <a:r>
              <a:rPr lang="ru-RU" sz="3200" b="1" dirty="0">
                <a:solidFill>
                  <a:schemeClr val="accent5">
                    <a:lumMod val="75000"/>
                  </a:schemeClr>
                </a:solidFill>
                <a:latin typeface="Trebuchet MS" pitchFamily="34" charset="0"/>
                <a:ea typeface="+mj-ea"/>
                <a:cs typeface="+mj-cs"/>
              </a:rPr>
              <a:t>Результаты педагогической практики</a:t>
            </a:r>
            <a:endParaRPr lang="en-US" sz="3200" b="1" dirty="0">
              <a:solidFill>
                <a:schemeClr val="accent5">
                  <a:lumMod val="75000"/>
                </a:schemeClr>
              </a:solidFill>
              <a:latin typeface="Trebuchet MS" pitchFamily="34" charset="0"/>
              <a:ea typeface="+mj-ea"/>
              <a:cs typeface="+mj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9094086-D855-4791-AEDF-A9C4388415DD}"/>
              </a:ext>
            </a:extLst>
          </p:cNvPr>
          <p:cNvSpPr txBox="1"/>
          <p:nvPr/>
        </p:nvSpPr>
        <p:spPr>
          <a:xfrm>
            <a:off x="1062413" y="810191"/>
            <a:ext cx="9812741" cy="60478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Данная практика была для меня очень интересной и полезной. В результате ее прохождения:</a:t>
            </a:r>
          </a:p>
          <a:p>
            <a:pPr marL="285750" indent="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изучены нормативные документы по образовательной деятельности;</a:t>
            </a:r>
          </a:p>
          <a:p>
            <a:pPr marL="285750" indent="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проведено 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знакомство с учебной и научно-исследовательской деятельностью преподавателя и кафедры физической культуры и спорта;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разработаны контрольно-измерительные материалы 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для проверки знаний студентов за 1 семестр обучения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разработана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методическая структура учебного занятия и подготовлены учебно-методические материалы для проведения учебного занятия 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 тему «Физическая культура в профессиональной деятельности человека»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проведено аудиторное учебное занятие 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 тему «Физическая культура в профессиональной деятельности человека»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анализировано учебное занятие, проведенное преподавателем 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Якуниным Ю.И. на тему «Игровые виды спорта. Волейбол»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48632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2127723" y="6078123"/>
            <a:ext cx="548217" cy="364067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17F219A6-F42E-49DC-9C4E-9227F92F793F}" type="slidenum">
              <a:rPr lang="en-US" smtClean="0">
                <a:solidFill>
                  <a:srgbClr val="008000"/>
                </a:solidFill>
                <a:latin typeface="Trebuchet MS" pitchFamily="34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>
              <a:solidFill>
                <a:srgbClr val="008000"/>
              </a:solidFill>
              <a:latin typeface="Trebuchet MS" pitchFamily="34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2675945" y="6287673"/>
            <a:ext cx="7258049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675945" y="6353289"/>
            <a:ext cx="7258049" cy="0"/>
          </a:xfrm>
          <a:prstGeom prst="line">
            <a:avLst/>
          </a:prstGeom>
          <a:ln w="38100" cmpd="sng"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685338" y="6353289"/>
            <a:ext cx="442384" cy="0"/>
          </a:xfrm>
          <a:prstGeom prst="line">
            <a:avLst/>
          </a:prstGeom>
          <a:ln w="38100" cmpd="sng"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685338" y="6287673"/>
            <a:ext cx="442384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cxnSpLocks/>
          </p:cNvCxnSpPr>
          <p:nvPr/>
        </p:nvCxnSpPr>
        <p:spPr>
          <a:xfrm>
            <a:off x="2675945" y="6266506"/>
            <a:ext cx="7258049" cy="0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685338" y="6266506"/>
            <a:ext cx="442384" cy="0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itle 1"/>
          <p:cNvSpPr txBox="1">
            <a:spLocks/>
          </p:cNvSpPr>
          <p:nvPr/>
        </p:nvSpPr>
        <p:spPr>
          <a:xfrm>
            <a:off x="495636" y="109183"/>
            <a:ext cx="11531600" cy="736600"/>
          </a:xfrm>
          <a:prstGeom prst="rect">
            <a:avLst/>
          </a:prstGeom>
        </p:spPr>
        <p:txBody>
          <a:bodyPr vert="horz" lIns="121920" tIns="60960" rIns="121920" bIns="60960" rtlCol="0" anchor="ctr">
            <a:normAutofit/>
          </a:bodyPr>
          <a:lstStyle/>
          <a:p>
            <a:pPr algn="ctr" defTabSz="609585">
              <a:spcBef>
                <a:spcPct val="0"/>
              </a:spcBef>
              <a:defRPr/>
            </a:pPr>
            <a:r>
              <a:rPr lang="ru-RU" sz="3200" b="1" dirty="0">
                <a:solidFill>
                  <a:schemeClr val="accent5">
                    <a:lumMod val="75000"/>
                  </a:schemeClr>
                </a:solidFill>
                <a:latin typeface="Trebuchet MS" pitchFamily="34" charset="0"/>
                <a:ea typeface="+mj-ea"/>
                <a:cs typeface="+mj-cs"/>
              </a:rPr>
              <a:t>Самооценка по педагогической практике</a:t>
            </a:r>
            <a:endParaRPr lang="en-US" sz="3200" b="1" dirty="0">
              <a:solidFill>
                <a:schemeClr val="accent5">
                  <a:lumMod val="75000"/>
                </a:schemeClr>
              </a:solidFill>
              <a:latin typeface="Trebuchet MS" pitchFamily="34" charset="0"/>
              <a:ea typeface="+mj-ea"/>
              <a:cs typeface="+mj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5E59C2B-BB48-499A-9087-C6330A4976B0}"/>
              </a:ext>
            </a:extLst>
          </p:cNvPr>
          <p:cNvSpPr txBox="1"/>
          <p:nvPr/>
        </p:nvSpPr>
        <p:spPr>
          <a:xfrm>
            <a:off x="1421204" y="1550370"/>
            <a:ext cx="8512790" cy="36740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Педагогическая практика:</a:t>
            </a:r>
          </a:p>
          <a:p>
            <a:pPr marL="285750" indent="-285750" algn="just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Позволила мне получить знания по разработке методического содержания учебного занятия, контрольного задания и, в целом, представление о профессиональной деятельности педагога;</a:t>
            </a:r>
          </a:p>
          <a:p>
            <a:pPr marL="285750" indent="-285750" algn="just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Предоставила возможность поприсутствовать на занятии опытного преподавателя, перенять его опыт, после чего самому получить опыт работы с аудиторией студентов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 algn="just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Позволила  получить знания и сформировать компетенции в области педагогики.</a:t>
            </a:r>
            <a:endParaRPr lang="ru-RU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038912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723</Words>
  <Application>Microsoft Office PowerPoint</Application>
  <PresentationFormat>Широкоэкранный</PresentationFormat>
  <Paragraphs>67</Paragraphs>
  <Slides>11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Trebuchet MS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Irina</dc:creator>
  <cp:lastModifiedBy>student</cp:lastModifiedBy>
  <cp:revision>27</cp:revision>
  <dcterms:created xsi:type="dcterms:W3CDTF">2021-12-14T15:54:15Z</dcterms:created>
  <dcterms:modified xsi:type="dcterms:W3CDTF">2023-12-21T10:25:51Z</dcterms:modified>
</cp:coreProperties>
</file>