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6" r:id="rId2"/>
    <p:sldId id="388" r:id="rId3"/>
    <p:sldId id="389" r:id="rId4"/>
    <p:sldId id="390" r:id="rId5"/>
    <p:sldId id="391" r:id="rId6"/>
    <p:sldId id="395" r:id="rId7"/>
    <p:sldId id="392" r:id="rId8"/>
    <p:sldId id="397" r:id="rId9"/>
    <p:sldId id="394" r:id="rId10"/>
    <p:sldId id="398" r:id="rId11"/>
    <p:sldId id="399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96D534-C395-4FB6-83E8-91E4494C26A4}" type="datetimeFigureOut">
              <a:rPr lang="ru-RU" smtClean="0"/>
              <a:pPr/>
              <a:t>21.12.2023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749355-B0CA-4101-8619-8A40F27E50B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7948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19760D-F85B-C647-ABC5-35EE68EC79C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6A483C1-789B-475D-BAD2-E655918A52C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0770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6A483C1-789B-475D-BAD2-E655918A52C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0509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6A483C1-789B-475D-BAD2-E655918A52C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6A483C1-789B-475D-BAD2-E655918A52C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5937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6A483C1-789B-475D-BAD2-E655918A52C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4551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6A483C1-789B-475D-BAD2-E655918A52C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4850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6A483C1-789B-475D-BAD2-E655918A52C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8768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6A483C1-789B-475D-BAD2-E655918A52C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4275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6A483C1-789B-475D-BAD2-E655918A52C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64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6A483C1-789B-475D-BAD2-E655918A52C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8407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710DA8-812D-4C9E-AE17-C56763999A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CC6E1E8-07F2-4E31-BB06-50FFC28968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224ACB3-8B31-40D3-81A6-963FF8932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FA089-11ED-48C3-A4BB-FD22E305BF18}" type="datetimeFigureOut">
              <a:rPr lang="ru-RU" smtClean="0"/>
              <a:pPr/>
              <a:t>21.12.2023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83B7879-174B-4F37-ABF5-C9DD58722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A7D98B8-3FCA-40B8-97C3-71B306841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FEA62-DF65-43AB-9D41-2F93D26B04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0011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40A3C4-CB62-4966-9F08-CA9481D96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1A00BAC-B8B9-471C-9F0D-CDEBCFE52A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54A99CC-0576-4D17-93A9-41C3779FE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FA089-11ED-48C3-A4BB-FD22E305BF18}" type="datetimeFigureOut">
              <a:rPr lang="ru-RU" smtClean="0"/>
              <a:pPr/>
              <a:t>21.12.2023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1DC0B1C-BA0F-4F36-9F01-499274F45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3CEAFE9-CD97-44AD-BC80-0C021BB8F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FEA62-DF65-43AB-9D41-2F93D26B04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0522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F67ADFD-5A4C-4805-A5D9-65D8F0508C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F41B7B3-AD81-4015-8578-5B6AB0F165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7AC396F-D7AC-4BA9-A8FF-C8638B44B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FA089-11ED-48C3-A4BB-FD22E305BF18}" type="datetimeFigureOut">
              <a:rPr lang="ru-RU" smtClean="0"/>
              <a:pPr/>
              <a:t>21.12.2023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30F28A9-742E-4A69-AF58-D696D2BCC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B7C5FE1-9CAF-41BE-BB85-FF5F3B686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FEA62-DF65-43AB-9D41-2F93D26B04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0367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FA2E86-472E-4E1F-BE30-BD661EA23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E098CD1-D080-45AD-93B6-EE409A53C5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94A9B63-9356-49F2-9D9E-9F386BE20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FA089-11ED-48C3-A4BB-FD22E305BF18}" type="datetimeFigureOut">
              <a:rPr lang="ru-RU" smtClean="0"/>
              <a:pPr/>
              <a:t>21.12.2023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B738758-DB62-45B3-8A94-2A1BDEC0D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A6FBA81-360E-4328-AE50-983538202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FEA62-DF65-43AB-9D41-2F93D26B04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9967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45FE78-227E-4996-8AF0-921A72DC6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0D835B7-F5A9-42DA-AE3D-DCC1FFEFD6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BAD37D4-D212-4D1E-B929-1A862EDEB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FA089-11ED-48C3-A4BB-FD22E305BF18}" type="datetimeFigureOut">
              <a:rPr lang="ru-RU" smtClean="0"/>
              <a:pPr/>
              <a:t>21.12.2023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9F4D6D3-1673-4486-B2C3-4824131BA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5833EFD-844E-41A3-A556-36BD9197D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FEA62-DF65-43AB-9D41-2F93D26B04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4816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A75E6B-BB18-481C-B173-FE04E05FD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5618201-33C1-4843-9F23-EE847584E9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AF1A161-6FA4-492E-89DD-EB4B402B1E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DEDD378-236B-4961-9979-5C55EF980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FA089-11ED-48C3-A4BB-FD22E305BF18}" type="datetimeFigureOut">
              <a:rPr lang="ru-RU" smtClean="0"/>
              <a:pPr/>
              <a:t>21.12.2023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5D32255-A5A8-4B9D-BE98-5AD1DEF47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803C072-860B-4221-9538-944E9CE08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FEA62-DF65-43AB-9D41-2F93D26B04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3320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61BE51-4386-40AC-9375-EE68F5ACCB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5CF8EE5-4DB3-487D-8FF9-94E538E4D3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E66FB08-1F27-4021-95B5-CDC757E5EB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059DF50-C124-40DB-BBCB-8213032557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1266F58-45DD-40BF-A293-B00F2E255B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A7A5FDF-40FC-4D76-8977-8A1F51031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FA089-11ED-48C3-A4BB-FD22E305BF18}" type="datetimeFigureOut">
              <a:rPr lang="ru-RU" smtClean="0"/>
              <a:pPr/>
              <a:t>21.12.2023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BEBA476-B0CF-4743-A347-17FCBA75D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98E90EEE-FD1B-4810-A37D-8F47D0C46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FEA62-DF65-43AB-9D41-2F93D26B04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3523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9EA841C-0A3A-4CB6-8489-F0032D4C3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08E088D-1D01-4C95-8813-1CE441A7A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FA089-11ED-48C3-A4BB-FD22E305BF18}" type="datetimeFigureOut">
              <a:rPr lang="ru-RU" smtClean="0"/>
              <a:pPr/>
              <a:t>21.12.2023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58037CB-30E9-48D2-99A2-7B691FEA1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C8F523A-AB1A-4D3E-B80C-71068FB85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FEA62-DF65-43AB-9D41-2F93D26B04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6397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93D208C-7F45-4DBF-B85C-2ADE2246D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FA089-11ED-48C3-A4BB-FD22E305BF18}" type="datetimeFigureOut">
              <a:rPr lang="ru-RU" smtClean="0"/>
              <a:pPr/>
              <a:t>21.12.2023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4BCB1B3B-2969-4594-9FC7-EE4D50B90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CD5C6A6-546D-495A-9B6C-F7DE52D5C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FEA62-DF65-43AB-9D41-2F93D26B04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5569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CF8668-5DF8-48D4-A5F8-8F004CC76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0B5C04B-0D26-490E-9EC4-DADDA17749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0BED8CE-5202-43A0-B44D-A51E0AB586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8C8452E-67BF-4D63-8FE0-C48564A27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FA089-11ED-48C3-A4BB-FD22E305BF18}" type="datetimeFigureOut">
              <a:rPr lang="ru-RU" smtClean="0"/>
              <a:pPr/>
              <a:t>21.12.2023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2E0B052-4107-4763-85BB-AE9C12548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D6F63D0-61B9-408C-9BCE-39FFFB1FF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FEA62-DF65-43AB-9D41-2F93D26B04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1490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98FA3D-F1EB-41B0-ABA8-7A4F24229B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B62F27D5-7863-4AD1-AE63-A31E91885D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9D46C9C-2C9A-494F-ABEA-9E1034B4FB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669D809-5EAC-4434-A509-DFB6C1E2F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FA089-11ED-48C3-A4BB-FD22E305BF18}" type="datetimeFigureOut">
              <a:rPr lang="ru-RU" smtClean="0"/>
              <a:pPr/>
              <a:t>21.12.2023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2A40181-835E-44A4-90B3-98AD7D734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B8EA135-AE41-45BA-A450-DF23217F4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FEA62-DF65-43AB-9D41-2F93D26B04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4365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D22D8C-4E20-469B-AB22-B43325B9C2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3F9F5AE-234A-4E5D-A29C-19F97A7976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E3E4C33-3540-487F-BA9B-B1230E17F3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FA089-11ED-48C3-A4BB-FD22E305BF18}" type="datetimeFigureOut">
              <a:rPr lang="ru-RU" smtClean="0"/>
              <a:pPr/>
              <a:t>21.12.2023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6CCB7B7-ACFE-4842-A092-04E8D6015A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55BD657-58D3-4336-A6B4-3F4879BB82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FEA62-DF65-43AB-9D41-2F93D26B04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3643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90851"/>
            <a:ext cx="12192000" cy="3867149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4521963" y="3336070"/>
            <a:ext cx="7462460" cy="1796880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667" b="1" spc="400" dirty="0">
                <a:solidFill>
                  <a:schemeClr val="bg1"/>
                </a:solidFill>
                <a:latin typeface="Trebuchet MS"/>
                <a:cs typeface="Trebuchet MS"/>
              </a:rPr>
              <a:t>Подготовлен студентом</a:t>
            </a:r>
            <a:br>
              <a:rPr lang="ru-RU" sz="2667" b="1" spc="400" dirty="0">
                <a:solidFill>
                  <a:schemeClr val="bg1"/>
                </a:solidFill>
                <a:latin typeface="Trebuchet MS"/>
                <a:cs typeface="Trebuchet MS"/>
              </a:rPr>
            </a:br>
            <a:r>
              <a:rPr lang="ru-RU" sz="2667" b="1" spc="400" dirty="0">
                <a:solidFill>
                  <a:schemeClr val="bg1"/>
                </a:solidFill>
                <a:latin typeface="Trebuchet MS"/>
                <a:cs typeface="Trebuchet MS"/>
              </a:rPr>
              <a:t>группы </a:t>
            </a:r>
            <a:r>
              <a:rPr lang="en-US" sz="2667" b="1" spc="400" dirty="0">
                <a:solidFill>
                  <a:schemeClr val="bg1"/>
                </a:solidFill>
                <a:latin typeface="Trebuchet MS"/>
                <a:cs typeface="Trebuchet MS"/>
              </a:rPr>
              <a:t>726</a:t>
            </a:r>
            <a:br>
              <a:rPr lang="ru-RU" sz="2667" b="1" spc="400" dirty="0">
                <a:solidFill>
                  <a:schemeClr val="bg1"/>
                </a:solidFill>
                <a:latin typeface="Trebuchet MS"/>
                <a:cs typeface="Trebuchet MS"/>
              </a:rPr>
            </a:br>
            <a:r>
              <a:rPr lang="ru-RU" sz="2667" b="1" spc="400" dirty="0">
                <a:solidFill>
                  <a:schemeClr val="bg1"/>
                </a:solidFill>
                <a:latin typeface="Trebuchet MS"/>
                <a:cs typeface="Trebuchet MS"/>
              </a:rPr>
              <a:t>Тихомировым Антоном Геннадьевичем</a:t>
            </a:r>
            <a:endParaRPr lang="en-US" sz="2667" b="1" spc="400" dirty="0">
              <a:solidFill>
                <a:schemeClr val="bg1"/>
              </a:solidFill>
              <a:latin typeface="Trebuchet MS"/>
              <a:cs typeface="Trebuchet MS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4521963" y="5478168"/>
            <a:ext cx="7670039" cy="1159005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2933" dirty="0">
              <a:solidFill>
                <a:schemeClr val="bg1"/>
              </a:solidFill>
              <a:latin typeface="Trebuchet MS"/>
              <a:cs typeface="Trebuchet MS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C9019806-1BC7-43FA-AB04-7D9758B57B6D}"/>
              </a:ext>
            </a:extLst>
          </p:cNvPr>
          <p:cNvSpPr/>
          <p:nvPr/>
        </p:nvSpPr>
        <p:spPr>
          <a:xfrm>
            <a:off x="4533762" y="5036740"/>
            <a:ext cx="7462457" cy="954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867" b="1" spc="400" dirty="0">
                <a:solidFill>
                  <a:schemeClr val="bg1"/>
                </a:solidFill>
                <a:latin typeface="Trebuchet MS"/>
                <a:ea typeface="+mj-ea"/>
              </a:rPr>
              <a:t>Руководитель: доктор педагогических наук, доцент, профессор кафедры физики и автоматики Мамаева Ирина Алексеевна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8B3C592-EF7A-418F-8F18-42148DE055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937" y="301028"/>
            <a:ext cx="1638530" cy="2184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45ECB072-8221-4DF7-B878-DD4E9B04FDCB}"/>
              </a:ext>
            </a:extLst>
          </p:cNvPr>
          <p:cNvSpPr txBox="1">
            <a:spLocks/>
          </p:cNvSpPr>
          <p:nvPr/>
        </p:nvSpPr>
        <p:spPr>
          <a:xfrm>
            <a:off x="4521963" y="688855"/>
            <a:ext cx="7462460" cy="1796880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667" b="1" spc="400" dirty="0">
                <a:solidFill>
                  <a:srgbClr val="00B050"/>
                </a:solidFill>
                <a:latin typeface="Trebuchet MS"/>
                <a:cs typeface="Trebuchet MS"/>
              </a:rPr>
              <a:t>Отчет по производственной (педагогической) практике</a:t>
            </a:r>
            <a:br>
              <a:rPr lang="ru-RU" sz="2667" b="1" spc="400" dirty="0">
                <a:solidFill>
                  <a:srgbClr val="00B050"/>
                </a:solidFill>
                <a:latin typeface="Trebuchet MS"/>
                <a:cs typeface="Trebuchet MS"/>
              </a:rPr>
            </a:br>
            <a:r>
              <a:rPr lang="ru-RU" sz="2667" b="1" spc="400" dirty="0">
                <a:solidFill>
                  <a:srgbClr val="00B050"/>
                </a:solidFill>
                <a:latin typeface="Trebuchet MS"/>
                <a:cs typeface="Trebuchet MS"/>
              </a:rPr>
              <a:t>в ФГБОУ ВО Костромская ГСХА</a:t>
            </a:r>
          </a:p>
          <a:p>
            <a:pPr algn="l"/>
            <a:r>
              <a:rPr lang="ru-RU" sz="2667" b="1" spc="400" dirty="0">
                <a:solidFill>
                  <a:srgbClr val="00B050"/>
                </a:solidFill>
                <a:latin typeface="Trebuchet MS"/>
                <a:cs typeface="Trebuchet MS"/>
              </a:rPr>
              <a:t>24.11.-21.12.2021</a:t>
            </a:r>
            <a:endParaRPr lang="en-US" sz="2667" b="1" spc="400" dirty="0">
              <a:solidFill>
                <a:srgbClr val="00B050"/>
              </a:solidFill>
              <a:latin typeface="Trebuchet MS"/>
              <a:cs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31502472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2127723" y="6078123"/>
            <a:ext cx="548217" cy="364067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17F219A6-F42E-49DC-9C4E-9227F92F793F}" type="slidenum">
              <a:rPr lang="en-US" smtClean="0">
                <a:solidFill>
                  <a:srgbClr val="008000"/>
                </a:solidFill>
                <a:latin typeface="Trebuchet MS" pitchFamily="34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>
              <a:solidFill>
                <a:srgbClr val="008000"/>
              </a:solidFill>
              <a:latin typeface="Trebuchet MS" pitchFamily="34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2675945" y="6287673"/>
            <a:ext cx="7258049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675945" y="6353289"/>
            <a:ext cx="7258049" cy="0"/>
          </a:xfrm>
          <a:prstGeom prst="line">
            <a:avLst/>
          </a:prstGeom>
          <a:ln w="38100" cmpd="sng"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685338" y="6353289"/>
            <a:ext cx="442384" cy="0"/>
          </a:xfrm>
          <a:prstGeom prst="line">
            <a:avLst/>
          </a:prstGeom>
          <a:ln w="38100" cmpd="sng"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685338" y="6287673"/>
            <a:ext cx="442384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cxnSpLocks/>
          </p:cNvCxnSpPr>
          <p:nvPr/>
        </p:nvCxnSpPr>
        <p:spPr>
          <a:xfrm>
            <a:off x="2675945" y="6266506"/>
            <a:ext cx="7258049" cy="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685338" y="6266506"/>
            <a:ext cx="442384" cy="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itle 1"/>
          <p:cNvSpPr txBox="1">
            <a:spLocks/>
          </p:cNvSpPr>
          <p:nvPr/>
        </p:nvSpPr>
        <p:spPr>
          <a:xfrm>
            <a:off x="495636" y="109183"/>
            <a:ext cx="11531600" cy="736600"/>
          </a:xfrm>
          <a:prstGeom prst="rect">
            <a:avLst/>
          </a:prstGeom>
        </p:spPr>
        <p:txBody>
          <a:bodyPr vert="horz" lIns="121920" tIns="60960" rIns="121920" bIns="60960" rtlCol="0" anchor="ctr">
            <a:normAutofit/>
          </a:bodyPr>
          <a:lstStyle/>
          <a:p>
            <a:pPr algn="ctr" defTabSz="609585">
              <a:spcBef>
                <a:spcPct val="0"/>
              </a:spcBef>
              <a:defRPr/>
            </a:pPr>
            <a:r>
              <a:rPr lang="ru-RU" sz="3200" b="1" dirty="0">
                <a:solidFill>
                  <a:schemeClr val="accent5">
                    <a:lumMod val="75000"/>
                  </a:schemeClr>
                </a:solidFill>
                <a:latin typeface="Trebuchet MS" pitchFamily="34" charset="0"/>
                <a:ea typeface="+mj-ea"/>
                <a:cs typeface="+mj-cs"/>
              </a:rPr>
              <a:t>Выводы и предложения по педагогической практике</a:t>
            </a:r>
            <a:endParaRPr lang="en-US" sz="3200" b="1" dirty="0">
              <a:solidFill>
                <a:schemeClr val="accent5">
                  <a:lumMod val="75000"/>
                </a:schemeClr>
              </a:solidFill>
              <a:latin typeface="Trebuchet MS" pitchFamily="34" charset="0"/>
              <a:ea typeface="+mj-ea"/>
              <a:cs typeface="+mj-cs"/>
            </a:endParaRPr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429492" y="1671658"/>
            <a:ext cx="1151312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50850" algn="just" fontAlgn="base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</a:pPr>
            <a:r>
              <a:rPr lang="ru-RU" sz="2400" dirty="0">
                <a:latin typeface="Times New Roman"/>
                <a:ea typeface="Calibri"/>
              </a:rPr>
              <a:t>Данная практика была полезной. Она позволила получить знания и сформировать компетенции в области педагогики. Полученный опыт важен, так как уметь передавать знания полезно в любой сфере жизни.</a:t>
            </a:r>
          </a:p>
        </p:txBody>
      </p:sp>
    </p:spTree>
    <p:extLst>
      <p:ext uri="{BB962C8B-B14F-4D97-AF65-F5344CB8AC3E}">
        <p14:creationId xmlns:p14="http://schemas.microsoft.com/office/powerpoint/2010/main" val="505409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2127723" y="6078123"/>
            <a:ext cx="548217" cy="364067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17F219A6-F42E-49DC-9C4E-9227F92F793F}" type="slidenum">
              <a:rPr lang="en-US" smtClean="0">
                <a:solidFill>
                  <a:srgbClr val="008000"/>
                </a:solidFill>
                <a:latin typeface="Trebuchet MS" pitchFamily="34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 dirty="0">
              <a:solidFill>
                <a:srgbClr val="008000"/>
              </a:solidFill>
              <a:latin typeface="Trebuchet MS" pitchFamily="34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2675945" y="6287673"/>
            <a:ext cx="7258049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675945" y="6353289"/>
            <a:ext cx="7258049" cy="0"/>
          </a:xfrm>
          <a:prstGeom prst="line">
            <a:avLst/>
          </a:prstGeom>
          <a:ln w="38100" cmpd="sng"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685338" y="6353289"/>
            <a:ext cx="442384" cy="0"/>
          </a:xfrm>
          <a:prstGeom prst="line">
            <a:avLst/>
          </a:prstGeom>
          <a:ln w="38100" cmpd="sng"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685338" y="6287673"/>
            <a:ext cx="442384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cxnSpLocks/>
          </p:cNvCxnSpPr>
          <p:nvPr/>
        </p:nvCxnSpPr>
        <p:spPr>
          <a:xfrm>
            <a:off x="2675945" y="6266506"/>
            <a:ext cx="7258049" cy="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685338" y="6266506"/>
            <a:ext cx="442384" cy="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itle 1"/>
          <p:cNvSpPr txBox="1">
            <a:spLocks/>
          </p:cNvSpPr>
          <p:nvPr/>
        </p:nvSpPr>
        <p:spPr>
          <a:xfrm>
            <a:off x="330200" y="2334223"/>
            <a:ext cx="11531600" cy="736600"/>
          </a:xfrm>
          <a:prstGeom prst="rect">
            <a:avLst/>
          </a:prstGeom>
        </p:spPr>
        <p:txBody>
          <a:bodyPr vert="horz" lIns="121920" tIns="60960" rIns="121920" bIns="60960" rtlCol="0" anchor="ctr">
            <a:normAutofit/>
          </a:bodyPr>
          <a:lstStyle/>
          <a:p>
            <a:pPr algn="ctr" defTabSz="609585">
              <a:spcBef>
                <a:spcPct val="0"/>
              </a:spcBef>
              <a:defRPr/>
            </a:pPr>
            <a:r>
              <a:rPr lang="ru-RU" sz="3200" b="1" dirty="0">
                <a:solidFill>
                  <a:schemeClr val="accent5">
                    <a:lumMod val="75000"/>
                  </a:schemeClr>
                </a:solidFill>
                <a:latin typeface="Trebuchet MS" pitchFamily="34" charset="0"/>
                <a:ea typeface="+mj-ea"/>
                <a:cs typeface="+mj-cs"/>
              </a:rPr>
              <a:t>Благодарим за внимание!</a:t>
            </a:r>
            <a:endParaRPr lang="en-US" sz="3200" b="1" dirty="0">
              <a:solidFill>
                <a:schemeClr val="accent5">
                  <a:lumMod val="75000"/>
                </a:schemeClr>
              </a:solidFill>
              <a:latin typeface="Trebuchet MS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08805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2127723" y="6078123"/>
            <a:ext cx="548217" cy="364067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17F219A6-F42E-49DC-9C4E-9227F92F793F}" type="slidenum">
              <a:rPr lang="en-US" smtClean="0">
                <a:solidFill>
                  <a:srgbClr val="008000"/>
                </a:solidFill>
                <a:latin typeface="Trebuchet MS" pitchFamily="34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>
              <a:solidFill>
                <a:srgbClr val="008000"/>
              </a:solidFill>
              <a:latin typeface="Trebuchet MS" pitchFamily="34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2675945" y="6287673"/>
            <a:ext cx="7258049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675945" y="6353289"/>
            <a:ext cx="7258049" cy="0"/>
          </a:xfrm>
          <a:prstGeom prst="line">
            <a:avLst/>
          </a:prstGeom>
          <a:ln w="38100" cmpd="sng"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685338" y="6353289"/>
            <a:ext cx="442384" cy="0"/>
          </a:xfrm>
          <a:prstGeom prst="line">
            <a:avLst/>
          </a:prstGeom>
          <a:ln w="38100" cmpd="sng"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685338" y="6287673"/>
            <a:ext cx="442384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cxnSpLocks/>
          </p:cNvCxnSpPr>
          <p:nvPr/>
        </p:nvCxnSpPr>
        <p:spPr>
          <a:xfrm>
            <a:off x="2675945" y="6266506"/>
            <a:ext cx="7258049" cy="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685338" y="6266506"/>
            <a:ext cx="442384" cy="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itle 1"/>
          <p:cNvSpPr txBox="1">
            <a:spLocks/>
          </p:cNvSpPr>
          <p:nvPr/>
        </p:nvSpPr>
        <p:spPr>
          <a:xfrm>
            <a:off x="495636" y="109183"/>
            <a:ext cx="11531600" cy="736600"/>
          </a:xfrm>
          <a:prstGeom prst="rect">
            <a:avLst/>
          </a:prstGeom>
        </p:spPr>
        <p:txBody>
          <a:bodyPr vert="horz" lIns="121920" tIns="60960" rIns="121920" bIns="60960" rtlCol="0" anchor="ctr">
            <a:normAutofit/>
          </a:bodyPr>
          <a:lstStyle/>
          <a:p>
            <a:pPr algn="ctr" defTabSz="609585">
              <a:spcBef>
                <a:spcPct val="0"/>
              </a:spcBef>
              <a:defRPr/>
            </a:pPr>
            <a:r>
              <a:rPr lang="ru-RU" sz="3200" b="1" dirty="0">
                <a:solidFill>
                  <a:schemeClr val="accent5">
                    <a:lumMod val="75000"/>
                  </a:schemeClr>
                </a:solidFill>
                <a:latin typeface="Trebuchet MS" pitchFamily="34" charset="0"/>
                <a:ea typeface="+mj-ea"/>
                <a:cs typeface="+mj-cs"/>
              </a:rPr>
              <a:t>Цель педагогической практики</a:t>
            </a:r>
            <a:endParaRPr lang="en-US" sz="3200" b="1" dirty="0">
              <a:solidFill>
                <a:schemeClr val="accent5">
                  <a:lumMod val="75000"/>
                </a:schemeClr>
              </a:solidFill>
              <a:latin typeface="Trebuchet MS" pitchFamily="34" charset="0"/>
              <a:ea typeface="+mj-ea"/>
              <a:cs typeface="+mj-cs"/>
            </a:endParaRPr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1233055" y="1939638"/>
            <a:ext cx="9822873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Целью педагогической практики являлось закрепление и углубление теоретической подготовки, а также приобретение практических навыков и компетенций в сфере педагогической деятельности.</a:t>
            </a:r>
            <a:endParaRPr kumimoji="0" lang="ru-RU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2127723" y="6078123"/>
            <a:ext cx="548217" cy="364067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17F219A6-F42E-49DC-9C4E-9227F92F793F}" type="slidenum">
              <a:rPr lang="en-US" smtClean="0">
                <a:solidFill>
                  <a:srgbClr val="008000"/>
                </a:solidFill>
                <a:latin typeface="Trebuchet MS" pitchFamily="34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>
              <a:solidFill>
                <a:srgbClr val="008000"/>
              </a:solidFill>
              <a:latin typeface="Trebuchet MS" pitchFamily="34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2675945" y="6287673"/>
            <a:ext cx="7258049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675945" y="6353289"/>
            <a:ext cx="7258049" cy="0"/>
          </a:xfrm>
          <a:prstGeom prst="line">
            <a:avLst/>
          </a:prstGeom>
          <a:ln w="38100" cmpd="sng"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685338" y="6353289"/>
            <a:ext cx="442384" cy="0"/>
          </a:xfrm>
          <a:prstGeom prst="line">
            <a:avLst/>
          </a:prstGeom>
          <a:ln w="38100" cmpd="sng"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685338" y="6287673"/>
            <a:ext cx="442384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cxnSpLocks/>
          </p:cNvCxnSpPr>
          <p:nvPr/>
        </p:nvCxnSpPr>
        <p:spPr>
          <a:xfrm>
            <a:off x="2675945" y="6266506"/>
            <a:ext cx="7258049" cy="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685338" y="6266506"/>
            <a:ext cx="442384" cy="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itle 1"/>
          <p:cNvSpPr txBox="1">
            <a:spLocks/>
          </p:cNvSpPr>
          <p:nvPr/>
        </p:nvSpPr>
        <p:spPr>
          <a:xfrm>
            <a:off x="495636" y="109183"/>
            <a:ext cx="11531600" cy="736600"/>
          </a:xfrm>
          <a:prstGeom prst="rect">
            <a:avLst/>
          </a:prstGeom>
        </p:spPr>
        <p:txBody>
          <a:bodyPr vert="horz" lIns="121920" tIns="60960" rIns="121920" bIns="60960" rtlCol="0" anchor="ctr">
            <a:normAutofit/>
          </a:bodyPr>
          <a:lstStyle/>
          <a:p>
            <a:pPr algn="ctr" defTabSz="609585">
              <a:spcBef>
                <a:spcPct val="0"/>
              </a:spcBef>
              <a:defRPr/>
            </a:pPr>
            <a:r>
              <a:rPr lang="ru-RU" sz="3200" b="1" dirty="0">
                <a:solidFill>
                  <a:schemeClr val="accent5">
                    <a:lumMod val="75000"/>
                  </a:schemeClr>
                </a:solidFill>
                <a:latin typeface="Trebuchet MS" pitchFamily="34" charset="0"/>
                <a:ea typeface="+mj-ea"/>
                <a:cs typeface="+mj-cs"/>
              </a:rPr>
              <a:t>Задачи педагогической практики (кратко)</a:t>
            </a:r>
            <a:endParaRPr lang="en-US" sz="3200" b="1" dirty="0">
              <a:solidFill>
                <a:schemeClr val="accent5">
                  <a:lumMod val="75000"/>
                </a:schemeClr>
              </a:solidFill>
              <a:latin typeface="Trebuchet MS" pitchFamily="34" charset="0"/>
              <a:ea typeface="+mj-ea"/>
              <a:cs typeface="+mj-cs"/>
            </a:endParaRPr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540327" y="1524000"/>
            <a:ext cx="11180618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формирование целостной картины преподавательской деятельности в высшей школе, овладение знаниями организации учебно-методической и научной работы кафедры;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формирование профессиональных умений и навыков ведения учебных занятий;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формирование умений разрабатывать презентации, контрольные и дидактические материалы для проведения учебных занятий;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формирование умений готовить отчетную документацию по практической деятельности;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развитие у обучающихся магистратуры личностных качеств, определяемых общими целями обучения и воспитания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.</a:t>
            </a:r>
          </a:p>
        </p:txBody>
      </p:sp>
    </p:spTree>
    <p:extLst>
      <p:ext uri="{BB962C8B-B14F-4D97-AF65-F5344CB8AC3E}">
        <p14:creationId xmlns:p14="http://schemas.microsoft.com/office/powerpoint/2010/main" val="37904521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2127723" y="6078123"/>
            <a:ext cx="548217" cy="364067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17F219A6-F42E-49DC-9C4E-9227F92F793F}" type="slidenum">
              <a:rPr lang="en-US" smtClean="0">
                <a:solidFill>
                  <a:srgbClr val="008000"/>
                </a:solidFill>
                <a:latin typeface="Trebuchet MS" pitchFamily="34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>
              <a:solidFill>
                <a:srgbClr val="008000"/>
              </a:solidFill>
              <a:latin typeface="Trebuchet MS" pitchFamily="34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2675945" y="6287673"/>
            <a:ext cx="7258049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675945" y="6353289"/>
            <a:ext cx="7258049" cy="0"/>
          </a:xfrm>
          <a:prstGeom prst="line">
            <a:avLst/>
          </a:prstGeom>
          <a:ln w="38100" cmpd="sng"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685338" y="6353289"/>
            <a:ext cx="442384" cy="0"/>
          </a:xfrm>
          <a:prstGeom prst="line">
            <a:avLst/>
          </a:prstGeom>
          <a:ln w="38100" cmpd="sng"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685338" y="6287673"/>
            <a:ext cx="442384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cxnSpLocks/>
          </p:cNvCxnSpPr>
          <p:nvPr/>
        </p:nvCxnSpPr>
        <p:spPr>
          <a:xfrm>
            <a:off x="2675945" y="6266506"/>
            <a:ext cx="7258049" cy="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685338" y="6266506"/>
            <a:ext cx="442384" cy="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itle 1"/>
          <p:cNvSpPr txBox="1">
            <a:spLocks/>
          </p:cNvSpPr>
          <p:nvPr/>
        </p:nvSpPr>
        <p:spPr>
          <a:xfrm>
            <a:off x="495636" y="109183"/>
            <a:ext cx="11531600" cy="736600"/>
          </a:xfrm>
          <a:prstGeom prst="rect">
            <a:avLst/>
          </a:prstGeom>
        </p:spPr>
        <p:txBody>
          <a:bodyPr vert="horz" lIns="121920" tIns="60960" rIns="121920" bIns="60960" rtlCol="0" anchor="ctr">
            <a:normAutofit/>
          </a:bodyPr>
          <a:lstStyle/>
          <a:p>
            <a:pPr algn="ctr" defTabSz="609585">
              <a:spcBef>
                <a:spcPct val="0"/>
              </a:spcBef>
              <a:defRPr/>
            </a:pPr>
            <a:r>
              <a:rPr lang="ru-RU" sz="3200" b="1" dirty="0">
                <a:solidFill>
                  <a:schemeClr val="accent5">
                    <a:lumMod val="75000"/>
                  </a:schemeClr>
                </a:solidFill>
                <a:latin typeface="Trebuchet MS" pitchFamily="34" charset="0"/>
                <a:ea typeface="+mj-ea"/>
                <a:cs typeface="+mj-cs"/>
              </a:rPr>
              <a:t>Этапы педагогической практики</a:t>
            </a:r>
            <a:endParaRPr lang="en-US" sz="3200" b="1" dirty="0">
              <a:solidFill>
                <a:schemeClr val="accent5">
                  <a:lumMod val="75000"/>
                </a:schemeClr>
              </a:solidFill>
              <a:latin typeface="Trebuchet MS" pitchFamily="34" charset="0"/>
              <a:ea typeface="+mj-ea"/>
              <a:cs typeface="+mj-cs"/>
            </a:endParaRPr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554180" y="997531"/>
            <a:ext cx="4350327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ПОДГОТОВИТЕЛЬНЫЙ ЭТАП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Задачи подготовительного этапа: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Ознакомление с местом прохождения практики, с целями, задачами, содержанием практики.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Изучение нормативных документов по образовательной деятельности.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Знакомство с учебной и научно исследовательской деятельностью преподавателя и кафедры.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5320144" y="968238"/>
            <a:ext cx="6525491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ПРАКТИЧЕСКИЙ ЭТАП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Задачи практического этапа: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Анализ и обзор учебной и методической литературы.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Изучение структуры рабочей программы учебной дисциплины, учебно-методических рекомендаций по ее изучению.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Разработка контрольно-измерительных материалов (КИМ).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Подготовка аудиторного учебного занятия: разработка методической структуры учебного занятия (РУЗ) и подготовка учебно-методических  материалов для проведения учебного занятия (например, кейсов, презентаций, дидактических материалов, задач или др.) .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Проведение аудиторного учебного занятия.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6. Анализ учебного занятия, проведенного преподавателем.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734288" y="4558145"/>
            <a:ext cx="4516583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АНАЛИТИЧЕСКИЙ ЭТАП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Задачи аналитического этапа: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Обработка, систематизация, анализ</a:t>
            </a:r>
            <a:r>
              <a:rPr kumimoji="0" lang="ru-RU" sz="16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полученной информации.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 Подготовка отчета по практике.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5541817" y="4516582"/>
            <a:ext cx="6026727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ОТЧЕТНЫЙ ЭТАП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Задачи отчетного этапа: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Сдача отчета по практике.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Устранение замечаний руководителя по практике.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Защита отчета.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2933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2127723" y="6078123"/>
            <a:ext cx="548217" cy="364067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17F219A6-F42E-49DC-9C4E-9227F92F793F}" type="slidenum">
              <a:rPr lang="en-US" smtClean="0">
                <a:solidFill>
                  <a:srgbClr val="008000"/>
                </a:solidFill>
                <a:latin typeface="Trebuchet MS" pitchFamily="34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>
              <a:solidFill>
                <a:srgbClr val="008000"/>
              </a:solidFill>
              <a:latin typeface="Trebuchet MS" pitchFamily="34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2675945" y="6287673"/>
            <a:ext cx="7258049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675945" y="6353289"/>
            <a:ext cx="7258049" cy="0"/>
          </a:xfrm>
          <a:prstGeom prst="line">
            <a:avLst/>
          </a:prstGeom>
          <a:ln w="38100" cmpd="sng"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685338" y="6353289"/>
            <a:ext cx="442384" cy="0"/>
          </a:xfrm>
          <a:prstGeom prst="line">
            <a:avLst/>
          </a:prstGeom>
          <a:ln w="38100" cmpd="sng"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685338" y="6287673"/>
            <a:ext cx="442384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cxnSpLocks/>
          </p:cNvCxnSpPr>
          <p:nvPr/>
        </p:nvCxnSpPr>
        <p:spPr>
          <a:xfrm>
            <a:off x="2675945" y="6266506"/>
            <a:ext cx="7258049" cy="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685338" y="6266506"/>
            <a:ext cx="442384" cy="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itle 1"/>
          <p:cNvSpPr txBox="1">
            <a:spLocks/>
          </p:cNvSpPr>
          <p:nvPr/>
        </p:nvSpPr>
        <p:spPr>
          <a:xfrm>
            <a:off x="495636" y="109183"/>
            <a:ext cx="11531600" cy="736600"/>
          </a:xfrm>
          <a:prstGeom prst="rect">
            <a:avLst/>
          </a:prstGeom>
        </p:spPr>
        <p:txBody>
          <a:bodyPr vert="horz" lIns="121920" tIns="60960" rIns="121920" bIns="60960" rtlCol="0" anchor="ctr">
            <a:normAutofit fontScale="92500"/>
          </a:bodyPr>
          <a:lstStyle/>
          <a:p>
            <a:pPr algn="ctr" defTabSz="609585">
              <a:spcBef>
                <a:spcPct val="0"/>
              </a:spcBef>
              <a:defRPr/>
            </a:pPr>
            <a:r>
              <a:rPr lang="ru-RU" sz="3200" b="1" dirty="0">
                <a:solidFill>
                  <a:schemeClr val="accent5">
                    <a:lumMod val="75000"/>
                  </a:schemeClr>
                </a:solidFill>
                <a:latin typeface="Trebuchet MS" pitchFamily="34" charset="0"/>
                <a:ea typeface="+mj-ea"/>
                <a:cs typeface="+mj-cs"/>
              </a:rPr>
              <a:t>Основная деятельность в рамках педагогической практики</a:t>
            </a:r>
            <a:endParaRPr lang="en-US" sz="3200" b="1" dirty="0">
              <a:solidFill>
                <a:schemeClr val="accent5">
                  <a:lumMod val="75000"/>
                </a:schemeClr>
              </a:solidFill>
              <a:latin typeface="Trebuchet MS" pitchFamily="34" charset="0"/>
              <a:ea typeface="+mj-ea"/>
              <a:cs typeface="+mj-cs"/>
            </a:endParaRP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734291" y="1537855"/>
            <a:ext cx="10543309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latin typeface="Times New Roman"/>
                <a:ea typeface="Calibri"/>
              </a:rPr>
              <a:t>На практическом этапе был получен опыт преподавательской деятельности на кафедре информационных технологий в электроэнергетике.</a:t>
            </a: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ыла разработана контрольная работа по теме 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Трансформаторы напряжения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которая может применяться для проверки знаний по данной теме студентов.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Далее была разработана методическая структура учебного занятия в виде лекции по теме 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Устройство и принцип действия силовых трансформаторов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lang="ru-RU" sz="2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Данное занятие было проведено у студентов 3 курса архитектурно-строительного факультета под руководством преподавателя Климова Н.А..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82729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2127723" y="6078123"/>
            <a:ext cx="548217" cy="364067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17F219A6-F42E-49DC-9C4E-9227F92F793F}" type="slidenum">
              <a:rPr lang="en-US" smtClean="0">
                <a:solidFill>
                  <a:srgbClr val="008000"/>
                </a:solidFill>
                <a:latin typeface="Trebuchet MS" pitchFamily="34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>
              <a:solidFill>
                <a:srgbClr val="008000"/>
              </a:solidFill>
              <a:latin typeface="Trebuchet MS" pitchFamily="34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2675945" y="6287673"/>
            <a:ext cx="7258049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675945" y="6353289"/>
            <a:ext cx="7258049" cy="0"/>
          </a:xfrm>
          <a:prstGeom prst="line">
            <a:avLst/>
          </a:prstGeom>
          <a:ln w="38100" cmpd="sng"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685338" y="6353289"/>
            <a:ext cx="442384" cy="0"/>
          </a:xfrm>
          <a:prstGeom prst="line">
            <a:avLst/>
          </a:prstGeom>
          <a:ln w="38100" cmpd="sng"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685338" y="6287673"/>
            <a:ext cx="442384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cxnSpLocks/>
          </p:cNvCxnSpPr>
          <p:nvPr/>
        </p:nvCxnSpPr>
        <p:spPr>
          <a:xfrm>
            <a:off x="2675945" y="6266506"/>
            <a:ext cx="7258049" cy="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685338" y="6266506"/>
            <a:ext cx="442384" cy="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itle 1"/>
          <p:cNvSpPr txBox="1">
            <a:spLocks/>
          </p:cNvSpPr>
          <p:nvPr/>
        </p:nvSpPr>
        <p:spPr>
          <a:xfrm>
            <a:off x="495636" y="109183"/>
            <a:ext cx="11531600" cy="736600"/>
          </a:xfrm>
          <a:prstGeom prst="rect">
            <a:avLst/>
          </a:prstGeom>
        </p:spPr>
        <p:txBody>
          <a:bodyPr vert="horz" lIns="121920" tIns="60960" rIns="121920" bIns="60960" rtlCol="0" anchor="ctr">
            <a:normAutofit fontScale="92500"/>
          </a:bodyPr>
          <a:lstStyle/>
          <a:p>
            <a:pPr algn="ctr" defTabSz="609585">
              <a:spcBef>
                <a:spcPct val="0"/>
              </a:spcBef>
              <a:defRPr/>
            </a:pPr>
            <a:r>
              <a:rPr lang="ru-RU" sz="3200" b="1" dirty="0">
                <a:solidFill>
                  <a:schemeClr val="accent5">
                    <a:lumMod val="75000"/>
                  </a:schemeClr>
                </a:solidFill>
                <a:latin typeface="Trebuchet MS" pitchFamily="34" charset="0"/>
                <a:ea typeface="+mj-ea"/>
                <a:cs typeface="+mj-cs"/>
              </a:rPr>
              <a:t>Основная деятельность в рамках педагогической практики</a:t>
            </a:r>
            <a:endParaRPr lang="en-US" sz="3200" b="1" dirty="0">
              <a:solidFill>
                <a:schemeClr val="accent5">
                  <a:lumMod val="75000"/>
                </a:schemeClr>
              </a:solidFill>
              <a:latin typeface="Trebuchet MS" pitchFamily="34" charset="0"/>
              <a:ea typeface="+mj-ea"/>
              <a:cs typeface="+mj-cs"/>
            </a:endParaRPr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1080655" y="1413162"/>
            <a:ext cx="1048789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</a:tabLst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Также, посещено учебное занятие по дисциплине 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Математический анализ работы электрических сетей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Климова Н.А., проводившееся в 742 группе ЭЭФ. Это было полезно для дальнейшей профессиональной деятельности. </a:t>
            </a:r>
            <a:r>
              <a:rPr lang="ru-RU" sz="2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роведен анализ учебного занятия по следующим профессиональным критериям: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69875" algn="l"/>
              </a:tabLst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целевой аспект;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69875" algn="l"/>
              </a:tabLst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предметно-методологический аспект;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69875" algn="l"/>
              </a:tabLst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психолого-педагогический аспект;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69875" algn="l"/>
              </a:tabLst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коммуникативный аспект;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69875" algn="l"/>
              </a:tabLst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управленческий аспект;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69875" algn="l"/>
              </a:tabLst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результативный аспект.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0816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2127723" y="6078123"/>
            <a:ext cx="548217" cy="364067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17F219A6-F42E-49DC-9C4E-9227F92F793F}" type="slidenum">
              <a:rPr lang="en-US" smtClean="0">
                <a:solidFill>
                  <a:srgbClr val="008000"/>
                </a:solidFill>
                <a:latin typeface="Trebuchet MS" pitchFamily="34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>
              <a:solidFill>
                <a:srgbClr val="008000"/>
              </a:solidFill>
              <a:latin typeface="Trebuchet MS" pitchFamily="34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2675945" y="6287673"/>
            <a:ext cx="7258049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675945" y="6353289"/>
            <a:ext cx="7258049" cy="0"/>
          </a:xfrm>
          <a:prstGeom prst="line">
            <a:avLst/>
          </a:prstGeom>
          <a:ln w="38100" cmpd="sng"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685338" y="6353289"/>
            <a:ext cx="442384" cy="0"/>
          </a:xfrm>
          <a:prstGeom prst="line">
            <a:avLst/>
          </a:prstGeom>
          <a:ln w="38100" cmpd="sng"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685338" y="6287673"/>
            <a:ext cx="442384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cxnSpLocks/>
          </p:cNvCxnSpPr>
          <p:nvPr/>
        </p:nvCxnSpPr>
        <p:spPr>
          <a:xfrm>
            <a:off x="2675945" y="6266506"/>
            <a:ext cx="7258049" cy="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685338" y="6266506"/>
            <a:ext cx="442384" cy="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itle 1"/>
          <p:cNvSpPr txBox="1">
            <a:spLocks/>
          </p:cNvSpPr>
          <p:nvPr/>
        </p:nvSpPr>
        <p:spPr>
          <a:xfrm>
            <a:off x="495636" y="109183"/>
            <a:ext cx="11531600" cy="736600"/>
          </a:xfrm>
          <a:prstGeom prst="rect">
            <a:avLst/>
          </a:prstGeom>
        </p:spPr>
        <p:txBody>
          <a:bodyPr vert="horz" lIns="121920" tIns="60960" rIns="121920" bIns="60960" rtlCol="0" anchor="ctr">
            <a:normAutofit/>
          </a:bodyPr>
          <a:lstStyle/>
          <a:p>
            <a:pPr algn="ctr" defTabSz="609585">
              <a:spcBef>
                <a:spcPct val="0"/>
              </a:spcBef>
              <a:defRPr/>
            </a:pPr>
            <a:r>
              <a:rPr lang="ru-RU" sz="3200" b="1" dirty="0">
                <a:solidFill>
                  <a:schemeClr val="accent5">
                    <a:lumMod val="75000"/>
                  </a:schemeClr>
                </a:solidFill>
                <a:latin typeface="Trebuchet MS" pitchFamily="34" charset="0"/>
                <a:ea typeface="+mj-ea"/>
                <a:cs typeface="+mj-cs"/>
              </a:rPr>
              <a:t>Особые моменты в педагогической практике</a:t>
            </a:r>
            <a:endParaRPr lang="en-US" sz="3200" b="1" dirty="0">
              <a:solidFill>
                <a:schemeClr val="accent5">
                  <a:lumMod val="75000"/>
                </a:schemeClr>
              </a:solidFill>
              <a:latin typeface="Trebuchet MS" pitchFamily="34" charset="0"/>
              <a:ea typeface="+mj-ea"/>
              <a:cs typeface="+mj-cs"/>
            </a:endParaRPr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907133" y="1607352"/>
            <a:ext cx="10834255" cy="33590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>
                <a:latin typeface="Times New Roman"/>
                <a:ea typeface="Calibri"/>
                <a:cs typeface="Times New Roman"/>
              </a:rPr>
              <a:t>В процессе прохождения педагогической практики удалось получить свой первый педагогический опыт, а также более подробно окунуться в профессию преподавателя кафедры информационных технологий в электроэнергетике.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>
                <a:latin typeface="Times New Roman"/>
                <a:ea typeface="Calibri"/>
                <a:cs typeface="Times New Roman"/>
              </a:rPr>
              <a:t>Делиться знаниями было интересно, был получен новый опыт педагогической деятельности.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endParaRPr lang="ru-RU" sz="24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915562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2127723" y="6078123"/>
            <a:ext cx="548217" cy="364067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17F219A6-F42E-49DC-9C4E-9227F92F793F}" type="slidenum">
              <a:rPr lang="en-US" smtClean="0">
                <a:solidFill>
                  <a:srgbClr val="008000"/>
                </a:solidFill>
                <a:latin typeface="Trebuchet MS" pitchFamily="34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>
              <a:solidFill>
                <a:srgbClr val="008000"/>
              </a:solidFill>
              <a:latin typeface="Trebuchet MS" pitchFamily="34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2675945" y="6287673"/>
            <a:ext cx="7258049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675945" y="6353289"/>
            <a:ext cx="7258049" cy="0"/>
          </a:xfrm>
          <a:prstGeom prst="line">
            <a:avLst/>
          </a:prstGeom>
          <a:ln w="38100" cmpd="sng"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685338" y="6353289"/>
            <a:ext cx="442384" cy="0"/>
          </a:xfrm>
          <a:prstGeom prst="line">
            <a:avLst/>
          </a:prstGeom>
          <a:ln w="38100" cmpd="sng"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685338" y="6287673"/>
            <a:ext cx="442384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cxnSpLocks/>
          </p:cNvCxnSpPr>
          <p:nvPr/>
        </p:nvCxnSpPr>
        <p:spPr>
          <a:xfrm>
            <a:off x="2675945" y="6266506"/>
            <a:ext cx="7258049" cy="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685338" y="6266506"/>
            <a:ext cx="442384" cy="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itle 1"/>
          <p:cNvSpPr txBox="1">
            <a:spLocks/>
          </p:cNvSpPr>
          <p:nvPr/>
        </p:nvSpPr>
        <p:spPr>
          <a:xfrm>
            <a:off x="495636" y="109183"/>
            <a:ext cx="11531600" cy="736600"/>
          </a:xfrm>
          <a:prstGeom prst="rect">
            <a:avLst/>
          </a:prstGeom>
        </p:spPr>
        <p:txBody>
          <a:bodyPr vert="horz" lIns="121920" tIns="60960" rIns="121920" bIns="60960" rtlCol="0" anchor="ctr">
            <a:normAutofit/>
          </a:bodyPr>
          <a:lstStyle/>
          <a:p>
            <a:pPr algn="ctr" defTabSz="609585">
              <a:spcBef>
                <a:spcPct val="0"/>
              </a:spcBef>
              <a:defRPr/>
            </a:pPr>
            <a:r>
              <a:rPr lang="ru-RU" sz="3200" b="1" dirty="0">
                <a:solidFill>
                  <a:schemeClr val="accent5">
                    <a:lumMod val="75000"/>
                  </a:schemeClr>
                </a:solidFill>
                <a:latin typeface="Trebuchet MS" pitchFamily="34" charset="0"/>
                <a:ea typeface="+mj-ea"/>
                <a:cs typeface="+mj-cs"/>
              </a:rPr>
              <a:t>Результаты педагогической практики</a:t>
            </a:r>
            <a:endParaRPr lang="en-US" sz="3200" b="1" dirty="0">
              <a:solidFill>
                <a:schemeClr val="accent5">
                  <a:lumMod val="75000"/>
                </a:schemeClr>
              </a:solidFill>
              <a:latin typeface="Trebuchet MS" pitchFamily="34" charset="0"/>
              <a:ea typeface="+mj-ea"/>
              <a:cs typeface="+mj-cs"/>
            </a:endParaRPr>
          </a:p>
        </p:txBody>
      </p:sp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651164" y="1108363"/>
            <a:ext cx="10501745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2000" dirty="0">
                <a:latin typeface="Times New Roman"/>
                <a:ea typeface="Calibri"/>
                <a:cs typeface="Times New Roman"/>
              </a:rPr>
              <a:t>При прохождении производственной (педагогической) практики на кафедре физики и автоматики ФГБОУ ВО Костромской ГСХА были выполнены все задания четырех этапов:</a:t>
            </a:r>
            <a:endParaRPr lang="ru-RU" sz="2000" dirty="0">
              <a:ea typeface="Calibri"/>
              <a:cs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Symbol"/>
              <a:buChar char=""/>
              <a:tabLst>
                <a:tab pos="270510" algn="l"/>
              </a:tabLst>
            </a:pPr>
            <a:r>
              <a:rPr lang="ru-RU" sz="2000" dirty="0">
                <a:latin typeface="Times New Roman"/>
                <a:ea typeface="Calibri"/>
                <a:cs typeface="Times New Roman"/>
              </a:rPr>
              <a:t>составлена характеристика места прохождения практики;</a:t>
            </a:r>
            <a:endParaRPr lang="ru-RU" sz="2000" dirty="0">
              <a:ea typeface="Calibri"/>
              <a:cs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Symbol"/>
              <a:buChar char=""/>
              <a:tabLst>
                <a:tab pos="270510" algn="l"/>
              </a:tabLst>
            </a:pPr>
            <a:r>
              <a:rPr lang="ru-RU" sz="2000" dirty="0">
                <a:latin typeface="Times New Roman"/>
                <a:ea typeface="Calibri"/>
                <a:cs typeface="Times New Roman"/>
              </a:rPr>
              <a:t>изучены нормативные документы по образовательной деятельности;</a:t>
            </a:r>
            <a:endParaRPr lang="ru-RU" sz="2000" dirty="0">
              <a:ea typeface="Calibri"/>
              <a:cs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Symbol"/>
              <a:buChar char=""/>
              <a:tabLst>
                <a:tab pos="270510" algn="l"/>
              </a:tabLst>
            </a:pPr>
            <a:r>
              <a:rPr lang="ru-RU" sz="2000" dirty="0">
                <a:latin typeface="Times New Roman"/>
                <a:ea typeface="Calibri"/>
                <a:cs typeface="Times New Roman"/>
              </a:rPr>
              <a:t>осуществлено знакомство с учебной и научно-исследовательской деятельностью преподавателя и кафедры информационных технологий в электроэнергетике;</a:t>
            </a:r>
            <a:endParaRPr lang="ru-RU" sz="2000" dirty="0">
              <a:ea typeface="Calibri"/>
              <a:cs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Symbol"/>
              <a:buChar char=""/>
              <a:tabLst>
                <a:tab pos="270510" algn="l"/>
              </a:tabLst>
            </a:pPr>
            <a:r>
              <a:rPr lang="ru-RU" sz="2000" dirty="0">
                <a:latin typeface="Times New Roman"/>
                <a:ea typeface="Calibri"/>
                <a:cs typeface="Times New Roman"/>
              </a:rPr>
              <a:t>разработаны контрольно-измерительные материалы (контрольная работа) по теме «Трансформаторы напряжения»;</a:t>
            </a:r>
            <a:endParaRPr lang="ru-RU" sz="2000" dirty="0">
              <a:ea typeface="Calibri"/>
              <a:cs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Symbol"/>
              <a:buChar char=""/>
              <a:tabLst>
                <a:tab pos="270510" algn="l"/>
              </a:tabLst>
            </a:pPr>
            <a:r>
              <a:rPr lang="ru-RU" sz="2000" dirty="0">
                <a:latin typeface="Times New Roman"/>
                <a:ea typeface="Calibri"/>
                <a:cs typeface="Times New Roman"/>
              </a:rPr>
              <a:t>разработана методическая структура  учебного занятия в виде практического занятия по теме «Устройство и принцип действия силовых трансформаторов» и подготовлены учебно-методические  материалы   для  проведения учебного занятия;</a:t>
            </a:r>
            <a:endParaRPr lang="ru-RU" sz="2000" dirty="0">
              <a:ea typeface="Calibri"/>
              <a:cs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Symbol"/>
              <a:buChar char=""/>
              <a:tabLst>
                <a:tab pos="270510" algn="l"/>
              </a:tabLst>
            </a:pPr>
            <a:r>
              <a:rPr lang="ru-RU" sz="2000" dirty="0">
                <a:latin typeface="Times New Roman"/>
                <a:ea typeface="Calibri"/>
                <a:cs typeface="Times New Roman"/>
              </a:rPr>
              <a:t>проведено аудиторное учебное занятие;</a:t>
            </a:r>
          </a:p>
          <a:p>
            <a:pPr marL="342900" lvl="0" indent="-342900" algn="just">
              <a:spcAft>
                <a:spcPts val="0"/>
              </a:spcAft>
              <a:buFont typeface="Symbol"/>
              <a:buChar char=""/>
              <a:tabLst>
                <a:tab pos="270510" algn="l"/>
              </a:tabLst>
            </a:pPr>
            <a:r>
              <a:rPr lang="ru-RU" sz="2000" dirty="0">
                <a:latin typeface="Times New Roman"/>
                <a:ea typeface="Calibri"/>
              </a:rPr>
              <a:t>проведен анализ учебного  занятия по теме «Применение элементов матричной алгебры к расчету режимов электрических сетей», проведенного старшим преподавателем Климовым Н.А.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148632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2127723" y="6078123"/>
            <a:ext cx="548217" cy="364067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17F219A6-F42E-49DC-9C4E-9227F92F793F}" type="slidenum">
              <a:rPr lang="en-US" smtClean="0">
                <a:solidFill>
                  <a:srgbClr val="008000"/>
                </a:solidFill>
                <a:latin typeface="Trebuchet MS" pitchFamily="34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>
              <a:solidFill>
                <a:srgbClr val="008000"/>
              </a:solidFill>
              <a:latin typeface="Trebuchet MS" pitchFamily="34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2675945" y="6287673"/>
            <a:ext cx="7258049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675945" y="6353289"/>
            <a:ext cx="7258049" cy="0"/>
          </a:xfrm>
          <a:prstGeom prst="line">
            <a:avLst/>
          </a:prstGeom>
          <a:ln w="38100" cmpd="sng"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685338" y="6353289"/>
            <a:ext cx="442384" cy="0"/>
          </a:xfrm>
          <a:prstGeom prst="line">
            <a:avLst/>
          </a:prstGeom>
          <a:ln w="38100" cmpd="sng"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685338" y="6287673"/>
            <a:ext cx="442384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cxnSpLocks/>
          </p:cNvCxnSpPr>
          <p:nvPr/>
        </p:nvCxnSpPr>
        <p:spPr>
          <a:xfrm>
            <a:off x="2675945" y="6266506"/>
            <a:ext cx="7258049" cy="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685338" y="6266506"/>
            <a:ext cx="442384" cy="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itle 1"/>
          <p:cNvSpPr txBox="1">
            <a:spLocks/>
          </p:cNvSpPr>
          <p:nvPr/>
        </p:nvSpPr>
        <p:spPr>
          <a:xfrm>
            <a:off x="495636" y="109183"/>
            <a:ext cx="11531600" cy="736600"/>
          </a:xfrm>
          <a:prstGeom prst="rect">
            <a:avLst/>
          </a:prstGeom>
        </p:spPr>
        <p:txBody>
          <a:bodyPr vert="horz" lIns="121920" tIns="60960" rIns="121920" bIns="60960" rtlCol="0" anchor="ctr">
            <a:normAutofit/>
          </a:bodyPr>
          <a:lstStyle/>
          <a:p>
            <a:pPr algn="ctr" defTabSz="609585">
              <a:spcBef>
                <a:spcPct val="0"/>
              </a:spcBef>
              <a:defRPr/>
            </a:pPr>
            <a:r>
              <a:rPr lang="ru-RU" sz="3200" b="1" dirty="0">
                <a:solidFill>
                  <a:schemeClr val="accent5">
                    <a:lumMod val="75000"/>
                  </a:schemeClr>
                </a:solidFill>
                <a:latin typeface="Trebuchet MS" pitchFamily="34" charset="0"/>
                <a:ea typeface="+mj-ea"/>
                <a:cs typeface="+mj-cs"/>
              </a:rPr>
              <a:t>Самооценка по педагогической практике</a:t>
            </a:r>
            <a:endParaRPr lang="en-US" sz="3200" b="1" dirty="0">
              <a:solidFill>
                <a:schemeClr val="accent5">
                  <a:lumMod val="75000"/>
                </a:schemeClr>
              </a:solidFill>
              <a:latin typeface="Trebuchet MS" pitchFamily="34" charset="0"/>
              <a:ea typeface="+mj-ea"/>
              <a:cs typeface="+mj-cs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12617" y="2828836"/>
            <a:ext cx="1134687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Данная практика была для меня полезной. Считаю что усвоил основные знания и сформированные компетенции в области педагогики. Также планирую продолжать развиваться в данной полезной области</a:t>
            </a:r>
            <a:r>
              <a:rPr 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7038912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563</Words>
  <Application>Microsoft Office PowerPoint</Application>
  <PresentationFormat>Широкоэкранный</PresentationFormat>
  <Paragraphs>85</Paragraphs>
  <Slides>11</Slides>
  <Notes>11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Symbol</vt:lpstr>
      <vt:lpstr>Times New Roman</vt:lpstr>
      <vt:lpstr>Trebuchet MS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Irina</dc:creator>
  <cp:lastModifiedBy>student</cp:lastModifiedBy>
  <cp:revision>17</cp:revision>
  <dcterms:created xsi:type="dcterms:W3CDTF">2021-12-14T15:54:15Z</dcterms:created>
  <dcterms:modified xsi:type="dcterms:W3CDTF">2023-12-21T10:47:51Z</dcterms:modified>
</cp:coreProperties>
</file>