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2" r:id="rId7"/>
    <p:sldId id="263" r:id="rId8"/>
    <p:sldId id="264" r:id="rId9"/>
    <p:sldId id="265" r:id="rId10"/>
    <p:sldId id="268" r:id="rId11"/>
    <p:sldId id="266" r:id="rId12"/>
    <p:sldId id="267" r:id="rId13"/>
    <p:sldId id="269" r:id="rId14"/>
    <p:sldId id="270" r:id="rId15"/>
    <p:sldId id="271" r:id="rId16"/>
    <p:sldId id="273"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524" autoAdjust="0"/>
    <p:restoredTop sz="94660"/>
  </p:normalViewPr>
  <p:slideViewPr>
    <p:cSldViewPr>
      <p:cViewPr>
        <p:scale>
          <a:sx n="100" d="100"/>
          <a:sy n="100" d="100"/>
        </p:scale>
        <p:origin x="-642" y="3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AB5E35-5D98-429B-9A9E-B5B46812F86D}" type="datetimeFigureOut">
              <a:rPr lang="ru-RU" smtClean="0"/>
              <a:pPr/>
              <a:t>18.02.2020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Сухой молочный остаток — остаток после высушивания навески молока до постоянного веса при t=102—105 °C.</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8F8A40-D5FF-4A83-A0A0-B76F88CA28F5}" type="slidenum">
              <a:rPr lang="ru-RU" smtClean="0"/>
              <a:pPr/>
              <a:t>‹#›</a:t>
            </a:fld>
            <a:endParaRPr lang="ru-RU"/>
          </a:p>
        </p:txBody>
      </p:sp>
    </p:spTree>
    <p:extLst>
      <p:ext uri="{BB962C8B-B14F-4D97-AF65-F5344CB8AC3E}">
        <p14:creationId xmlns="" xmlns:p14="http://schemas.microsoft.com/office/powerpoint/2010/main" val="964958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0A3BA-2BD2-4887-8338-22D788F90A91}" type="datetimeFigureOut">
              <a:rPr lang="ru-RU" smtClean="0"/>
              <a:pPr/>
              <a:t>18.02.2020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Сухой молочный остаток — остаток после высушивания навески молока до постоянного веса при t=102—105 °C.</a:t>
            </a: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F7F43-04DB-4508-B746-C6ED3D57B5A1}" type="slidenum">
              <a:rPr lang="ru-RU" smtClean="0"/>
              <a:pPr/>
              <a:t>‹#›</a:t>
            </a:fld>
            <a:endParaRPr lang="ru-RU"/>
          </a:p>
        </p:txBody>
      </p:sp>
    </p:spTree>
    <p:extLst>
      <p:ext uri="{BB962C8B-B14F-4D97-AF65-F5344CB8AC3E}">
        <p14:creationId xmlns="" xmlns:p14="http://schemas.microsoft.com/office/powerpoint/2010/main" val="134859141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kern="1200" dirty="0" smtClean="0">
              <a:solidFill>
                <a:schemeClr val="tx1"/>
              </a:solidFill>
              <a:effectLst/>
              <a:latin typeface="+mn-lt"/>
              <a:ea typeface="+mn-ea"/>
              <a:cs typeface="+mn-cs"/>
            </a:endParaRPr>
          </a:p>
        </p:txBody>
      </p:sp>
      <p:sp>
        <p:nvSpPr>
          <p:cNvPr id="5" name="Нижний колонтитул 4"/>
          <p:cNvSpPr>
            <a:spLocks noGrp="1"/>
          </p:cNvSpPr>
          <p:nvPr>
            <p:ph type="ftr" sz="quarter" idx="11"/>
          </p:nvPr>
        </p:nvSpPr>
        <p:spPr/>
        <p:txBody>
          <a:bodyPr/>
          <a:lstStyle/>
          <a:p>
            <a:r>
              <a:rPr lang="ru-RU" smtClean="0"/>
              <a:t>Сухой молочный остаток — остаток после высушивания навески молока до постоянного веса при t=102—105 °C.</a:t>
            </a:r>
            <a:endParaRPr lang="ru-RU"/>
          </a:p>
        </p:txBody>
      </p:sp>
    </p:spTree>
    <p:extLst>
      <p:ext uri="{BB962C8B-B14F-4D97-AF65-F5344CB8AC3E}">
        <p14:creationId xmlns="" xmlns:p14="http://schemas.microsoft.com/office/powerpoint/2010/main" val="107778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287624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4288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100889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126230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230028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211321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367599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54717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364861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205619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1DBB60-15F6-48E5-8E1B-CE319D5B69C0}" type="datetimeFigureOut">
              <a:rPr lang="ru-RU" smtClean="0"/>
              <a:pPr/>
              <a:t>18.02.2020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128322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DBB60-15F6-48E5-8E1B-CE319D5B69C0}" type="datetimeFigureOut">
              <a:rPr lang="ru-RU" smtClean="0"/>
              <a:pPr/>
              <a:t>18.02.2020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BC8BA-ED1A-44EF-A73D-40CED98C9793}" type="slidenum">
              <a:rPr lang="ru-RU" smtClean="0"/>
              <a:pPr/>
              <a:t>‹#›</a:t>
            </a:fld>
            <a:endParaRPr lang="ru-RU"/>
          </a:p>
        </p:txBody>
      </p:sp>
    </p:spTree>
    <p:extLst>
      <p:ext uri="{BB962C8B-B14F-4D97-AF65-F5344CB8AC3E}">
        <p14:creationId xmlns="" xmlns:p14="http://schemas.microsoft.com/office/powerpoint/2010/main" val="349895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jpeg"/><Relationship Id="rId5" Type="http://schemas.microsoft.com/office/2007/relationships/hdphoto" Target="../media/hdphoto5.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16.xml"/><Relationship Id="rId4" Type="http://schemas.openxmlformats.org/officeDocument/2006/relationships/slide" Target="slide11.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extLst/>
          </a:blip>
          <a:srcRect/>
          <a:stretch>
            <a:fillRect t="-25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348880"/>
            <a:ext cx="7772400" cy="1470025"/>
          </a:xfrm>
        </p:spPr>
        <p:txBody>
          <a:bodyPr>
            <a:noAutofit/>
          </a:bodyPr>
          <a:lstStyle/>
          <a:p>
            <a:r>
              <a:rPr lang="ru-RU" sz="9600" dirty="0" smtClean="0"/>
              <a:t>Молоко</a:t>
            </a:r>
            <a:endParaRPr lang="ru-RU" sz="9600" dirty="0"/>
          </a:p>
        </p:txBody>
      </p:sp>
      <p:sp>
        <p:nvSpPr>
          <p:cNvPr id="3" name="Подзаголовок 2"/>
          <p:cNvSpPr>
            <a:spLocks noGrp="1"/>
          </p:cNvSpPr>
          <p:nvPr>
            <p:ph type="subTitle" idx="1"/>
          </p:nvPr>
        </p:nvSpPr>
        <p:spPr>
          <a:xfrm>
            <a:off x="0" y="3789040"/>
            <a:ext cx="5559524" cy="1608584"/>
          </a:xfrm>
        </p:spPr>
        <p:txBody>
          <a:bodyPr>
            <a:normAutofit/>
          </a:bodyPr>
          <a:lstStyle/>
          <a:p>
            <a:endParaRPr lang="ru-RU" sz="2400" dirty="0" smtClean="0"/>
          </a:p>
        </p:txBody>
      </p:sp>
      <p:sp>
        <p:nvSpPr>
          <p:cNvPr id="4" name="Нижний колонтитул 3"/>
          <p:cNvSpPr>
            <a:spLocks noGrp="1"/>
          </p:cNvSpPr>
          <p:nvPr>
            <p:ph type="ftr" sz="quarter" idx="11"/>
          </p:nvPr>
        </p:nvSpPr>
        <p:spPr/>
        <p:txBody>
          <a:bodyPr/>
          <a:lstStyle/>
          <a:p>
            <a:endParaRPr lang="ru-RU" dirty="0"/>
          </a:p>
        </p:txBody>
      </p:sp>
    </p:spTree>
    <p:extLst>
      <p:ext uri="{BB962C8B-B14F-4D97-AF65-F5344CB8AC3E}">
        <p14:creationId xmlns="" xmlns:p14="http://schemas.microsoft.com/office/powerpoint/2010/main" val="28993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blip>
          <a:srcRect/>
          <a:stretch>
            <a:fillRect t="12000" b="-3000"/>
          </a:stretch>
        </a:blipFill>
        <a:effectLst/>
      </p:bgPr>
    </p:bg>
    <p:spTree>
      <p:nvGrpSpPr>
        <p:cNvPr id="1" name=""/>
        <p:cNvGrpSpPr/>
        <p:nvPr/>
      </p:nvGrpSpPr>
      <p:grpSpPr>
        <a:xfrm>
          <a:off x="0" y="0"/>
          <a:ext cx="0" cy="0"/>
          <a:chOff x="0" y="0"/>
          <a:chExt cx="0" cy="0"/>
        </a:xfrm>
      </p:grpSpPr>
      <p:sp>
        <p:nvSpPr>
          <p:cNvPr id="11" name="Управляющая кнопка: домой 10">
            <a:hlinkClick r:id="rId3" action="ppaction://hlinksldjump" highlightClick="1"/>
          </p:cNvPr>
          <p:cNvSpPr/>
          <p:nvPr/>
        </p:nvSpPr>
        <p:spPr>
          <a:xfrm>
            <a:off x="107504" y="6209928"/>
            <a:ext cx="720080" cy="648072"/>
          </a:xfrm>
          <a:prstGeom prst="actionButtonHom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483768" y="24654"/>
            <a:ext cx="3970784" cy="768652"/>
          </a:xfrm>
        </p:spPr>
        <p:txBody>
          <a:bodyPr>
            <a:normAutofit fontScale="90000"/>
          </a:bodyPr>
          <a:lstStyle/>
          <a:p>
            <a:r>
              <a:rPr lang="ru-RU" sz="3600" dirty="0" smtClean="0"/>
              <a:t>Методы Обработки</a:t>
            </a:r>
            <a:endParaRPr lang="ru-RU" sz="3600" dirty="0"/>
          </a:p>
        </p:txBody>
      </p:sp>
      <p:sp>
        <p:nvSpPr>
          <p:cNvPr id="5" name="Текст 4"/>
          <p:cNvSpPr>
            <a:spLocks noGrp="1"/>
          </p:cNvSpPr>
          <p:nvPr>
            <p:ph type="body" sz="half" idx="2"/>
          </p:nvPr>
        </p:nvSpPr>
        <p:spPr>
          <a:xfrm>
            <a:off x="0" y="692696"/>
            <a:ext cx="9144000" cy="1080120"/>
          </a:xfrm>
        </p:spPr>
        <p:txBody>
          <a:bodyPr>
            <a:normAutofit/>
          </a:bodyPr>
          <a:lstStyle/>
          <a:p>
            <a:r>
              <a:rPr lang="ru-RU" sz="1800" b="1" dirty="0" smtClean="0"/>
              <a:t>Охлаждение</a:t>
            </a:r>
          </a:p>
          <a:p>
            <a:r>
              <a:rPr lang="ru-RU" dirty="0"/>
              <a:t>В целях торможения развития </a:t>
            </a:r>
            <a:r>
              <a:rPr lang="ru-RU" dirty="0" smtClean="0"/>
              <a:t>микроорганизмов. При </a:t>
            </a:r>
            <a:r>
              <a:rPr lang="ru-RU" dirty="0"/>
              <a:t>охлаждении молочного сырья и молочных продуктов температуру понижают до 2-10 °C и хранят при этой температуре до переработки. </a:t>
            </a:r>
          </a:p>
        </p:txBody>
      </p:sp>
      <p:sp>
        <p:nvSpPr>
          <p:cNvPr id="6" name="TextBox 5"/>
          <p:cNvSpPr txBox="1"/>
          <p:nvPr/>
        </p:nvSpPr>
        <p:spPr>
          <a:xfrm>
            <a:off x="0" y="1412776"/>
            <a:ext cx="9144000" cy="1015663"/>
          </a:xfrm>
          <a:prstGeom prst="rect">
            <a:avLst/>
          </a:prstGeom>
          <a:noFill/>
        </p:spPr>
        <p:txBody>
          <a:bodyPr wrap="square" rtlCol="0">
            <a:spAutoFit/>
          </a:bodyPr>
          <a:lstStyle/>
          <a:p>
            <a:r>
              <a:rPr lang="ru-RU" b="1" dirty="0"/>
              <a:t>Замораживание</a:t>
            </a:r>
          </a:p>
          <a:p>
            <a:r>
              <a:rPr lang="ru-RU" sz="1400" dirty="0"/>
              <a:t>При замораживании происходят более заметные физико-химические и биохимические изменения, чем при охлаждении, причем их глубина зависит от скорости замораживания и температуры хранения замороженных продуктов. </a:t>
            </a:r>
            <a:endParaRPr lang="ru-RU" dirty="0"/>
          </a:p>
        </p:txBody>
      </p:sp>
      <p:sp>
        <p:nvSpPr>
          <p:cNvPr id="7" name="TextBox 6"/>
          <p:cNvSpPr txBox="1"/>
          <p:nvPr/>
        </p:nvSpPr>
        <p:spPr>
          <a:xfrm>
            <a:off x="0" y="2415106"/>
            <a:ext cx="9144000" cy="2092881"/>
          </a:xfrm>
          <a:prstGeom prst="rect">
            <a:avLst/>
          </a:prstGeom>
          <a:noFill/>
        </p:spPr>
        <p:txBody>
          <a:bodyPr wrap="square" rtlCol="0">
            <a:spAutoFit/>
          </a:bodyPr>
          <a:lstStyle/>
          <a:p>
            <a:r>
              <a:rPr lang="ru-RU" b="1" dirty="0"/>
              <a:t>Пастеризация</a:t>
            </a:r>
          </a:p>
          <a:p>
            <a:r>
              <a:rPr lang="ru-RU" sz="1400" dirty="0"/>
              <a:t>Основная цель пастеризации — уничтожение патогенной </a:t>
            </a:r>
            <a:r>
              <a:rPr lang="ru-RU" sz="1400" dirty="0" err="1"/>
              <a:t>токсинообразующей</a:t>
            </a:r>
            <a:r>
              <a:rPr lang="ru-RU" sz="1400" dirty="0"/>
              <a:t> микрофлоры и </a:t>
            </a:r>
            <a:r>
              <a:rPr lang="ru-RU" sz="1400" dirty="0" err="1"/>
              <a:t>инактивация</a:t>
            </a:r>
            <a:r>
              <a:rPr lang="ru-RU" sz="1400" dirty="0"/>
              <a:t> ферментов</a:t>
            </a:r>
            <a:r>
              <a:rPr lang="ru-RU" sz="1400" dirty="0" smtClean="0"/>
              <a:t>.</a:t>
            </a:r>
          </a:p>
          <a:p>
            <a:r>
              <a:rPr lang="ru-RU" sz="1400" dirty="0"/>
              <a:t>Длительная пастеризация t=65 °C, z=30 минут</a:t>
            </a:r>
          </a:p>
          <a:p>
            <a:r>
              <a:rPr lang="ru-RU" sz="1400" dirty="0"/>
              <a:t>Кратковременная пастеризация t=71-74 °C, z=40 с</a:t>
            </a:r>
          </a:p>
          <a:p>
            <a:r>
              <a:rPr lang="ru-RU" sz="1400" dirty="0"/>
              <a:t>Мгновенная пастеризация t=85 °C, z=8-10 с</a:t>
            </a:r>
          </a:p>
          <a:p>
            <a:r>
              <a:rPr lang="ru-RU" sz="1400" dirty="0" err="1"/>
              <a:t>Ультрапастеризация</a:t>
            </a:r>
            <a:r>
              <a:rPr lang="ru-RU" sz="1400" dirty="0"/>
              <a:t> (</a:t>
            </a:r>
            <a:r>
              <a:rPr lang="ru-RU" sz="1400" dirty="0" err="1"/>
              <a:t>Ультрапастеризация</a:t>
            </a:r>
            <a:r>
              <a:rPr lang="ru-RU" sz="1400" dirty="0"/>
              <a:t> молока) t=125 °C, z=0,5 с</a:t>
            </a:r>
          </a:p>
          <a:p>
            <a:r>
              <a:rPr lang="ru-RU" sz="1400" dirty="0"/>
              <a:t>Эффективность пастеризации молочного сырья при производстве различных молочных продуктов зависит от температуры и времени проведения процесса</a:t>
            </a:r>
            <a:r>
              <a:rPr lang="ru-RU" sz="1400" dirty="0" smtClean="0"/>
              <a:t>.</a:t>
            </a:r>
            <a:endParaRPr lang="ru-RU" dirty="0"/>
          </a:p>
        </p:txBody>
      </p:sp>
      <p:sp>
        <p:nvSpPr>
          <p:cNvPr id="8" name="TextBox 7"/>
          <p:cNvSpPr txBox="1"/>
          <p:nvPr/>
        </p:nvSpPr>
        <p:spPr>
          <a:xfrm>
            <a:off x="0" y="4374602"/>
            <a:ext cx="9127145" cy="2308324"/>
          </a:xfrm>
          <a:prstGeom prst="rect">
            <a:avLst/>
          </a:prstGeom>
          <a:noFill/>
        </p:spPr>
        <p:txBody>
          <a:bodyPr wrap="square" rtlCol="0">
            <a:spAutoFit/>
          </a:bodyPr>
          <a:lstStyle/>
          <a:p>
            <a:r>
              <a:rPr lang="ru-RU" b="1" dirty="0"/>
              <a:t>Стерилизация</a:t>
            </a:r>
          </a:p>
          <a:p>
            <a:r>
              <a:rPr lang="ru-RU" sz="1400" dirty="0"/>
              <a:t>В молочной промышленности молочное сырье стерилизуют по трем принципиальным схемам:</a:t>
            </a:r>
          </a:p>
          <a:p>
            <a:r>
              <a:rPr lang="ru-RU" sz="1400" i="1" dirty="0"/>
              <a:t>одноступенчатая в упаковке </a:t>
            </a:r>
            <a:r>
              <a:rPr lang="ru-RU" sz="1400" dirty="0"/>
              <a:t>— после розлива молока в упаковку и её герметичной укупорки при температуре 115—120 °C с </a:t>
            </a:r>
            <a:r>
              <a:rPr lang="ru-RU" sz="1400" dirty="0" err="1"/>
              <a:t>выдежкой</a:t>
            </a:r>
            <a:r>
              <a:rPr lang="ru-RU" sz="1400" dirty="0"/>
              <a:t> 15-30 минут;</a:t>
            </a:r>
          </a:p>
          <a:p>
            <a:r>
              <a:rPr lang="ru-RU" sz="1400" i="1" dirty="0"/>
              <a:t>двухступенчатая</a:t>
            </a:r>
            <a:r>
              <a:rPr lang="ru-RU" sz="1400" dirty="0"/>
              <a:t> — предварительная стерилизация молочного сырья в потоке при температуре 130—150 °C в течение нескольких секунд, а затем вторичная стерилизация после розлива молока или молочных продуктов и её герметичной укупорки при температуре 115—120 °C в течение 15-20 минут;</a:t>
            </a:r>
          </a:p>
          <a:p>
            <a:r>
              <a:rPr lang="ru-RU" sz="1400" i="1" dirty="0"/>
              <a:t>одноступенчатая с асептическим розливом </a:t>
            </a:r>
            <a:r>
              <a:rPr lang="ru-RU" sz="1400" dirty="0"/>
              <a:t>— косвенная или прямая стерилизация молочного сырья при температуре 135—150 °C в течение нескольких секунд с последующим </a:t>
            </a:r>
            <a:r>
              <a:rPr lang="ru-RU" sz="1400" dirty="0" err="1"/>
              <a:t>фасованием</a:t>
            </a:r>
            <a:r>
              <a:rPr lang="ru-RU" sz="1400" dirty="0"/>
              <a:t> в асептических условиях в стерильную тару</a:t>
            </a:r>
            <a:r>
              <a:rPr lang="ru-RU" sz="1400" dirty="0" smtClean="0"/>
              <a:t>.</a:t>
            </a:r>
            <a:endParaRPr lang="ru-RU" dirty="0"/>
          </a:p>
        </p:txBody>
      </p:sp>
    </p:spTree>
    <p:extLst>
      <p:ext uri="{BB962C8B-B14F-4D97-AF65-F5344CB8AC3E}">
        <p14:creationId xmlns="" xmlns:p14="http://schemas.microsoft.com/office/powerpoint/2010/main" val="31416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1000"/>
                                        <p:tgtEl>
                                          <p:spTgt spid="7">
                                            <p:txEl>
                                              <p:pRg st="2" end="2"/>
                                            </p:txEl>
                                          </p:spTgt>
                                        </p:tgtEl>
                                      </p:cBhvr>
                                    </p:animEffect>
                                    <p:anim calcmode="lin" valueType="num">
                                      <p:cBhvr>
                                        <p:cTn id="4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fade">
                                      <p:cBhvr>
                                        <p:cTn id="46" dur="1000"/>
                                        <p:tgtEl>
                                          <p:spTgt spid="7">
                                            <p:txEl>
                                              <p:pRg st="3" end="3"/>
                                            </p:txEl>
                                          </p:spTgt>
                                        </p:tgtEl>
                                      </p:cBhvr>
                                    </p:animEffect>
                                    <p:anim calcmode="lin" valueType="num">
                                      <p:cBhvr>
                                        <p:cTn id="4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1000"/>
                                        <p:tgtEl>
                                          <p:spTgt spid="7">
                                            <p:txEl>
                                              <p:pRg st="4" end="4"/>
                                            </p:txEl>
                                          </p:spTgt>
                                        </p:tgtEl>
                                      </p:cBhvr>
                                    </p:animEffect>
                                    <p:anim calcmode="lin" valueType="num">
                                      <p:cBhvr>
                                        <p:cTn id="5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1000"/>
                                        <p:tgtEl>
                                          <p:spTgt spid="7">
                                            <p:txEl>
                                              <p:pRg st="5" end="5"/>
                                            </p:txEl>
                                          </p:spTgt>
                                        </p:tgtEl>
                                      </p:cBhvr>
                                    </p:animEffect>
                                    <p:anim calcmode="lin" valueType="num">
                                      <p:cBhvr>
                                        <p:cTn id="5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5" end="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0"/>
                                        <p:tgtEl>
                                          <p:spTgt spid="7">
                                            <p:txEl>
                                              <p:pRg st="6" end="6"/>
                                            </p:txEl>
                                          </p:spTgt>
                                        </p:tgtEl>
                                      </p:cBhvr>
                                    </p:animEffect>
                                    <p:anim calcmode="lin" valueType="num">
                                      <p:cBhvr>
                                        <p:cTn id="6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
                                            <p:txEl>
                                              <p:pRg st="0" end="0"/>
                                            </p:txEl>
                                          </p:spTgt>
                                        </p:tgtEl>
                                        <p:attrNameLst>
                                          <p:attrName>style.visibility</p:attrName>
                                        </p:attrNameLst>
                                      </p:cBhvr>
                                      <p:to>
                                        <p:strVal val="visible"/>
                                      </p:to>
                                    </p:set>
                                    <p:animEffect transition="in" filter="fade">
                                      <p:cBhvr>
                                        <p:cTn id="68" dur="1000"/>
                                        <p:tgtEl>
                                          <p:spTgt spid="8">
                                            <p:txEl>
                                              <p:pRg st="0" end="0"/>
                                            </p:txEl>
                                          </p:spTgt>
                                        </p:tgtEl>
                                      </p:cBhvr>
                                    </p:animEffect>
                                    <p:anim calcmode="lin" valueType="num">
                                      <p:cBhvr>
                                        <p:cTn id="6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1" end="1"/>
                                            </p:txEl>
                                          </p:spTgt>
                                        </p:tgtEl>
                                        <p:attrNameLst>
                                          <p:attrName>style.visibility</p:attrName>
                                        </p:attrNameLst>
                                      </p:cBhvr>
                                      <p:to>
                                        <p:strVal val="visible"/>
                                      </p:to>
                                    </p:set>
                                    <p:animEffect transition="in" filter="fade">
                                      <p:cBhvr>
                                        <p:cTn id="73" dur="1000"/>
                                        <p:tgtEl>
                                          <p:spTgt spid="8">
                                            <p:txEl>
                                              <p:pRg st="1" end="1"/>
                                            </p:txEl>
                                          </p:spTgt>
                                        </p:tgtEl>
                                      </p:cBhvr>
                                    </p:animEffect>
                                    <p:anim calcmode="lin" valueType="num">
                                      <p:cBhvr>
                                        <p:cTn id="7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1" end="1"/>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2" end="2"/>
                                            </p:txEl>
                                          </p:spTgt>
                                        </p:tgtEl>
                                        <p:attrNameLst>
                                          <p:attrName>style.visibility</p:attrName>
                                        </p:attrNameLst>
                                      </p:cBhvr>
                                      <p:to>
                                        <p:strVal val="visible"/>
                                      </p:to>
                                    </p:set>
                                    <p:animEffect transition="in" filter="fade">
                                      <p:cBhvr>
                                        <p:cTn id="78" dur="1000"/>
                                        <p:tgtEl>
                                          <p:spTgt spid="8">
                                            <p:txEl>
                                              <p:pRg st="2" end="2"/>
                                            </p:txEl>
                                          </p:spTgt>
                                        </p:tgtEl>
                                      </p:cBhvr>
                                    </p:animEffect>
                                    <p:anim calcmode="lin" valueType="num">
                                      <p:cBhvr>
                                        <p:cTn id="7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2" end="2"/>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xEl>
                                              <p:pRg st="3" end="3"/>
                                            </p:txEl>
                                          </p:spTgt>
                                        </p:tgtEl>
                                        <p:attrNameLst>
                                          <p:attrName>style.visibility</p:attrName>
                                        </p:attrNameLst>
                                      </p:cBhvr>
                                      <p:to>
                                        <p:strVal val="visible"/>
                                      </p:to>
                                    </p:set>
                                    <p:animEffect transition="in" filter="fade">
                                      <p:cBhvr>
                                        <p:cTn id="83" dur="1000"/>
                                        <p:tgtEl>
                                          <p:spTgt spid="8">
                                            <p:txEl>
                                              <p:pRg st="3" end="3"/>
                                            </p:txEl>
                                          </p:spTgt>
                                        </p:tgtEl>
                                      </p:cBhvr>
                                    </p:animEffect>
                                    <p:anim calcmode="lin" valueType="num">
                                      <p:cBhvr>
                                        <p:cTn id="8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3" end="3"/>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
                                            <p:txEl>
                                              <p:pRg st="4" end="4"/>
                                            </p:txEl>
                                          </p:spTgt>
                                        </p:tgtEl>
                                        <p:attrNameLst>
                                          <p:attrName>style.visibility</p:attrName>
                                        </p:attrNameLst>
                                      </p:cBhvr>
                                      <p:to>
                                        <p:strVal val="visible"/>
                                      </p:to>
                                    </p:set>
                                    <p:animEffect transition="in" filter="fade">
                                      <p:cBhvr>
                                        <p:cTn id="88" dur="1000"/>
                                        <p:tgtEl>
                                          <p:spTgt spid="8">
                                            <p:txEl>
                                              <p:pRg st="4" end="4"/>
                                            </p:txEl>
                                          </p:spTgt>
                                        </p:tgtEl>
                                      </p:cBhvr>
                                    </p:animEffect>
                                    <p:anim calcmode="lin" valueType="num">
                                      <p:cBhvr>
                                        <p:cTn id="8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4000" b="-4000"/>
          </a:stretch>
        </a:blipFill>
        <a:effectLst/>
      </p:bgPr>
    </p:bg>
    <p:spTree>
      <p:nvGrpSpPr>
        <p:cNvPr id="1" name=""/>
        <p:cNvGrpSpPr/>
        <p:nvPr/>
      </p:nvGrpSpPr>
      <p:grpSpPr>
        <a:xfrm>
          <a:off x="0" y="0"/>
          <a:ext cx="0" cy="0"/>
          <a:chOff x="0" y="0"/>
          <a:chExt cx="0" cy="0"/>
        </a:xfrm>
      </p:grpSpPr>
      <p:sp>
        <p:nvSpPr>
          <p:cNvPr id="5" name="Управляющая кнопка: домой 4">
            <a:hlinkClick r:id="rId3" action="ppaction://hlinksldjump" highlightClick="1"/>
          </p:cNvPr>
          <p:cNvSpPr/>
          <p:nvPr/>
        </p:nvSpPr>
        <p:spPr>
          <a:xfrm>
            <a:off x="107504" y="6209928"/>
            <a:ext cx="720080" cy="648072"/>
          </a:xfrm>
          <a:prstGeom prst="actionButtonHom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699792" y="116632"/>
            <a:ext cx="3384376" cy="646331"/>
          </a:xfrm>
          <a:prstGeom prst="rect">
            <a:avLst/>
          </a:prstGeom>
          <a:noFill/>
        </p:spPr>
        <p:txBody>
          <a:bodyPr wrap="square" rtlCol="0">
            <a:spAutoFit/>
          </a:bodyPr>
          <a:lstStyle/>
          <a:p>
            <a:r>
              <a:rPr lang="ru-RU" sz="3600" b="1" dirty="0" smtClean="0"/>
              <a:t>Классификация</a:t>
            </a:r>
            <a:endParaRPr lang="ru-RU" sz="3600" b="1" dirty="0"/>
          </a:p>
        </p:txBody>
      </p:sp>
      <p:sp>
        <p:nvSpPr>
          <p:cNvPr id="2" name="TextBox 1"/>
          <p:cNvSpPr txBox="1"/>
          <p:nvPr/>
        </p:nvSpPr>
        <p:spPr>
          <a:xfrm>
            <a:off x="0" y="836712"/>
            <a:ext cx="9144000" cy="5755422"/>
          </a:xfrm>
          <a:prstGeom prst="rect">
            <a:avLst/>
          </a:prstGeom>
          <a:noFill/>
        </p:spPr>
        <p:txBody>
          <a:bodyPr wrap="square" rtlCol="0">
            <a:spAutoFit/>
          </a:bodyPr>
          <a:lstStyle/>
          <a:p>
            <a:r>
              <a:rPr lang="ru-RU" sz="1600" b="1" dirty="0"/>
              <a:t>Классификация и ассортимент питьевого молока</a:t>
            </a:r>
            <a:r>
              <a:rPr lang="ru-RU" sz="1600" dirty="0"/>
              <a:t>. По составу молоко подразделяют на натуральное: цельное (натуральное, неизмененное), нормализованное по жирности (жирность доведена до определенного значения), обезжиренное и восстановленное, которое получают из сухого цельного или обезжиренного молока, часто в смеси с натуральным. По виду тепловой обработки молоко классифицируют на пастеризованное и стерилизованное.</a:t>
            </a:r>
          </a:p>
          <a:p>
            <a:r>
              <a:rPr lang="ru-RU" sz="1600" dirty="0"/>
              <a:t>Различают следующие виды </a:t>
            </a:r>
            <a:r>
              <a:rPr lang="ru-RU" sz="1600" b="1" dirty="0"/>
              <a:t>питьевого молока</a:t>
            </a:r>
            <a:r>
              <a:rPr lang="ru-RU" sz="1600" dirty="0"/>
              <a:t>:</a:t>
            </a:r>
          </a:p>
          <a:p>
            <a:pPr marL="285750" indent="-285750">
              <a:buFont typeface="Arial" pitchFamily="34" charset="0"/>
              <a:buChar char="•"/>
            </a:pPr>
            <a:r>
              <a:rPr lang="ru-RU" sz="1600" dirty="0"/>
              <a:t>пастеризованное (различной жирности — 1,5; 2,5; 3,2; 3,5; 6% и нежирное);</a:t>
            </a:r>
          </a:p>
          <a:p>
            <a:pPr marL="285750" indent="-285750">
              <a:buFont typeface="Arial" pitchFamily="34" charset="0"/>
              <a:buChar char="•"/>
            </a:pPr>
            <a:r>
              <a:rPr lang="ru-RU" sz="1600" dirty="0"/>
              <a:t>стерилизованное (различной жирности — 0,5; 1,5; 1,8; 2; 2,5; 3,2; 3,5; 3,6; 4; 5,5; 6%). К стерилизованному относят молоко, полученное с использованием высокотемпературной технологии (ВТТ или UHT), которая предполагает быстрый нагрев в течение 4-5 сек до температуры 140°С, быстрое охлаждение и асептический розлив (в стерильную тару в стерильных условиях). Так изготавливают молоко "Домик в деревне", "Милая Мила", "Лианозовское", "Царицынское" и др. Кроме того, к стерилизованному относят молоко "Можайское", вырабатываемое по особой технологии;</a:t>
            </a:r>
          </a:p>
          <a:p>
            <a:pPr marL="285750" indent="-285750">
              <a:buFont typeface="Arial" pitchFamily="34" charset="0"/>
              <a:buChar char="•"/>
            </a:pPr>
            <a:r>
              <a:rPr lang="ru-RU" sz="1600" dirty="0"/>
              <a:t>топленое (с жирностью 4 и 6%), полученное путем длительной выдержки (в течение 5-6 час) при температуре 95-98°С;</a:t>
            </a:r>
          </a:p>
          <a:p>
            <a:pPr marL="285750" indent="-285750">
              <a:buFont typeface="Arial" pitchFamily="34" charset="0"/>
              <a:buChar char="•"/>
            </a:pPr>
            <a:r>
              <a:rPr lang="ru-RU" sz="1600" dirty="0"/>
              <a:t>белковое (с жирностью 1 и 2,5%) — с повышенной концентрацией белков за счет добавления сухого обезжиренного молока;</a:t>
            </a:r>
          </a:p>
          <a:p>
            <a:pPr marL="285750" indent="-285750">
              <a:buFont typeface="Arial" pitchFamily="34" charset="0"/>
              <a:buChar char="•"/>
            </a:pPr>
            <a:r>
              <a:rPr lang="ru-RU" sz="1600" dirty="0"/>
              <a:t>обогащенное наполнителями: витаминизированное (с витамином С — 0,05; 2,5; 3,2%; с комплексом витаминов и минералов — различной жирности), с вкусовыми наполнителями (шоколадное, клубничное, банановое и др. — различной жирности);</a:t>
            </a:r>
          </a:p>
          <a:p>
            <a:pPr marL="285750" indent="-285750">
              <a:buFont typeface="Arial" pitchFamily="34" charset="0"/>
              <a:buChar char="•"/>
            </a:pPr>
            <a:r>
              <a:rPr lang="ru-RU" sz="1600" dirty="0"/>
              <a:t>для детей раннего возраста (</a:t>
            </a:r>
            <a:r>
              <a:rPr lang="ru-RU" sz="1600" dirty="0" err="1"/>
              <a:t>ионитное</a:t>
            </a:r>
            <a:r>
              <a:rPr lang="ru-RU" sz="1600" dirty="0"/>
              <a:t> — молоко, приближенное по составу к женскому молоку за счет замены ионов кальция и магния на ионы калия и натрия; </a:t>
            </a:r>
            <a:r>
              <a:rPr lang="ru-RU" sz="1600" dirty="0" err="1"/>
              <a:t>виталакт</a:t>
            </a:r>
            <a:r>
              <a:rPr lang="ru-RU" sz="1600" dirty="0"/>
              <a:t> ДМ и др</a:t>
            </a:r>
            <a:r>
              <a:rPr lang="ru-RU" sz="1600" dirty="0" smtClean="0"/>
              <a:t>.).</a:t>
            </a:r>
            <a:endParaRPr lang="ru-RU" sz="1600" dirty="0"/>
          </a:p>
        </p:txBody>
      </p:sp>
    </p:spTree>
    <p:extLst>
      <p:ext uri="{BB962C8B-B14F-4D97-AF65-F5344CB8AC3E}">
        <p14:creationId xmlns="" xmlns:p14="http://schemas.microsoft.com/office/powerpoint/2010/main" val="13493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4000" b="-4000"/>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9144000" cy="6858000"/>
          </a:xfrm>
        </p:spPr>
        <p:txBody>
          <a:bodyPr>
            <a:normAutofit lnSpcReduction="10000"/>
          </a:bodyPr>
          <a:lstStyle/>
          <a:p>
            <a:r>
              <a:rPr lang="ru-RU" sz="1600" b="1" dirty="0"/>
              <a:t>Сливки </a:t>
            </a:r>
            <a:r>
              <a:rPr lang="ru-RU" sz="1600" dirty="0"/>
              <a:t>отличаются от молока повышенным содержанием молочного жира. Их получают путем сепарирования молока. Используют сливки как исходное сырье при изготовлении сметаны и сливочного масла, а так же как самостоятельный продукт питания. Вырабатывают сливки пастеризованные (10, 20 и 35%), стерилизованные (10 и 20%), с сахаром и вкусовыми наполнителями (какао, кофе и др.).</a:t>
            </a:r>
          </a:p>
          <a:p>
            <a:r>
              <a:rPr lang="ru-RU" sz="1600" b="1" dirty="0"/>
              <a:t>Оценка качества молока и сливок</a:t>
            </a:r>
            <a:r>
              <a:rPr lang="ru-RU" sz="1600" dirty="0"/>
              <a:t>. Качество молока и сливок оценивают по органолептическим, физико-химическим и бактериологическим показателям. К органолептическим показателям относят внешний вид и консистенцию, цвет, вкус и запах. Консистенция молока и сливок должна быть однородной, без осадка, у сливок — без сбившихся комков жира и хлопьев белка. Цвет — белый со слегка желтоватым или кремовым оттенком (у нежирного молока допускается слегка синеватый оттенок). Вкус и запах — чистые, без посторонних привкусов и запахов.</a:t>
            </a:r>
          </a:p>
          <a:p>
            <a:r>
              <a:rPr lang="ru-RU" sz="1600" dirty="0"/>
              <a:t>Основными физико-химическими показателями качества молока и сливок являются массовая доля жира (в %, не менее), кислотность (в градусах Тернера, не более), отсутствие фосфатазы (в пастеризованных молоке и сливках), для молока — плотность (г/см</a:t>
            </a:r>
            <a:r>
              <a:rPr lang="ru-RU" sz="1600" baseline="30000" dirty="0"/>
              <a:t>3</a:t>
            </a:r>
            <a:r>
              <a:rPr lang="ru-RU" sz="1600" dirty="0"/>
              <a:t>, не менее), степень чистоты. Бактериологические показа-</a:t>
            </a:r>
            <a:br>
              <a:rPr lang="ru-RU" sz="1600" dirty="0"/>
            </a:br>
            <a:r>
              <a:rPr lang="ru-RU" sz="1600" dirty="0" err="1"/>
              <a:t>тели</a:t>
            </a:r>
            <a:r>
              <a:rPr lang="ru-RU" sz="1600" dirty="0"/>
              <a:t> — общее количество микроорганизмов в 1 мл молока (сливок) и титр бактерий группы кишечных палочек (БГКП).</a:t>
            </a:r>
          </a:p>
          <a:p>
            <a:r>
              <a:rPr lang="ru-RU" sz="1600" dirty="0"/>
              <a:t>К показателям безопасности молока и сливок относят содержание токсичных элементов (свинца, кадмия, меди, цинка, ртути, мышьяка), </a:t>
            </a:r>
            <a:r>
              <a:rPr lang="ru-RU" sz="1600" dirty="0" err="1"/>
              <a:t>микотоксинов</a:t>
            </a:r>
            <a:r>
              <a:rPr lang="ru-RU" sz="1600" dirty="0"/>
              <a:t> (</a:t>
            </a:r>
            <a:r>
              <a:rPr lang="ru-RU" sz="1600" dirty="0" err="1"/>
              <a:t>афлотоксина</a:t>
            </a:r>
            <a:r>
              <a:rPr lang="ru-RU" sz="1600" dirty="0"/>
              <a:t> М</a:t>
            </a:r>
            <a:r>
              <a:rPr lang="ru-RU" sz="1600" baseline="-25000" dirty="0"/>
              <a:t>1</a:t>
            </a:r>
            <a:r>
              <a:rPr lang="ru-RU" sz="1600" dirty="0"/>
              <a:t>), антибиотиков, гормональных препаратов, пестицидов, радионуклидов (цезия-134,-137; стронция-90), а также микробиологические (санитарно-гигиенические) показатели. Указанные показатели безопасности являются общими для молочных товаров.</a:t>
            </a:r>
          </a:p>
          <a:p>
            <a:r>
              <a:rPr lang="ru-RU" sz="1600" b="1" dirty="0"/>
              <a:t>Условия и сроки хранения</a:t>
            </a:r>
            <a:r>
              <a:rPr lang="ru-RU" sz="1600" dirty="0"/>
              <a:t>. Температура молока и сливок при выпуске с предприятия должна быть не более 8°С (пастеризованных) и 20°С (стерилизованных). Пастеризованные молоко и сливки хранят при температуре не выше 8°С в течение 36 ч с момента окончания технологического процесса. Стерилизованное молоко хранят при температуре не выше 20°С — от 10 суток до</a:t>
            </a:r>
            <a:br>
              <a:rPr lang="ru-RU" sz="1600" dirty="0"/>
            </a:br>
            <a:r>
              <a:rPr lang="ru-RU" sz="1600" dirty="0"/>
              <a:t>6 месяцев в зависимости от вида упаковки, режима стерилизации и температуры хранения, стерилизованные сливки при той же температуре — не более 30 суток.</a:t>
            </a:r>
          </a:p>
          <a:p>
            <a:endParaRPr lang="ru-RU" dirty="0"/>
          </a:p>
          <a:p>
            <a:endParaRPr lang="ru-RU" dirty="0"/>
          </a:p>
        </p:txBody>
      </p:sp>
    </p:spTree>
    <p:extLst>
      <p:ext uri="{BB962C8B-B14F-4D97-AF65-F5344CB8AC3E}">
        <p14:creationId xmlns="" xmlns:p14="http://schemas.microsoft.com/office/powerpoint/2010/main" val="3531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10250" y="1628800"/>
            <a:ext cx="3333750" cy="4991100"/>
          </a:xfrm>
          <a:prstGeom prst="rect">
            <a:avLst/>
          </a:prstGeom>
          <a:effectLst>
            <a:outerShdw blurRad="50800" dist="50800" dir="5400000" algn="ctr" rotWithShape="0">
              <a:srgbClr val="000000">
                <a:alpha val="0"/>
              </a:srgbClr>
            </a:outerShdw>
          </a:effectLst>
        </p:spPr>
      </p:pic>
      <p:sp>
        <p:nvSpPr>
          <p:cNvPr id="2" name="Заголовок 1"/>
          <p:cNvSpPr>
            <a:spLocks noGrp="1"/>
          </p:cNvSpPr>
          <p:nvPr>
            <p:ph type="title"/>
          </p:nvPr>
        </p:nvSpPr>
        <p:spPr>
          <a:xfrm>
            <a:off x="467544" y="0"/>
            <a:ext cx="8229600" cy="868958"/>
          </a:xfrm>
        </p:spPr>
        <p:txBody>
          <a:bodyPr>
            <a:normAutofit/>
          </a:bodyPr>
          <a:lstStyle/>
          <a:p>
            <a:r>
              <a:rPr lang="ru-RU" dirty="0"/>
              <a:t>Молочные </a:t>
            </a:r>
            <a:r>
              <a:rPr lang="ru-RU" dirty="0" smtClean="0"/>
              <a:t>продукты</a:t>
            </a:r>
            <a:endParaRPr lang="ru-RU" dirty="0"/>
          </a:p>
        </p:txBody>
      </p:sp>
      <p:sp>
        <p:nvSpPr>
          <p:cNvPr id="3" name="Объект 2"/>
          <p:cNvSpPr>
            <a:spLocks noGrp="1"/>
          </p:cNvSpPr>
          <p:nvPr>
            <p:ph idx="1"/>
          </p:nvPr>
        </p:nvSpPr>
        <p:spPr>
          <a:xfrm>
            <a:off x="0" y="908720"/>
            <a:ext cx="6228184" cy="5949280"/>
          </a:xfrm>
        </p:spPr>
        <p:txBody>
          <a:bodyPr>
            <a:normAutofit fontScale="25000" lnSpcReduction="20000"/>
          </a:bodyPr>
          <a:lstStyle/>
          <a:p>
            <a:pPr marL="0" indent="0">
              <a:buNone/>
            </a:pPr>
            <a:r>
              <a:rPr lang="ru-RU" sz="5600" b="1" dirty="0"/>
              <a:t>Молочные продукты — продукты питания, изготовленные из молока (обычно коровьего, козьего</a:t>
            </a:r>
            <a:r>
              <a:rPr lang="ru-RU" sz="5600" b="1" dirty="0" smtClean="0"/>
              <a:t>):</a:t>
            </a:r>
            <a:endParaRPr lang="ru-RU" sz="5600" b="1" dirty="0"/>
          </a:p>
          <a:p>
            <a:pPr marL="0" indent="0">
              <a:buNone/>
            </a:pPr>
            <a:endParaRPr lang="ru-RU" dirty="0"/>
          </a:p>
          <a:p>
            <a:pPr marL="0" indent="0">
              <a:buNone/>
            </a:pPr>
            <a:r>
              <a:rPr lang="ru-RU" sz="5600" dirty="0"/>
              <a:t>айран</a:t>
            </a:r>
          </a:p>
          <a:p>
            <a:pPr marL="0" indent="0">
              <a:buNone/>
            </a:pPr>
            <a:r>
              <a:rPr lang="ru-RU" sz="5600" dirty="0"/>
              <a:t>алкогольные напитки из молока</a:t>
            </a:r>
          </a:p>
          <a:p>
            <a:pPr marL="0" indent="0">
              <a:buNone/>
            </a:pPr>
            <a:r>
              <a:rPr lang="ru-RU" sz="5600" dirty="0" smtClean="0"/>
              <a:t>Ацидофилин (</a:t>
            </a:r>
            <a:r>
              <a:rPr lang="ru-RU" sz="5600" i="1" dirty="0" smtClean="0"/>
              <a:t>кисломолочный диетический продукт</a:t>
            </a:r>
            <a:r>
              <a:rPr lang="ru-RU" sz="5600" dirty="0" smtClean="0"/>
              <a:t>)</a:t>
            </a:r>
            <a:endParaRPr lang="ru-RU" sz="5600" dirty="0"/>
          </a:p>
          <a:p>
            <a:pPr marL="0" indent="0">
              <a:buNone/>
            </a:pPr>
            <a:r>
              <a:rPr lang="ru-RU" sz="5600" dirty="0"/>
              <a:t>варенец</a:t>
            </a:r>
          </a:p>
          <a:p>
            <a:pPr marL="0" indent="0">
              <a:buNone/>
            </a:pPr>
            <a:r>
              <a:rPr lang="ru-RU" sz="5600" dirty="0" err="1"/>
              <a:t>катык</a:t>
            </a:r>
            <a:endParaRPr lang="ru-RU" sz="5600" dirty="0"/>
          </a:p>
          <a:p>
            <a:pPr marL="0" indent="0">
              <a:buNone/>
            </a:pPr>
            <a:r>
              <a:rPr lang="ru-RU" sz="5600" dirty="0"/>
              <a:t>йогурт</a:t>
            </a:r>
          </a:p>
          <a:p>
            <a:pPr marL="0" indent="0">
              <a:buNone/>
            </a:pPr>
            <a:r>
              <a:rPr lang="ru-RU" sz="5600" dirty="0"/>
              <a:t>кефир</a:t>
            </a:r>
          </a:p>
          <a:p>
            <a:pPr marL="0" indent="0">
              <a:buNone/>
            </a:pPr>
            <a:r>
              <a:rPr lang="ru-RU" sz="5600" dirty="0"/>
              <a:t>кумыс</a:t>
            </a:r>
          </a:p>
          <a:p>
            <a:pPr marL="0" indent="0">
              <a:buNone/>
            </a:pPr>
            <a:r>
              <a:rPr lang="ru-RU" sz="5600" dirty="0" err="1" smtClean="0"/>
              <a:t>Мацун</a:t>
            </a:r>
            <a:r>
              <a:rPr lang="ru-RU" sz="5600" dirty="0" smtClean="0"/>
              <a:t> (</a:t>
            </a:r>
            <a:r>
              <a:rPr lang="ru-RU" sz="5600" i="1" dirty="0"/>
              <a:t>армянский и </a:t>
            </a:r>
            <a:r>
              <a:rPr lang="ru-RU" sz="5600" i="1" dirty="0" smtClean="0"/>
              <a:t>груз. </a:t>
            </a:r>
            <a:r>
              <a:rPr lang="ru-RU" sz="5600" i="1" dirty="0"/>
              <a:t>йогурт из кипячёного коровьего, </a:t>
            </a:r>
            <a:r>
              <a:rPr lang="ru-RU" sz="5600" i="1" dirty="0" err="1"/>
              <a:t>буйволиного</a:t>
            </a:r>
            <a:r>
              <a:rPr lang="ru-RU" sz="5600" i="1" dirty="0"/>
              <a:t>, овечьего, верблюжьего или козьего молока.</a:t>
            </a:r>
            <a:r>
              <a:rPr lang="ru-RU" sz="5600" dirty="0"/>
              <a:t> </a:t>
            </a:r>
            <a:r>
              <a:rPr lang="ru-RU" sz="5600" dirty="0" smtClean="0"/>
              <a:t>)</a:t>
            </a:r>
            <a:endParaRPr lang="ru-RU" sz="5600" dirty="0"/>
          </a:p>
          <a:p>
            <a:pPr marL="0" indent="0">
              <a:buNone/>
            </a:pPr>
            <a:r>
              <a:rPr lang="ru-RU" sz="5600" dirty="0" smtClean="0"/>
              <a:t>обрат </a:t>
            </a:r>
            <a:r>
              <a:rPr lang="ru-RU" sz="5600" i="1" dirty="0" smtClean="0"/>
              <a:t>(обезжиренное молоко)</a:t>
            </a:r>
            <a:endParaRPr lang="ru-RU" sz="5600" i="1" dirty="0"/>
          </a:p>
          <a:p>
            <a:pPr marL="0" indent="0">
              <a:buNone/>
            </a:pPr>
            <a:r>
              <a:rPr lang="ru-RU" sz="5600" dirty="0"/>
              <a:t>пахта</a:t>
            </a:r>
          </a:p>
          <a:p>
            <a:pPr marL="0" indent="0">
              <a:buNone/>
            </a:pPr>
            <a:r>
              <a:rPr lang="ru-RU" sz="5600" dirty="0"/>
              <a:t>простокваша</a:t>
            </a:r>
          </a:p>
          <a:p>
            <a:pPr marL="0" indent="0">
              <a:buNone/>
            </a:pPr>
            <a:r>
              <a:rPr lang="ru-RU" sz="5600" dirty="0"/>
              <a:t>ряженка</a:t>
            </a:r>
          </a:p>
          <a:p>
            <a:pPr marL="0" indent="0">
              <a:buNone/>
            </a:pPr>
            <a:r>
              <a:rPr lang="ru-RU" sz="5600" dirty="0"/>
              <a:t>сгущённое молоко</a:t>
            </a:r>
          </a:p>
          <a:p>
            <a:pPr marL="0" indent="0">
              <a:buNone/>
            </a:pPr>
            <a:r>
              <a:rPr lang="ru-RU" sz="5600" dirty="0"/>
              <a:t>сливки</a:t>
            </a:r>
          </a:p>
          <a:p>
            <a:pPr marL="0" indent="0">
              <a:buNone/>
            </a:pPr>
            <a:r>
              <a:rPr lang="ru-RU" sz="5600" dirty="0"/>
              <a:t>сливочное масло</a:t>
            </a:r>
          </a:p>
          <a:p>
            <a:pPr marL="0" indent="0">
              <a:buNone/>
            </a:pPr>
            <a:r>
              <a:rPr lang="ru-RU" sz="5600" dirty="0"/>
              <a:t>сметана</a:t>
            </a:r>
          </a:p>
          <a:p>
            <a:pPr marL="0" indent="0">
              <a:buNone/>
            </a:pPr>
            <a:r>
              <a:rPr lang="ru-RU" sz="5600" dirty="0"/>
              <a:t>сухое молоко</a:t>
            </a:r>
          </a:p>
          <a:p>
            <a:pPr marL="0" indent="0">
              <a:buNone/>
            </a:pPr>
            <a:r>
              <a:rPr lang="ru-RU" sz="5600" dirty="0"/>
              <a:t>сыворотка</a:t>
            </a:r>
          </a:p>
          <a:p>
            <a:pPr marL="0" indent="0">
              <a:buNone/>
            </a:pPr>
            <a:r>
              <a:rPr lang="ru-RU" sz="5600" dirty="0"/>
              <a:t>сыр</a:t>
            </a:r>
          </a:p>
          <a:p>
            <a:pPr marL="0" indent="0">
              <a:buNone/>
            </a:pPr>
            <a:r>
              <a:rPr lang="ru-RU" sz="5600" dirty="0"/>
              <a:t>творог</a:t>
            </a:r>
          </a:p>
          <a:p>
            <a:pPr marL="0" indent="0">
              <a:buNone/>
            </a:pPr>
            <a:r>
              <a:rPr lang="ru-RU" sz="5600" dirty="0"/>
              <a:t>топлёное молоко</a:t>
            </a:r>
          </a:p>
          <a:p>
            <a:pPr marL="0" indent="0">
              <a:buNone/>
            </a:pPr>
            <a:r>
              <a:rPr lang="ru-RU" sz="5600" dirty="0" err="1" smtClean="0"/>
              <a:t>Шубат</a:t>
            </a:r>
            <a:r>
              <a:rPr lang="ru-RU" sz="5600" dirty="0" smtClean="0"/>
              <a:t>  (</a:t>
            </a:r>
            <a:r>
              <a:rPr lang="ru-RU" sz="5600" i="1" dirty="0"/>
              <a:t>кисломолочный напиток из верблюжьего молока. Традиционный напиток казахов</a:t>
            </a:r>
            <a:r>
              <a:rPr lang="ru-RU" sz="5600" i="1" dirty="0" smtClean="0"/>
              <a:t>.)</a:t>
            </a:r>
            <a:endParaRPr lang="ru-RU" sz="5600" i="1" dirty="0"/>
          </a:p>
        </p:txBody>
      </p:sp>
      <p:sp>
        <p:nvSpPr>
          <p:cNvPr id="5" name="Управляющая кнопка: домой 4">
            <a:hlinkClick r:id="rId3" action="ppaction://hlinksldjump" highlightClick="1"/>
          </p:cNvPr>
          <p:cNvSpPr/>
          <p:nvPr/>
        </p:nvSpPr>
        <p:spPr>
          <a:xfrm>
            <a:off x="8172400" y="6214963"/>
            <a:ext cx="720080" cy="648072"/>
          </a:xfrm>
          <a:prstGeom prst="actionButtonHom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07710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1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1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1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1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1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1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1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1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1500"/>
                                        <p:tgtEl>
                                          <p:spTgt spid="3">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1500"/>
                                        <p:tgtEl>
                                          <p:spTgt spid="3">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wipe(down)">
                                      <p:cBhvr>
                                        <p:cTn id="40" dur="1500"/>
                                        <p:tgtEl>
                                          <p:spTgt spid="3">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wipe(down)">
                                      <p:cBhvr>
                                        <p:cTn id="43" dur="1500"/>
                                        <p:tgtEl>
                                          <p:spTgt spid="3">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wipe(down)">
                                      <p:cBhvr>
                                        <p:cTn id="46" dur="1500"/>
                                        <p:tgtEl>
                                          <p:spTgt spid="3">
                                            <p:txEl>
                                              <p:pRg st="14" end="1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wipe(down)">
                                      <p:cBhvr>
                                        <p:cTn id="49" dur="1500"/>
                                        <p:tgtEl>
                                          <p:spTgt spid="3">
                                            <p:txEl>
                                              <p:pRg st="15" end="1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wipe(down)">
                                      <p:cBhvr>
                                        <p:cTn id="52" dur="1500"/>
                                        <p:tgtEl>
                                          <p:spTgt spid="3">
                                            <p:txEl>
                                              <p:pRg st="16" end="16"/>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wipe(down)">
                                      <p:cBhvr>
                                        <p:cTn id="55" dur="1500"/>
                                        <p:tgtEl>
                                          <p:spTgt spid="3">
                                            <p:txEl>
                                              <p:pRg st="17" end="17"/>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wipe(down)">
                                      <p:cBhvr>
                                        <p:cTn id="58" dur="1500"/>
                                        <p:tgtEl>
                                          <p:spTgt spid="3">
                                            <p:txEl>
                                              <p:pRg st="18" end="18"/>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animEffect transition="in" filter="wipe(down)">
                                      <p:cBhvr>
                                        <p:cTn id="61" dur="1500"/>
                                        <p:tgtEl>
                                          <p:spTgt spid="3">
                                            <p:txEl>
                                              <p:pRg st="19" end="19"/>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3">
                                            <p:txEl>
                                              <p:pRg st="20" end="20"/>
                                            </p:txEl>
                                          </p:spTgt>
                                        </p:tgtEl>
                                        <p:attrNameLst>
                                          <p:attrName>style.visibility</p:attrName>
                                        </p:attrNameLst>
                                      </p:cBhvr>
                                      <p:to>
                                        <p:strVal val="visible"/>
                                      </p:to>
                                    </p:set>
                                    <p:animEffect transition="in" filter="wipe(down)">
                                      <p:cBhvr>
                                        <p:cTn id="64" dur="1500"/>
                                        <p:tgtEl>
                                          <p:spTgt spid="3">
                                            <p:txEl>
                                              <p:pRg st="20" end="2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3">
                                            <p:txEl>
                                              <p:pRg st="21" end="21"/>
                                            </p:txEl>
                                          </p:spTgt>
                                        </p:tgtEl>
                                        <p:attrNameLst>
                                          <p:attrName>style.visibility</p:attrName>
                                        </p:attrNameLst>
                                      </p:cBhvr>
                                      <p:to>
                                        <p:strVal val="visible"/>
                                      </p:to>
                                    </p:set>
                                    <p:animEffect transition="in" filter="wipe(down)">
                                      <p:cBhvr>
                                        <p:cTn id="67" dur="1500"/>
                                        <p:tgtEl>
                                          <p:spTgt spid="3">
                                            <p:txEl>
                                              <p:pRg st="21" end="21"/>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3">
                                            <p:txEl>
                                              <p:pRg st="22" end="22"/>
                                            </p:txEl>
                                          </p:spTgt>
                                        </p:tgtEl>
                                        <p:attrNameLst>
                                          <p:attrName>style.visibility</p:attrName>
                                        </p:attrNameLst>
                                      </p:cBhvr>
                                      <p:to>
                                        <p:strVal val="visible"/>
                                      </p:to>
                                    </p:set>
                                    <p:animEffect transition="in" filter="wipe(down)">
                                      <p:cBhvr>
                                        <p:cTn id="70" dur="1500"/>
                                        <p:tgtEl>
                                          <p:spTgt spid="3">
                                            <p:txEl>
                                              <p:pRg st="22" end="22"/>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3">
                                            <p:txEl>
                                              <p:pRg st="23" end="23"/>
                                            </p:txEl>
                                          </p:spTgt>
                                        </p:tgtEl>
                                        <p:attrNameLst>
                                          <p:attrName>style.visibility</p:attrName>
                                        </p:attrNameLst>
                                      </p:cBhvr>
                                      <p:to>
                                        <p:strVal val="visible"/>
                                      </p:to>
                                    </p:set>
                                    <p:animEffect transition="in" filter="wipe(down)">
                                      <p:cBhvr>
                                        <p:cTn id="73" dur="1500"/>
                                        <p:tgtEl>
                                          <p:spTgt spid="3">
                                            <p:txEl>
                                              <p:pRg st="23" end="23"/>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3">
                                            <p:txEl>
                                              <p:pRg st="24" end="24"/>
                                            </p:txEl>
                                          </p:spTgt>
                                        </p:tgtEl>
                                        <p:attrNameLst>
                                          <p:attrName>style.visibility</p:attrName>
                                        </p:attrNameLst>
                                      </p:cBhvr>
                                      <p:to>
                                        <p:strVal val="visible"/>
                                      </p:to>
                                    </p:set>
                                    <p:animEffect transition="in" filter="wipe(down)">
                                      <p:cBhvr>
                                        <p:cTn id="76" dur="1500"/>
                                        <p:tgtEl>
                                          <p:spTgt spid="3">
                                            <p:txEl>
                                              <p:pRg st="24" end="24"/>
                                            </p:txEl>
                                          </p:spTgt>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sharpenSoften amount="27000"/>
                    </a14:imgEffect>
                    <a14:imgEffect>
                      <a14:brightnessContrast bright="-3000" contrast="22000"/>
                    </a14:imgEffect>
                  </a14:imgLayer>
                </a14:imgProps>
              </a:ext>
              <a:ext uri="{28A0092B-C50C-407E-A947-70E740481C1C}">
                <a14:useLocalDpi xmlns="" xmlns:a14="http://schemas.microsoft.com/office/drawing/2010/main" val="0"/>
              </a:ext>
            </a:extLst>
          </a:blip>
          <a:stretch>
            <a:fillRect/>
          </a:stretch>
        </p:blipFill>
        <p:spPr>
          <a:xfrm>
            <a:off x="3879542" y="1412776"/>
            <a:ext cx="5256584" cy="3804250"/>
          </a:xfrm>
          <a:prstGeom prst="rect">
            <a:avLst/>
          </a:prstGeom>
        </p:spPr>
      </p:pic>
      <p:sp>
        <p:nvSpPr>
          <p:cNvPr id="2" name="Заголовок 1"/>
          <p:cNvSpPr>
            <a:spLocks noGrp="1"/>
          </p:cNvSpPr>
          <p:nvPr>
            <p:ph type="title"/>
          </p:nvPr>
        </p:nvSpPr>
        <p:spPr>
          <a:xfrm>
            <a:off x="1907704" y="11875"/>
            <a:ext cx="4896544" cy="836712"/>
          </a:xfrm>
        </p:spPr>
        <p:txBody>
          <a:bodyPr>
            <a:normAutofit/>
          </a:bodyPr>
          <a:lstStyle/>
          <a:p>
            <a:pPr algn="ctr"/>
            <a:r>
              <a:rPr lang="ru-RU" sz="3600" dirty="0" smtClean="0"/>
              <a:t>Фальсификация</a:t>
            </a:r>
            <a:endParaRPr lang="ru-RU" sz="3600" dirty="0"/>
          </a:p>
        </p:txBody>
      </p:sp>
      <p:sp>
        <p:nvSpPr>
          <p:cNvPr id="4" name="Текст 3"/>
          <p:cNvSpPr>
            <a:spLocks noGrp="1"/>
          </p:cNvSpPr>
          <p:nvPr>
            <p:ph type="body" sz="half" idx="2"/>
          </p:nvPr>
        </p:nvSpPr>
        <p:spPr>
          <a:xfrm>
            <a:off x="0" y="836712"/>
            <a:ext cx="3995936" cy="6021288"/>
          </a:xfrm>
        </p:spPr>
        <p:txBody>
          <a:bodyPr>
            <a:normAutofit fontScale="92500" lnSpcReduction="10000"/>
          </a:bodyPr>
          <a:lstStyle/>
          <a:p>
            <a:r>
              <a:rPr lang="ru-RU" dirty="0"/>
              <a:t>Фальсификация натурального молока может осуществляться добавлением воды, обезжиренного молока, нейтрализующих веществ: </a:t>
            </a:r>
            <a:r>
              <a:rPr lang="ru-RU" dirty="0" err="1"/>
              <a:t>подснятием</a:t>
            </a:r>
            <a:r>
              <a:rPr lang="ru-RU" dirty="0"/>
              <a:t> сливок. </a:t>
            </a:r>
            <a:br>
              <a:rPr lang="ru-RU" dirty="0"/>
            </a:br>
            <a:r>
              <a:rPr lang="ru-RU" dirty="0"/>
              <a:t/>
            </a:r>
            <a:br>
              <a:rPr lang="ru-RU" dirty="0"/>
            </a:br>
            <a:r>
              <a:rPr lang="ru-RU" dirty="0"/>
              <a:t>При фальсификации молока водой понижается плотность (менее 1,027 г/см3), жирность, сухой остаток (менее 11,2 %), СОМО (менее 8,0%), а также кислотность. </a:t>
            </a:r>
            <a:br>
              <a:rPr lang="ru-RU" dirty="0"/>
            </a:br>
            <a:r>
              <a:rPr lang="ru-RU" dirty="0"/>
              <a:t/>
            </a:r>
            <a:br>
              <a:rPr lang="ru-RU" dirty="0"/>
            </a:br>
            <a:r>
              <a:rPr lang="ru-RU" dirty="0"/>
              <a:t>При фальсификации молока (сливок) водой изменяется его натуральный цвет. Молоко становится немного прозрачнее, с менее выраженным желтым оттенком и вкусом, консистенция водянистая. </a:t>
            </a:r>
            <a:br>
              <a:rPr lang="ru-RU" dirty="0"/>
            </a:br>
            <a:r>
              <a:rPr lang="ru-RU" dirty="0"/>
              <a:t/>
            </a:r>
            <a:br>
              <a:rPr lang="ru-RU" dirty="0"/>
            </a:br>
            <a:r>
              <a:rPr lang="ru-RU" dirty="0"/>
              <a:t>При фальсификации молока добавлением обезжиренного молока или </a:t>
            </a:r>
            <a:r>
              <a:rPr lang="ru-RU" dirty="0" err="1"/>
              <a:t>подснятием</a:t>
            </a:r>
            <a:r>
              <a:rPr lang="ru-RU" dirty="0"/>
              <a:t> жира увеличивается плотность до 1,034 г/см3, понижаются сухой остаток и жирность, СОМО не изменяется. </a:t>
            </a:r>
            <a:br>
              <a:rPr lang="ru-RU" dirty="0"/>
            </a:br>
            <a:r>
              <a:rPr lang="ru-RU" dirty="0"/>
              <a:t/>
            </a:r>
            <a:br>
              <a:rPr lang="ru-RU" dirty="0"/>
            </a:br>
            <a:r>
              <a:rPr lang="ru-RU" dirty="0"/>
              <a:t>Разбавление молока водой определяют по плотности, которая должна быть в пределах 1,027-1,032 г/см3. Плотность молока определяют при 20°С с помощью </a:t>
            </a:r>
            <a:r>
              <a:rPr lang="ru-RU" dirty="0" err="1"/>
              <a:t>лактоденсиметра</a:t>
            </a:r>
            <a:r>
              <a:rPr lang="ru-RU" dirty="0"/>
              <a:t>. Если плотность молока стала меньше 1,027 г/см3 на 0,003, то это свидетельствует о том, что в молоко добавлено воды примерно 10% от общего объема.</a:t>
            </a:r>
            <a:br>
              <a:rPr lang="ru-RU" dirty="0"/>
            </a:br>
            <a:r>
              <a:rPr lang="ru-RU" dirty="0"/>
              <a:t/>
            </a:r>
            <a:br>
              <a:rPr lang="ru-RU" dirty="0"/>
            </a:br>
            <a:r>
              <a:rPr lang="ru-RU" dirty="0"/>
              <a:t>Разбавление молока водой можно установить по </a:t>
            </a:r>
            <a:r>
              <a:rPr lang="ru-RU" dirty="0" err="1"/>
              <a:t>криоскопической</a:t>
            </a:r>
            <a:r>
              <a:rPr lang="ru-RU" dirty="0"/>
              <a:t> температуре (начальная температура замерзания, при которой лед и вода находятся в равновесном состоянии). </a:t>
            </a:r>
          </a:p>
        </p:txBody>
      </p:sp>
      <p:sp>
        <p:nvSpPr>
          <p:cNvPr id="6" name="Управляющая кнопка: домой 5">
            <a:hlinkClick r:id="rId4" action="ppaction://hlinksldjump" highlightClick="1"/>
          </p:cNvPr>
          <p:cNvSpPr/>
          <p:nvPr/>
        </p:nvSpPr>
        <p:spPr>
          <a:xfrm>
            <a:off x="8100392" y="6226838"/>
            <a:ext cx="720080"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2768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9144000" cy="6858000"/>
          </a:xfrm>
        </p:spPr>
        <p:txBody>
          <a:bodyPr>
            <a:normAutofit fontScale="92500" lnSpcReduction="20000"/>
          </a:bodyPr>
          <a:lstStyle/>
          <a:p>
            <a:r>
              <a:rPr lang="ru-RU" sz="2300" b="1" dirty="0" smtClean="0"/>
              <a:t>Как </a:t>
            </a:r>
            <a:r>
              <a:rPr lang="ru-RU" sz="2300" b="1" dirty="0"/>
              <a:t>отличить хорошее молоко от плохого?</a:t>
            </a:r>
          </a:p>
          <a:p>
            <a:r>
              <a:rPr lang="ru-RU" b="1" dirty="0"/>
              <a:t>Цвет</a:t>
            </a:r>
            <a:endParaRPr lang="ru-RU" dirty="0"/>
          </a:p>
          <a:p>
            <a:r>
              <a:rPr lang="ru-RU" dirty="0"/>
              <a:t>Деревенское коровье молоко должно быть непрозрачное, насыщенного белого, иногда даже «кремового» цвета, ведь его жирность довольно высокая – от 3 до 6 %.</a:t>
            </a:r>
          </a:p>
          <a:p>
            <a:r>
              <a:rPr lang="ru-RU" dirty="0"/>
              <a:t>Если молоко, которое вы купили, жидкое, водянистое, «синюшного» цвета, это значит, что его разбавляли водой. Покупать такое молоко в следующий раз, конечно, не стоит. Определить, разбавляли молоко или нет, можно так: капните его в стакан чистой воды: капля хорошего молока аккуратно спустится на дно стакана и растворится не сразу.</a:t>
            </a:r>
          </a:p>
          <a:p>
            <a:r>
              <a:rPr lang="ru-RU" b="1" dirty="0"/>
              <a:t>Сливки</a:t>
            </a:r>
            <a:endParaRPr lang="ru-RU" dirty="0"/>
          </a:p>
          <a:p>
            <a:r>
              <a:rPr lang="ru-RU" dirty="0"/>
              <a:t>В хорошем молоке через некоторое время (через 5-8 часов) сверху образуются густые, жирные сливки. Хозяйка, продающая немного постоявшее, а не только что надоенное, молоко, может их либо снова размешать в молоке, либо снять. В первом случае сливки через некоторое время снова всплывут на поверхность ровным плотным слоем, во втором – их будет совсем немного или не будет вовсе.</a:t>
            </a:r>
          </a:p>
          <a:p>
            <a:r>
              <a:rPr lang="ru-RU" b="1" dirty="0"/>
              <a:t>Запах</a:t>
            </a:r>
            <a:endParaRPr lang="ru-RU" dirty="0"/>
          </a:p>
          <a:p>
            <a:r>
              <a:rPr lang="ru-RU" dirty="0"/>
              <a:t>Хорошее молоко должно пахнуть свежим молоком. У него не может быть кислого запаха. А самое главное – молоко не должно пахнуть навозом. Исключением будет разве что свеженадоенное молоко: у него иногда бывает лёгкий, едва ощутимый запах хлева, который, однако же, очень быстро исчезает.</a:t>
            </a:r>
          </a:p>
          <a:p>
            <a:r>
              <a:rPr lang="ru-RU" b="1" dirty="0"/>
              <a:t>Кислота</a:t>
            </a:r>
            <a:endParaRPr lang="ru-RU" dirty="0"/>
          </a:p>
          <a:p>
            <a:r>
              <a:rPr lang="ru-RU" dirty="0"/>
              <a:t>Хорошее молоко должно скисать – превращаться в простоквашу. Это абсолютно нормально. Отвечают за этот процесс содержащиеся в настоящем молоке молочнокислые бактерии.</a:t>
            </a:r>
          </a:p>
          <a:p>
            <a:r>
              <a:rPr lang="ru-RU" dirty="0"/>
              <a:t>Если вы хотите ускорить процесс скисания, поставьте молоко в тёплое место часа на четыре, предварительно положив в него корочку чёрного хлеба или размешав в нем ложку сметаны, кефира или натурального йогурта.</a:t>
            </a:r>
          </a:p>
          <a:p>
            <a:r>
              <a:rPr lang="ru-RU" dirty="0"/>
              <a:t>Если же вы, наоборот, хотите, чтобы молоко подольше не скисало, храните его в холодильнике. Весеннее и летнее молоко не киснет в течение дня, осеннее (примерно с октября) хранится дольше – оно не портится в течение трех-четырех дней.</a:t>
            </a:r>
          </a:p>
          <a:p>
            <a:r>
              <a:rPr lang="ru-RU" dirty="0"/>
              <a:t>Кипяченое молоко может храниться в холодном месте целую неделю.</a:t>
            </a:r>
          </a:p>
          <a:p>
            <a:endParaRPr lang="ru-RU" b="1" dirty="0" smtClean="0"/>
          </a:p>
          <a:p>
            <a:r>
              <a:rPr lang="ru-RU" b="1" dirty="0" smtClean="0"/>
              <a:t>Парное </a:t>
            </a:r>
            <a:r>
              <a:rPr lang="ru-RU" b="1" dirty="0"/>
              <a:t>молоко в Москве</a:t>
            </a:r>
          </a:p>
          <a:p>
            <a:r>
              <a:rPr lang="ru-RU" dirty="0"/>
              <a:t>Парное молоко можно купить в Москве. Стоимость – от 30 до 120 рублей.</a:t>
            </a:r>
          </a:p>
          <a:p>
            <a:r>
              <a:rPr lang="ru-RU" dirty="0"/>
              <a:t>Назовём несколько популярных мест:</a:t>
            </a:r>
          </a:p>
          <a:p>
            <a:r>
              <a:rPr lang="ru-RU" b="1" dirty="0" err="1"/>
              <a:t>Дорогомиловский</a:t>
            </a:r>
            <a:r>
              <a:rPr lang="ru-RU" b="1" dirty="0"/>
              <a:t> рынок</a:t>
            </a:r>
            <a:r>
              <a:rPr lang="ru-RU" dirty="0"/>
              <a:t>, м. Киевская, ул. Можайский Вал, 11. По выходным дням.</a:t>
            </a:r>
          </a:p>
          <a:p>
            <a:r>
              <a:rPr lang="ru-RU" b="1" dirty="0"/>
              <a:t>Ленинградский рынок</a:t>
            </a:r>
            <a:r>
              <a:rPr lang="ru-RU" dirty="0"/>
              <a:t>, м. Аэропорт, ул. Часовая, 11. По выходным дням.</a:t>
            </a:r>
          </a:p>
          <a:p>
            <a:r>
              <a:rPr lang="ru-RU" b="1" dirty="0"/>
              <a:t>Рижский рынок</a:t>
            </a:r>
            <a:r>
              <a:rPr lang="ru-RU" dirty="0"/>
              <a:t>, м. Рижская, Проспект Мира, 88. По выходным дням.</a:t>
            </a:r>
          </a:p>
          <a:p>
            <a:r>
              <a:rPr lang="ru-RU" b="1" dirty="0"/>
              <a:t>Учебно-опытное хозяйство Московской сельскохозяйственной академии им. К. А. Тимирязева, Учебный корпус №4 (</a:t>
            </a:r>
            <a:r>
              <a:rPr lang="ru-RU" b="1" dirty="0" err="1"/>
              <a:t>Зоостанция</a:t>
            </a:r>
            <a:r>
              <a:rPr lang="ru-RU" b="1" dirty="0"/>
              <a:t>)</a:t>
            </a:r>
            <a:r>
              <a:rPr lang="ru-RU" dirty="0"/>
              <a:t>, м. </a:t>
            </a:r>
            <a:r>
              <a:rPr lang="ru-RU" dirty="0" err="1"/>
              <a:t>Войковская</a:t>
            </a:r>
            <a:r>
              <a:rPr lang="ru-RU" dirty="0"/>
              <a:t>, </a:t>
            </a:r>
            <a:r>
              <a:rPr lang="ru-RU" dirty="0" err="1"/>
              <a:t>Тимирязевская</a:t>
            </a:r>
            <a:r>
              <a:rPr lang="ru-RU" dirty="0"/>
              <a:t>, ул. Пасечная, 4. Ежедневно, с 8.00 до 11.00.</a:t>
            </a:r>
          </a:p>
          <a:p>
            <a:r>
              <a:rPr lang="ru-RU" b="1" dirty="0"/>
              <a:t>Сеть магазинов «Глобус </a:t>
            </a:r>
            <a:r>
              <a:rPr lang="ru-RU" b="1" dirty="0" err="1"/>
              <a:t>Гурмэ</a:t>
            </a:r>
            <a:r>
              <a:rPr lang="ru-RU" b="1" dirty="0"/>
              <a:t>» </a:t>
            </a:r>
            <a:r>
              <a:rPr lang="ru-RU" dirty="0"/>
              <a:t>(Большая Якиманка, 22; Новый Арбат, 19, стр. 1; Петровка, 2; 8-й км Рублево-Успенского шоссе, 8; Покровка, 2; Ленинградское шоссе, 112; Кутузовский пр-т, 48)</a:t>
            </a:r>
          </a:p>
          <a:p>
            <a:r>
              <a:rPr lang="ru-RU" b="1" dirty="0"/>
              <a:t>Сеть магазинов "Азбука вкуса"</a:t>
            </a:r>
            <a:endParaRPr lang="ru-RU" dirty="0"/>
          </a:p>
          <a:p>
            <a:endParaRPr lang="ru-RU" dirty="0"/>
          </a:p>
        </p:txBody>
      </p:sp>
    </p:spTree>
    <p:extLst>
      <p:ext uri="{BB962C8B-B14F-4D97-AF65-F5344CB8AC3E}">
        <p14:creationId xmlns="" xmlns:p14="http://schemas.microsoft.com/office/powerpoint/2010/main" val="3477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750"/>
                                        <p:tgtEl>
                                          <p:spTgt spid="4">
                                            <p:txEl>
                                              <p:pRg st="1" end="1"/>
                                            </p:txEl>
                                          </p:spTgt>
                                        </p:tgtEl>
                                      </p:cBhvr>
                                    </p:animEffect>
                                    <p:anim calcmode="lin" valueType="num">
                                      <p:cBhvr>
                                        <p:cTn id="14" dur="1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750"/>
                                        <p:tgtEl>
                                          <p:spTgt spid="4">
                                            <p:txEl>
                                              <p:pRg st="2" end="2"/>
                                            </p:txEl>
                                          </p:spTgt>
                                        </p:tgtEl>
                                      </p:cBhvr>
                                    </p:animEffect>
                                    <p:anim calcmode="lin" valueType="num">
                                      <p:cBhvr>
                                        <p:cTn id="19"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750" fill="hold"/>
                                        <p:tgtEl>
                                          <p:spTgt spid="4">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750"/>
                                        <p:tgtEl>
                                          <p:spTgt spid="4">
                                            <p:txEl>
                                              <p:pRg st="3" end="3"/>
                                            </p:txEl>
                                          </p:spTgt>
                                        </p:tgtEl>
                                      </p:cBhvr>
                                    </p:animEffect>
                                    <p:anim calcmode="lin" valueType="num">
                                      <p:cBhvr>
                                        <p:cTn id="24" dur="1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750" fill="hold"/>
                                        <p:tgtEl>
                                          <p:spTgt spid="4">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750"/>
                                        <p:tgtEl>
                                          <p:spTgt spid="4">
                                            <p:txEl>
                                              <p:pRg st="4" end="4"/>
                                            </p:txEl>
                                          </p:spTgt>
                                        </p:tgtEl>
                                      </p:cBhvr>
                                    </p:animEffect>
                                    <p:anim calcmode="lin" valueType="num">
                                      <p:cBhvr>
                                        <p:cTn id="29" dur="1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750" fill="hold"/>
                                        <p:tgtEl>
                                          <p:spTgt spid="4">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750"/>
                                        <p:tgtEl>
                                          <p:spTgt spid="4">
                                            <p:txEl>
                                              <p:pRg st="5" end="5"/>
                                            </p:txEl>
                                          </p:spTgt>
                                        </p:tgtEl>
                                      </p:cBhvr>
                                    </p:animEffect>
                                    <p:anim calcmode="lin" valueType="num">
                                      <p:cBhvr>
                                        <p:cTn id="34" dur="17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750" fill="hold"/>
                                        <p:tgtEl>
                                          <p:spTgt spid="4">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750"/>
                                        <p:tgtEl>
                                          <p:spTgt spid="4">
                                            <p:txEl>
                                              <p:pRg st="6" end="6"/>
                                            </p:txEl>
                                          </p:spTgt>
                                        </p:tgtEl>
                                      </p:cBhvr>
                                    </p:animEffect>
                                    <p:anim calcmode="lin" valueType="num">
                                      <p:cBhvr>
                                        <p:cTn id="39" dur="1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75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750"/>
                                        <p:tgtEl>
                                          <p:spTgt spid="4">
                                            <p:txEl>
                                              <p:pRg st="7" end="7"/>
                                            </p:txEl>
                                          </p:spTgt>
                                        </p:tgtEl>
                                      </p:cBhvr>
                                    </p:animEffect>
                                    <p:anim calcmode="lin" valueType="num">
                                      <p:cBhvr>
                                        <p:cTn id="44" dur="17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750" fill="hold"/>
                                        <p:tgtEl>
                                          <p:spTgt spid="4">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1750"/>
                                        <p:tgtEl>
                                          <p:spTgt spid="4">
                                            <p:txEl>
                                              <p:pRg st="8" end="8"/>
                                            </p:txEl>
                                          </p:spTgt>
                                        </p:tgtEl>
                                      </p:cBhvr>
                                    </p:animEffect>
                                    <p:anim calcmode="lin" valueType="num">
                                      <p:cBhvr>
                                        <p:cTn id="49" dur="17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1750" fill="hold"/>
                                        <p:tgtEl>
                                          <p:spTgt spid="4">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50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1750"/>
                                        <p:tgtEl>
                                          <p:spTgt spid="4">
                                            <p:txEl>
                                              <p:pRg st="9" end="9"/>
                                            </p:txEl>
                                          </p:spTgt>
                                        </p:tgtEl>
                                      </p:cBhvr>
                                    </p:animEffect>
                                    <p:anim calcmode="lin" valueType="num">
                                      <p:cBhvr>
                                        <p:cTn id="54" dur="175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5" dur="1750" fill="hold"/>
                                        <p:tgtEl>
                                          <p:spTgt spid="4">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4">
                                            <p:txEl>
                                              <p:pRg st="10" end="10"/>
                                            </p:txEl>
                                          </p:spTgt>
                                        </p:tgtEl>
                                        <p:attrNameLst>
                                          <p:attrName>style.visibility</p:attrName>
                                        </p:attrNameLst>
                                      </p:cBhvr>
                                      <p:to>
                                        <p:strVal val="visible"/>
                                      </p:to>
                                    </p:set>
                                    <p:animEffect transition="in" filter="fade">
                                      <p:cBhvr>
                                        <p:cTn id="58" dur="1750"/>
                                        <p:tgtEl>
                                          <p:spTgt spid="4">
                                            <p:txEl>
                                              <p:pRg st="10" end="10"/>
                                            </p:txEl>
                                          </p:spTgt>
                                        </p:tgtEl>
                                      </p:cBhvr>
                                    </p:animEffect>
                                    <p:anim calcmode="lin" valueType="num">
                                      <p:cBhvr>
                                        <p:cTn id="59" dur="175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0" dur="1750" fill="hold"/>
                                        <p:tgtEl>
                                          <p:spTgt spid="4">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50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750"/>
                                        <p:tgtEl>
                                          <p:spTgt spid="4">
                                            <p:txEl>
                                              <p:pRg st="11" end="11"/>
                                            </p:txEl>
                                          </p:spTgt>
                                        </p:tgtEl>
                                      </p:cBhvr>
                                    </p:animEffect>
                                    <p:anim calcmode="lin" valueType="num">
                                      <p:cBhvr>
                                        <p:cTn id="64" dur="175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750" fill="hold"/>
                                        <p:tgtEl>
                                          <p:spTgt spid="4">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500"/>
                                  </p:stCondLst>
                                  <p:childTnLst>
                                    <p:set>
                                      <p:cBhvr>
                                        <p:cTn id="67" dur="1" fill="hold">
                                          <p:stCondLst>
                                            <p:cond delay="0"/>
                                          </p:stCondLst>
                                        </p:cTn>
                                        <p:tgtEl>
                                          <p:spTgt spid="4">
                                            <p:txEl>
                                              <p:pRg st="12" end="12"/>
                                            </p:txEl>
                                          </p:spTgt>
                                        </p:tgtEl>
                                        <p:attrNameLst>
                                          <p:attrName>style.visibility</p:attrName>
                                        </p:attrNameLst>
                                      </p:cBhvr>
                                      <p:to>
                                        <p:strVal val="visible"/>
                                      </p:to>
                                    </p:set>
                                    <p:animEffect transition="in" filter="fade">
                                      <p:cBhvr>
                                        <p:cTn id="68" dur="1750"/>
                                        <p:tgtEl>
                                          <p:spTgt spid="4">
                                            <p:txEl>
                                              <p:pRg st="12" end="12"/>
                                            </p:txEl>
                                          </p:spTgt>
                                        </p:tgtEl>
                                      </p:cBhvr>
                                    </p:animEffect>
                                    <p:anim calcmode="lin" valueType="num">
                                      <p:cBhvr>
                                        <p:cTn id="69" dur="175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0" dur="175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71" fill="hold">
                            <p:stCondLst>
                              <p:cond delay="2250"/>
                            </p:stCondLst>
                            <p:childTnLst>
                              <p:par>
                                <p:cTn id="72" presetID="10" presetClass="entr" presetSubtype="0" fill="hold" nodeType="afterEffect">
                                  <p:stCondLst>
                                    <p:cond delay="0"/>
                                  </p:stCondLst>
                                  <p:childTnLst>
                                    <p:set>
                                      <p:cBhvr>
                                        <p:cTn id="73" dur="1" fill="hold">
                                          <p:stCondLst>
                                            <p:cond delay="0"/>
                                          </p:stCondLst>
                                        </p:cTn>
                                        <p:tgtEl>
                                          <p:spTgt spid="4">
                                            <p:txEl>
                                              <p:pRg st="14" end="14"/>
                                            </p:txEl>
                                          </p:spTgt>
                                        </p:tgtEl>
                                        <p:attrNameLst>
                                          <p:attrName>style.visibility</p:attrName>
                                        </p:attrNameLst>
                                      </p:cBhvr>
                                      <p:to>
                                        <p:strVal val="visible"/>
                                      </p:to>
                                    </p:set>
                                    <p:animEffect transition="in" filter="fade">
                                      <p:cBhvr>
                                        <p:cTn id="74" dur="2000"/>
                                        <p:tgtEl>
                                          <p:spTgt spid="4">
                                            <p:txEl>
                                              <p:pRg st="14" end="14"/>
                                            </p:txEl>
                                          </p:spTgt>
                                        </p:tgtEl>
                                      </p:cBhvr>
                                    </p:animEffect>
                                  </p:childTnLst>
                                </p:cTn>
                              </p:par>
                            </p:childTnLst>
                          </p:cTn>
                        </p:par>
                        <p:par>
                          <p:cTn id="75" fill="hold">
                            <p:stCondLst>
                              <p:cond delay="4250"/>
                            </p:stCondLst>
                            <p:childTnLst>
                              <p:par>
                                <p:cTn id="76" presetID="10" presetClass="entr" presetSubtype="0" fill="hold" nodeType="afterEffect">
                                  <p:stCondLst>
                                    <p:cond delay="0"/>
                                  </p:stCondLst>
                                  <p:childTnLst>
                                    <p:set>
                                      <p:cBhvr>
                                        <p:cTn id="77" dur="1" fill="hold">
                                          <p:stCondLst>
                                            <p:cond delay="0"/>
                                          </p:stCondLst>
                                        </p:cTn>
                                        <p:tgtEl>
                                          <p:spTgt spid="4">
                                            <p:txEl>
                                              <p:pRg st="15" end="15"/>
                                            </p:txEl>
                                          </p:spTgt>
                                        </p:tgtEl>
                                        <p:attrNameLst>
                                          <p:attrName>style.visibility</p:attrName>
                                        </p:attrNameLst>
                                      </p:cBhvr>
                                      <p:to>
                                        <p:strVal val="visible"/>
                                      </p:to>
                                    </p:set>
                                    <p:animEffect transition="in" filter="fade">
                                      <p:cBhvr>
                                        <p:cTn id="78" dur="2000"/>
                                        <p:tgtEl>
                                          <p:spTgt spid="4">
                                            <p:txEl>
                                              <p:pRg st="15" end="15"/>
                                            </p:txEl>
                                          </p:spTgt>
                                        </p:tgtEl>
                                      </p:cBhvr>
                                    </p:animEffect>
                                  </p:childTnLst>
                                </p:cTn>
                              </p:par>
                            </p:childTnLst>
                          </p:cTn>
                        </p:par>
                        <p:par>
                          <p:cTn id="79" fill="hold">
                            <p:stCondLst>
                              <p:cond delay="6250"/>
                            </p:stCondLst>
                            <p:childTnLst>
                              <p:par>
                                <p:cTn id="80" presetID="10" presetClass="entr" presetSubtype="0" fill="hold" nodeType="afterEffect">
                                  <p:stCondLst>
                                    <p:cond delay="0"/>
                                  </p:stCondLst>
                                  <p:childTnLst>
                                    <p:set>
                                      <p:cBhvr>
                                        <p:cTn id="81" dur="1" fill="hold">
                                          <p:stCondLst>
                                            <p:cond delay="0"/>
                                          </p:stCondLst>
                                        </p:cTn>
                                        <p:tgtEl>
                                          <p:spTgt spid="4">
                                            <p:txEl>
                                              <p:pRg st="16" end="16"/>
                                            </p:txEl>
                                          </p:spTgt>
                                        </p:tgtEl>
                                        <p:attrNameLst>
                                          <p:attrName>style.visibility</p:attrName>
                                        </p:attrNameLst>
                                      </p:cBhvr>
                                      <p:to>
                                        <p:strVal val="visible"/>
                                      </p:to>
                                    </p:set>
                                    <p:animEffect transition="in" filter="fade">
                                      <p:cBhvr>
                                        <p:cTn id="82" dur="2000"/>
                                        <p:tgtEl>
                                          <p:spTgt spid="4">
                                            <p:txEl>
                                              <p:pRg st="16" end="16"/>
                                            </p:txEl>
                                          </p:spTgt>
                                        </p:tgtEl>
                                      </p:cBhvr>
                                    </p:animEffect>
                                  </p:childTnLst>
                                </p:cTn>
                              </p:par>
                            </p:childTnLst>
                          </p:cTn>
                        </p:par>
                        <p:par>
                          <p:cTn id="83" fill="hold">
                            <p:stCondLst>
                              <p:cond delay="8250"/>
                            </p:stCondLst>
                            <p:childTnLst>
                              <p:par>
                                <p:cTn id="84" presetID="10" presetClass="entr" presetSubtype="0" fill="hold" nodeType="afterEffect">
                                  <p:stCondLst>
                                    <p:cond delay="0"/>
                                  </p:stCondLst>
                                  <p:childTnLst>
                                    <p:set>
                                      <p:cBhvr>
                                        <p:cTn id="85" dur="1" fill="hold">
                                          <p:stCondLst>
                                            <p:cond delay="0"/>
                                          </p:stCondLst>
                                        </p:cTn>
                                        <p:tgtEl>
                                          <p:spTgt spid="4">
                                            <p:txEl>
                                              <p:pRg st="17" end="17"/>
                                            </p:txEl>
                                          </p:spTgt>
                                        </p:tgtEl>
                                        <p:attrNameLst>
                                          <p:attrName>style.visibility</p:attrName>
                                        </p:attrNameLst>
                                      </p:cBhvr>
                                      <p:to>
                                        <p:strVal val="visible"/>
                                      </p:to>
                                    </p:set>
                                    <p:animEffect transition="in" filter="fade">
                                      <p:cBhvr>
                                        <p:cTn id="86" dur="2000"/>
                                        <p:tgtEl>
                                          <p:spTgt spid="4">
                                            <p:txEl>
                                              <p:pRg st="17" end="17"/>
                                            </p:txEl>
                                          </p:spTgt>
                                        </p:tgtEl>
                                      </p:cBhvr>
                                    </p:animEffect>
                                  </p:childTnLst>
                                </p:cTn>
                              </p:par>
                            </p:childTnLst>
                          </p:cTn>
                        </p:par>
                        <p:par>
                          <p:cTn id="87" fill="hold">
                            <p:stCondLst>
                              <p:cond delay="10250"/>
                            </p:stCondLst>
                            <p:childTnLst>
                              <p:par>
                                <p:cTn id="88" presetID="10" presetClass="entr" presetSubtype="0" fill="hold" nodeType="afterEffect">
                                  <p:stCondLst>
                                    <p:cond delay="0"/>
                                  </p:stCondLst>
                                  <p:childTnLst>
                                    <p:set>
                                      <p:cBhvr>
                                        <p:cTn id="89" dur="1" fill="hold">
                                          <p:stCondLst>
                                            <p:cond delay="0"/>
                                          </p:stCondLst>
                                        </p:cTn>
                                        <p:tgtEl>
                                          <p:spTgt spid="4">
                                            <p:txEl>
                                              <p:pRg st="18" end="18"/>
                                            </p:txEl>
                                          </p:spTgt>
                                        </p:tgtEl>
                                        <p:attrNameLst>
                                          <p:attrName>style.visibility</p:attrName>
                                        </p:attrNameLst>
                                      </p:cBhvr>
                                      <p:to>
                                        <p:strVal val="visible"/>
                                      </p:to>
                                    </p:set>
                                    <p:animEffect transition="in" filter="fade">
                                      <p:cBhvr>
                                        <p:cTn id="90" dur="2000"/>
                                        <p:tgtEl>
                                          <p:spTgt spid="4">
                                            <p:txEl>
                                              <p:pRg st="18" end="18"/>
                                            </p:txEl>
                                          </p:spTgt>
                                        </p:tgtEl>
                                      </p:cBhvr>
                                    </p:animEffect>
                                  </p:childTnLst>
                                </p:cTn>
                              </p:par>
                            </p:childTnLst>
                          </p:cTn>
                        </p:par>
                        <p:par>
                          <p:cTn id="91" fill="hold">
                            <p:stCondLst>
                              <p:cond delay="12250"/>
                            </p:stCondLst>
                            <p:childTnLst>
                              <p:par>
                                <p:cTn id="92" presetID="10" presetClass="entr" presetSubtype="0" fill="hold" nodeType="afterEffect">
                                  <p:stCondLst>
                                    <p:cond delay="0"/>
                                  </p:stCondLst>
                                  <p:childTnLst>
                                    <p:set>
                                      <p:cBhvr>
                                        <p:cTn id="93" dur="1" fill="hold">
                                          <p:stCondLst>
                                            <p:cond delay="0"/>
                                          </p:stCondLst>
                                        </p:cTn>
                                        <p:tgtEl>
                                          <p:spTgt spid="4">
                                            <p:txEl>
                                              <p:pRg st="19" end="19"/>
                                            </p:txEl>
                                          </p:spTgt>
                                        </p:tgtEl>
                                        <p:attrNameLst>
                                          <p:attrName>style.visibility</p:attrName>
                                        </p:attrNameLst>
                                      </p:cBhvr>
                                      <p:to>
                                        <p:strVal val="visible"/>
                                      </p:to>
                                    </p:set>
                                    <p:animEffect transition="in" filter="fade">
                                      <p:cBhvr>
                                        <p:cTn id="94" dur="2000"/>
                                        <p:tgtEl>
                                          <p:spTgt spid="4">
                                            <p:txEl>
                                              <p:pRg st="19" end="19"/>
                                            </p:txEl>
                                          </p:spTgt>
                                        </p:tgtEl>
                                      </p:cBhvr>
                                    </p:animEffect>
                                  </p:childTnLst>
                                </p:cTn>
                              </p:par>
                            </p:childTnLst>
                          </p:cTn>
                        </p:par>
                        <p:par>
                          <p:cTn id="95" fill="hold">
                            <p:stCondLst>
                              <p:cond delay="14250"/>
                            </p:stCondLst>
                            <p:childTnLst>
                              <p:par>
                                <p:cTn id="96" presetID="10" presetClass="entr" presetSubtype="0" fill="hold" nodeType="afterEffect">
                                  <p:stCondLst>
                                    <p:cond delay="0"/>
                                  </p:stCondLst>
                                  <p:childTnLst>
                                    <p:set>
                                      <p:cBhvr>
                                        <p:cTn id="97" dur="1" fill="hold">
                                          <p:stCondLst>
                                            <p:cond delay="0"/>
                                          </p:stCondLst>
                                        </p:cTn>
                                        <p:tgtEl>
                                          <p:spTgt spid="4">
                                            <p:txEl>
                                              <p:pRg st="20" end="20"/>
                                            </p:txEl>
                                          </p:spTgt>
                                        </p:tgtEl>
                                        <p:attrNameLst>
                                          <p:attrName>style.visibility</p:attrName>
                                        </p:attrNameLst>
                                      </p:cBhvr>
                                      <p:to>
                                        <p:strVal val="visible"/>
                                      </p:to>
                                    </p:set>
                                    <p:animEffect transition="in" filter="fade">
                                      <p:cBhvr>
                                        <p:cTn id="98" dur="2000"/>
                                        <p:tgtEl>
                                          <p:spTgt spid="4">
                                            <p:txEl>
                                              <p:pRg st="20" end="20"/>
                                            </p:txEl>
                                          </p:spTgt>
                                        </p:tgtEl>
                                      </p:cBhvr>
                                    </p:animEffect>
                                  </p:childTnLst>
                                </p:cTn>
                              </p:par>
                            </p:childTnLst>
                          </p:cTn>
                        </p:par>
                        <p:par>
                          <p:cTn id="99" fill="hold">
                            <p:stCondLst>
                              <p:cond delay="16250"/>
                            </p:stCondLst>
                            <p:childTnLst>
                              <p:par>
                                <p:cTn id="100" presetID="10" presetClass="entr" presetSubtype="0" fill="hold" nodeType="afterEffect">
                                  <p:stCondLst>
                                    <p:cond delay="0"/>
                                  </p:stCondLst>
                                  <p:childTnLst>
                                    <p:set>
                                      <p:cBhvr>
                                        <p:cTn id="101" dur="1" fill="hold">
                                          <p:stCondLst>
                                            <p:cond delay="0"/>
                                          </p:stCondLst>
                                        </p:cTn>
                                        <p:tgtEl>
                                          <p:spTgt spid="4">
                                            <p:txEl>
                                              <p:pRg st="21" end="21"/>
                                            </p:txEl>
                                          </p:spTgt>
                                        </p:tgtEl>
                                        <p:attrNameLst>
                                          <p:attrName>style.visibility</p:attrName>
                                        </p:attrNameLst>
                                      </p:cBhvr>
                                      <p:to>
                                        <p:strVal val="visible"/>
                                      </p:to>
                                    </p:set>
                                    <p:animEffect transition="in" filter="fade">
                                      <p:cBhvr>
                                        <p:cTn id="102" dur="2000"/>
                                        <p:tgtEl>
                                          <p:spTgt spid="4">
                                            <p:txEl>
                                              <p:pRg st="21" end="21"/>
                                            </p:txEl>
                                          </p:spTgt>
                                        </p:tgtEl>
                                      </p:cBhvr>
                                    </p:animEffect>
                                  </p:childTnLst>
                                </p:cTn>
                              </p:par>
                            </p:childTnLst>
                          </p:cTn>
                        </p:par>
                        <p:par>
                          <p:cTn id="103" fill="hold">
                            <p:stCondLst>
                              <p:cond delay="18250"/>
                            </p:stCondLst>
                            <p:childTnLst>
                              <p:par>
                                <p:cTn id="104" presetID="10" presetClass="entr" presetSubtype="0" fill="hold" nodeType="afterEffect">
                                  <p:stCondLst>
                                    <p:cond delay="0"/>
                                  </p:stCondLst>
                                  <p:childTnLst>
                                    <p:set>
                                      <p:cBhvr>
                                        <p:cTn id="105" dur="1" fill="hold">
                                          <p:stCondLst>
                                            <p:cond delay="0"/>
                                          </p:stCondLst>
                                        </p:cTn>
                                        <p:tgtEl>
                                          <p:spTgt spid="4">
                                            <p:txEl>
                                              <p:pRg st="22" end="22"/>
                                            </p:txEl>
                                          </p:spTgt>
                                        </p:tgtEl>
                                        <p:attrNameLst>
                                          <p:attrName>style.visibility</p:attrName>
                                        </p:attrNameLst>
                                      </p:cBhvr>
                                      <p:to>
                                        <p:strVal val="visible"/>
                                      </p:to>
                                    </p:set>
                                    <p:animEffect transition="in" filter="fade">
                                      <p:cBhvr>
                                        <p:cTn id="106" dur="2000"/>
                                        <p:tgtEl>
                                          <p:spTgt spid="4">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BEBA8EAE-BF5A-486C-A8C5-ECC9F3942E4B}">
                <a14:imgProps xmlns="" xmlns:a14="http://schemas.microsoft.com/office/drawing/2010/main">
                  <a14:imgLayer r:embed="rId3">
                    <a14:imgEffect>
                      <a14:backgroundRemoval t="0" b="100000" l="10000" r="90000">
                        <a14:foregroundMark x1="47857" y1="57381" x2="47857" y2="57381"/>
                        <a14:foregroundMark x1="50476" y1="41667" x2="50476" y2="41667"/>
                        <a14:foregroundMark x1="44048" y1="45476" x2="44048" y2="45476"/>
                        <a14:foregroundMark x1="40238" y1="52381" x2="40238" y2="52381"/>
                        <a14:foregroundMark x1="40952" y1="56190" x2="42143" y2="63810"/>
                        <a14:foregroundMark x1="42857" y1="57619" x2="47143" y2="40476"/>
                        <a14:foregroundMark x1="50714" y1="49762" x2="46429" y2="23571"/>
                        <a14:foregroundMark x1="39524" y1="52619" x2="42381" y2="28333"/>
                        <a14:foregroundMark x1="37143" y1="53571" x2="38571" y2="33333"/>
                        <a14:foregroundMark x1="37381" y1="52857" x2="35476" y2="40952"/>
                        <a14:foregroundMark x1="37857" y1="83095" x2="32619" y2="51190"/>
                        <a14:foregroundMark x1="49286" y1="32619" x2="50952" y2="8810"/>
                        <a14:foregroundMark x1="48571" y1="15238" x2="47619" y2="5000"/>
                        <a14:foregroundMark x1="46429" y1="14762" x2="43333" y2="3571"/>
                        <a14:foregroundMark x1="47381" y1="16429" x2="37143" y2="2619"/>
                        <a14:backgroundMark x1="38333" y1="5952" x2="53333" y2="3333"/>
                        <a14:backgroundMark x1="35000" y1="9762" x2="56190" y2="3333"/>
                        <a14:backgroundMark x1="37857" y1="3095" x2="37857" y2="3095"/>
                        <a14:backgroundMark x1="40714" y1="3333" x2="30238" y2="15000"/>
                        <a14:backgroundMark x1="32143" y1="8333" x2="45238" y2="3571"/>
                        <a14:backgroundMark x1="45238" y1="3571" x2="45238" y2="4762"/>
                        <a14:backgroundMark x1="37143" y1="29762" x2="34762" y2="85952"/>
                      </a14:backgroundRemoval>
                    </a14:imgEffect>
                  </a14:imgLayer>
                </a14:imgProps>
              </a:ext>
              <a:ext uri="{28A0092B-C50C-407E-A947-70E740481C1C}">
                <a14:useLocalDpi xmlns="" xmlns:a14="http://schemas.microsoft.com/office/drawing/2010/main" val="0"/>
              </a:ext>
            </a:extLst>
          </a:blip>
          <a:stretch>
            <a:fillRect/>
          </a:stretch>
        </p:blipFill>
        <p:spPr>
          <a:xfrm>
            <a:off x="11918" y="1844824"/>
            <a:ext cx="5334000" cy="5334000"/>
          </a:xfrm>
          <a:prstGeom prst="rect">
            <a:avLst/>
          </a:prstGeom>
        </p:spPr>
      </p:pic>
      <p:sp>
        <p:nvSpPr>
          <p:cNvPr id="2" name="Заголовок 1"/>
          <p:cNvSpPr>
            <a:spLocks noGrp="1"/>
          </p:cNvSpPr>
          <p:nvPr>
            <p:ph type="title"/>
          </p:nvPr>
        </p:nvSpPr>
        <p:spPr>
          <a:xfrm>
            <a:off x="2915816" y="720858"/>
            <a:ext cx="5770984" cy="1143000"/>
          </a:xfrm>
        </p:spPr>
        <p:txBody>
          <a:bodyPr>
            <a:noAutofit/>
          </a:bodyPr>
          <a:lstStyle/>
          <a:p>
            <a:r>
              <a:rPr lang="ru-RU" sz="8000" dirty="0" smtClean="0"/>
              <a:t>Упаковки</a:t>
            </a:r>
            <a:endParaRPr lang="ru-RU" sz="8000" dirty="0"/>
          </a:p>
        </p:txBody>
      </p:sp>
      <p:pic>
        <p:nvPicPr>
          <p:cNvPr id="5" name="Объект 4"/>
          <p:cNvPicPr>
            <a:picLocks noGrp="1" noChangeAspect="1"/>
          </p:cNvPicPr>
          <p:nvPr>
            <p:ph sz="half" idx="1"/>
          </p:nvPr>
        </p:nvPicPr>
        <p:blipFill>
          <a:blip r:embed="rId4">
            <a:extLst>
              <a:ext uri="{BEBA8EAE-BF5A-486C-A8C5-ECC9F3942E4B}">
                <a14:imgProps xmlns="" xmlns:a14="http://schemas.microsoft.com/office/drawing/2010/main">
                  <a14:imgLayer r:embed="rId5">
                    <a14:imgEffect>
                      <a14:backgroundRemoval t="0" b="100000" l="13400" r="88600">
                        <a14:foregroundMark x1="45800" y1="2600" x2="45000" y2="1800"/>
                        <a14:foregroundMark x1="49800" y1="1600" x2="49800" y2="1600"/>
                        <a14:foregroundMark x1="53800" y1="2600" x2="53800" y2="2600"/>
                      </a14:backgroundRemoval>
                    </a14:imgEffect>
                  </a14:imgLayer>
                </a14:imgProps>
              </a:ext>
              <a:ext uri="{28A0092B-C50C-407E-A947-70E740481C1C}">
                <a14:useLocalDpi xmlns="" xmlns:a14="http://schemas.microsoft.com/office/drawing/2010/main" val="0"/>
              </a:ext>
            </a:extLst>
          </a:blip>
          <a:stretch>
            <a:fillRect/>
          </a:stretch>
        </p:blipFill>
        <p:spPr>
          <a:xfrm>
            <a:off x="-1692696" y="1385392"/>
            <a:ext cx="5112568" cy="5472608"/>
          </a:xfrm>
        </p:spPr>
      </p:pic>
      <p:pic>
        <p:nvPicPr>
          <p:cNvPr id="6" name="Объект 5"/>
          <p:cNvPicPr>
            <a:picLocks noGrp="1" noChangeAspect="1"/>
          </p:cNvPicPr>
          <p:nvPr>
            <p:ph sz="half" idx="2"/>
          </p:nvPr>
        </p:nvPicPr>
        <p:blipFill>
          <a:blip r:embed="rId6">
            <a:extLst>
              <a:ext uri="{28A0092B-C50C-407E-A947-70E740481C1C}">
                <a14:useLocalDpi xmlns="" xmlns:a14="http://schemas.microsoft.com/office/drawing/2010/main" val="0"/>
              </a:ext>
            </a:extLst>
          </a:blip>
          <a:stretch>
            <a:fillRect/>
          </a:stretch>
        </p:blipFill>
        <p:spPr>
          <a:xfrm>
            <a:off x="3635896" y="3054771"/>
            <a:ext cx="5350225" cy="3730696"/>
          </a:xfrm>
        </p:spPr>
      </p:pic>
    </p:spTree>
    <p:extLst>
      <p:ext uri="{BB962C8B-B14F-4D97-AF65-F5344CB8AC3E}">
        <p14:creationId xmlns="" xmlns:p14="http://schemas.microsoft.com/office/powerpoint/2010/main" val="171583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000" r="-1000"/>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2348880"/>
            <a:ext cx="9144000" cy="1345828"/>
          </a:xfrm>
        </p:spPr>
        <p:txBody>
          <a:bodyPr>
            <a:noAutofit/>
          </a:bodyPr>
          <a:lstStyle/>
          <a:p>
            <a:r>
              <a:rPr lang="ru-RU" sz="6600" b="1" dirty="0" smtClean="0"/>
              <a:t>Спасибо за внимание =)</a:t>
            </a:r>
            <a:endParaRPr lang="ru-RU" sz="6600" b="1" dirty="0"/>
          </a:p>
        </p:txBody>
      </p:sp>
      <p:sp>
        <p:nvSpPr>
          <p:cNvPr id="6" name="Содержимое 5"/>
          <p:cNvSpPr>
            <a:spLocks noGrp="1"/>
          </p:cNvSpPr>
          <p:nvPr>
            <p:ph idx="1"/>
          </p:nvPr>
        </p:nvSpPr>
        <p:spPr/>
        <p:txBody>
          <a:bodyPr/>
          <a:lstStyle/>
          <a:p>
            <a:endParaRPr lang="ru-RU" dirty="0"/>
          </a:p>
        </p:txBody>
      </p:sp>
    </p:spTree>
    <p:extLst>
      <p:ext uri="{BB962C8B-B14F-4D97-AF65-F5344CB8AC3E}">
        <p14:creationId xmlns="" xmlns:p14="http://schemas.microsoft.com/office/powerpoint/2010/main" val="202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60919" y="3284984"/>
            <a:ext cx="4701337" cy="3573016"/>
          </a:xfrm>
          <a:prstGeom prst="rect">
            <a:avLst/>
          </a:prstGeom>
          <a:ln>
            <a:noFill/>
          </a:ln>
          <a:effectLst>
            <a:glow rad="127000">
              <a:schemeClr val="accent1">
                <a:alpha val="0"/>
              </a:schemeClr>
            </a:glow>
            <a:reflection stA="0" endPos="65000" dist="50800" dir="5400000" sy="-100000" algn="bl" rotWithShape="0"/>
            <a:softEdge rad="112500"/>
          </a:effectLst>
        </p:spPr>
      </p:pic>
      <p:sp>
        <p:nvSpPr>
          <p:cNvPr id="2" name="Заголовок 1"/>
          <p:cNvSpPr>
            <a:spLocks noGrp="1"/>
          </p:cNvSpPr>
          <p:nvPr>
            <p:ph type="title"/>
          </p:nvPr>
        </p:nvSpPr>
        <p:spPr>
          <a:xfrm>
            <a:off x="467544" y="260648"/>
            <a:ext cx="8229600" cy="1143000"/>
          </a:xfrm>
        </p:spPr>
        <p:txBody>
          <a:bodyPr/>
          <a:lstStyle/>
          <a:p>
            <a:r>
              <a:rPr lang="ru-RU" dirty="0" smtClean="0"/>
              <a:t>Содержание</a:t>
            </a:r>
            <a:endParaRPr lang="ru-RU" dirty="0"/>
          </a:p>
        </p:txBody>
      </p:sp>
      <p:sp>
        <p:nvSpPr>
          <p:cNvPr id="3" name="Объект 2"/>
          <p:cNvSpPr>
            <a:spLocks noGrp="1"/>
          </p:cNvSpPr>
          <p:nvPr>
            <p:ph idx="1"/>
          </p:nvPr>
        </p:nvSpPr>
        <p:spPr>
          <a:xfrm>
            <a:off x="251520" y="1556792"/>
            <a:ext cx="3600400" cy="3816424"/>
          </a:xfrm>
        </p:spPr>
        <p:txBody>
          <a:bodyPr>
            <a:noAutofit/>
          </a:bodyPr>
          <a:lstStyle/>
          <a:p>
            <a:pPr>
              <a:buFont typeface="Wingdings" pitchFamily="2" charset="2"/>
              <a:buChar char="v"/>
            </a:pPr>
            <a:r>
              <a:rPr lang="ru-RU" sz="1600" dirty="0" smtClean="0">
                <a:latin typeface="Arial" pitchFamily="34" charset="0"/>
                <a:cs typeface="Arial" pitchFamily="34" charset="0"/>
                <a:hlinkClick r:id="rId3" action="ppaction://hlinksldjump"/>
              </a:rPr>
              <a:t>О продукте</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4" action="ppaction://hlinksldjump"/>
              </a:rPr>
              <a:t>Классификация</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5" action="ppaction://hlinksldjump"/>
              </a:rPr>
              <a:t>Качество</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6" action="ppaction://hlinksldjump"/>
              </a:rPr>
              <a:t>Химический состав</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5" action="ppaction://hlinksldjump"/>
              </a:rPr>
              <a:t>Хранение</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7" action="ppaction://hlinksldjump"/>
              </a:rPr>
              <a:t>Молочные продукты</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8" action="ppaction://hlinksldjump"/>
              </a:rPr>
              <a:t>Методы обработки</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9" action="ppaction://hlinksldjump"/>
              </a:rPr>
              <a:t>Фальсификация</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10" action="ppaction://hlinksldjump"/>
              </a:rPr>
              <a:t>Упаковки</a:t>
            </a:r>
            <a:endParaRPr lang="ru-RU" sz="1600" dirty="0" smtClean="0">
              <a:latin typeface="Arial" pitchFamily="34" charset="0"/>
              <a:cs typeface="Arial" pitchFamily="34" charset="0"/>
            </a:endParaRPr>
          </a:p>
          <a:p>
            <a:pPr>
              <a:buFont typeface="Wingdings" pitchFamily="2" charset="2"/>
              <a:buChar char="v"/>
            </a:pPr>
            <a:r>
              <a:rPr lang="ru-RU" sz="1600" dirty="0" smtClean="0">
                <a:latin typeface="Arial" pitchFamily="34" charset="0"/>
                <a:cs typeface="Arial" pitchFamily="34" charset="0"/>
                <a:hlinkClick r:id="rId11" action="ppaction://hlinksldjump"/>
              </a:rPr>
              <a:t>Как отличить хорошее молоко от плохого?</a:t>
            </a:r>
            <a:endParaRPr lang="ru-RU" sz="1600" dirty="0" smtClean="0">
              <a:latin typeface="Arial" pitchFamily="34" charset="0"/>
              <a:cs typeface="Arial" pitchFamily="34" charset="0"/>
            </a:endParaRPr>
          </a:p>
          <a:p>
            <a:pPr>
              <a:buFont typeface="Wingdings" pitchFamily="2" charset="2"/>
              <a:buChar char="v"/>
            </a:pPr>
            <a:endParaRPr lang="ru-RU" sz="1600" dirty="0" smtClean="0">
              <a:latin typeface="Arial" pitchFamily="34" charset="0"/>
              <a:cs typeface="Arial" pitchFamily="34" charset="0"/>
            </a:endParaRPr>
          </a:p>
        </p:txBody>
      </p:sp>
    </p:spTree>
    <p:extLst>
      <p:ext uri="{BB962C8B-B14F-4D97-AF65-F5344CB8AC3E}">
        <p14:creationId xmlns="" xmlns:p14="http://schemas.microsoft.com/office/powerpoint/2010/main" val="12084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anim calcmode="lin" valueType="num">
                                      <p:cBhvr>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anim calcmode="lin" valueType="num">
                                      <p:cBhvr>
                                        <p:cTn id="38"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500"/>
                                        <p:tgtEl>
                                          <p:spTgt spid="3">
                                            <p:txEl>
                                              <p:pRg st="7" end="7"/>
                                            </p:txEl>
                                          </p:spTgt>
                                        </p:tgtEl>
                                      </p:cBhvr>
                                    </p:animEffect>
                                    <p:anim calcmode="lin" valueType="num">
                                      <p:cBhvr>
                                        <p:cTn id="43"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5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500"/>
                                        <p:tgtEl>
                                          <p:spTgt spid="3">
                                            <p:txEl>
                                              <p:pRg st="8" end="8"/>
                                            </p:txEl>
                                          </p:spTgt>
                                        </p:tgtEl>
                                      </p:cBhvr>
                                    </p:animEffect>
                                    <p:anim calcmode="lin" valueType="num">
                                      <p:cBhvr>
                                        <p:cTn id="48"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5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500"/>
                                        <p:tgtEl>
                                          <p:spTgt spid="3">
                                            <p:txEl>
                                              <p:pRg st="9" end="9"/>
                                            </p:txEl>
                                          </p:spTgt>
                                        </p:tgtEl>
                                      </p:cBhvr>
                                    </p:animEffect>
                                    <p:anim calcmode="lin" valueType="num">
                                      <p:cBhvr>
                                        <p:cTn id="53" dur="1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62509"/>
            <a:ext cx="3995936" cy="648072"/>
          </a:xfrm>
        </p:spPr>
        <p:txBody>
          <a:bodyPr>
            <a:normAutofit/>
          </a:bodyPr>
          <a:lstStyle/>
          <a:p>
            <a:pPr algn="ctr"/>
            <a:r>
              <a:rPr lang="ru-RU" sz="3600" dirty="0" smtClean="0"/>
              <a:t>Что такое молоко?</a:t>
            </a:r>
            <a:endParaRPr lang="ru-RU" sz="3600" dirty="0"/>
          </a:p>
        </p:txBody>
      </p:sp>
      <p:pic>
        <p:nvPicPr>
          <p:cNvPr id="5"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004048" y="1484784"/>
            <a:ext cx="3888432" cy="5229270"/>
          </a:xfrm>
        </p:spPr>
      </p:pic>
      <p:sp>
        <p:nvSpPr>
          <p:cNvPr id="4" name="Текст 3"/>
          <p:cNvSpPr>
            <a:spLocks noGrp="1"/>
          </p:cNvSpPr>
          <p:nvPr>
            <p:ph type="body" sz="half" idx="2"/>
          </p:nvPr>
        </p:nvSpPr>
        <p:spPr>
          <a:xfrm>
            <a:off x="0" y="1700808"/>
            <a:ext cx="5004048" cy="3528392"/>
          </a:xfrm>
        </p:spPr>
        <p:txBody>
          <a:bodyPr>
            <a:noAutofit/>
          </a:bodyPr>
          <a:lstStyle/>
          <a:p>
            <a:r>
              <a:rPr lang="ru-RU" sz="1600" dirty="0" smtClean="0">
                <a:latin typeface="Arial" pitchFamily="34" charset="0"/>
                <a:cs typeface="Arial" pitchFamily="34" charset="0"/>
              </a:rPr>
              <a:t>Молоко — питательная жидкость, вырабатываемая молочными железами самок млекопитающих. Естественное предназначение молока — вскармливание детёнышей, которые ещё не способны переваривать другую пищу. Молоко входит в состав многих продуктов, используемых человеком, а его производство стало крупной отраслью промышленности. Натуральное молоко относится к незаменимым </a:t>
            </a:r>
            <a:r>
              <a:rPr lang="ru-RU" sz="1600" u="sng" dirty="0" smtClean="0">
                <a:latin typeface="Arial" pitchFamily="34" charset="0"/>
                <a:cs typeface="Arial" pitchFamily="34" charset="0"/>
              </a:rPr>
              <a:t>продуктам питания человека</a:t>
            </a:r>
            <a:r>
              <a:rPr lang="ru-RU" sz="1600" dirty="0" smtClean="0">
                <a:latin typeface="Arial" pitchFamily="34" charset="0"/>
                <a:cs typeface="Arial" pitchFamily="34" charset="0"/>
              </a:rPr>
              <a:t>, т.к. в нем в сбалансированном состоянии содержатся необходимые для организма пищевые и биологически активные вещества.</a:t>
            </a:r>
            <a:endParaRPr lang="ru-RU" sz="1600" dirty="0">
              <a:latin typeface="Arial" pitchFamily="34" charset="0"/>
              <a:cs typeface="Arial" pitchFamily="34" charset="0"/>
            </a:endParaRPr>
          </a:p>
        </p:txBody>
      </p:sp>
      <p:sp>
        <p:nvSpPr>
          <p:cNvPr id="3" name="TextBox 2"/>
          <p:cNvSpPr txBox="1"/>
          <p:nvPr/>
        </p:nvSpPr>
        <p:spPr>
          <a:xfrm>
            <a:off x="4546004" y="224880"/>
            <a:ext cx="45365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t>Пищевая </a:t>
            </a:r>
            <a:r>
              <a:rPr lang="ru-RU" b="1" dirty="0"/>
              <a:t>ценность на 100 г </a:t>
            </a:r>
            <a:r>
              <a:rPr lang="ru-RU" b="1" dirty="0" smtClean="0"/>
              <a:t>цельного коровьего молока</a:t>
            </a:r>
          </a:p>
          <a:p>
            <a:pPr algn="ctr"/>
            <a:r>
              <a:rPr lang="ru-RU" b="1" dirty="0" smtClean="0"/>
              <a:t>Энергетическая ценность: </a:t>
            </a:r>
            <a:r>
              <a:rPr lang="ru-RU" dirty="0"/>
              <a:t>60 </a:t>
            </a:r>
            <a:r>
              <a:rPr lang="ru-RU" dirty="0" smtClean="0"/>
              <a:t>ккал=250 </a:t>
            </a:r>
            <a:r>
              <a:rPr lang="ru-RU" dirty="0"/>
              <a:t>кДж</a:t>
            </a:r>
          </a:p>
        </p:txBody>
      </p:sp>
      <p:sp>
        <p:nvSpPr>
          <p:cNvPr id="6" name="Управляющая кнопка: домой 5">
            <a:hlinkClick r:id="rId3" action="ppaction://hlinksldjump" highlightClick="1"/>
          </p:cNvPr>
          <p:cNvSpPr/>
          <p:nvPr/>
        </p:nvSpPr>
        <p:spPr>
          <a:xfrm>
            <a:off x="107504" y="6209928"/>
            <a:ext cx="720080"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9980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4104456" cy="685378"/>
          </a:xfrm>
        </p:spPr>
        <p:txBody>
          <a:bodyPr>
            <a:noAutofit/>
          </a:bodyPr>
          <a:lstStyle/>
          <a:p>
            <a:r>
              <a:rPr lang="ru-RU" sz="3600" dirty="0" smtClean="0"/>
              <a:t>Интересные факты</a:t>
            </a:r>
            <a:endParaRPr lang="ru-RU" sz="3600" dirty="0"/>
          </a:p>
        </p:txBody>
      </p:sp>
      <p:sp>
        <p:nvSpPr>
          <p:cNvPr id="4" name="Текст 3"/>
          <p:cNvSpPr>
            <a:spLocks noGrp="1"/>
          </p:cNvSpPr>
          <p:nvPr>
            <p:ph type="body" sz="half" idx="2"/>
          </p:nvPr>
        </p:nvSpPr>
        <p:spPr>
          <a:xfrm>
            <a:off x="0" y="1268760"/>
            <a:ext cx="9144000" cy="5112568"/>
          </a:xfrm>
        </p:spPr>
        <p:txBody>
          <a:bodyPr>
            <a:normAutofit/>
          </a:bodyPr>
          <a:lstStyle/>
          <a:p>
            <a:pPr marL="285750" indent="-285750">
              <a:buFont typeface="Courier New" pitchFamily="49" charset="0"/>
              <a:buChar char="o"/>
            </a:pPr>
            <a:r>
              <a:rPr lang="ru-RU" sz="1600" dirty="0" smtClean="0"/>
              <a:t>Коровы </a:t>
            </a:r>
            <a:r>
              <a:rPr lang="ru-RU" sz="1600" dirty="0"/>
              <a:t>не дают молока, пока у них не появился теленок.</a:t>
            </a:r>
          </a:p>
          <a:p>
            <a:pPr marL="285750" indent="-285750">
              <a:buFont typeface="Courier New" pitchFamily="49" charset="0"/>
              <a:buChar char="o"/>
            </a:pPr>
            <a:r>
              <a:rPr lang="ru-RU" sz="1600" dirty="0" smtClean="0"/>
              <a:t>Козье </a:t>
            </a:r>
            <a:r>
              <a:rPr lang="ru-RU" sz="1600" dirty="0"/>
              <a:t>молоко – основной ингредиент таких сортов сыра, как </a:t>
            </a:r>
            <a:r>
              <a:rPr lang="ru-RU" sz="1600" dirty="0" err="1"/>
              <a:t>фета</a:t>
            </a:r>
            <a:r>
              <a:rPr lang="ru-RU" sz="1600" dirty="0"/>
              <a:t>, </a:t>
            </a:r>
            <a:r>
              <a:rPr lang="ru-RU" sz="1600" dirty="0" err="1"/>
              <a:t>каприно</a:t>
            </a:r>
            <a:r>
              <a:rPr lang="ru-RU" sz="1600" dirty="0"/>
              <a:t> и </a:t>
            </a:r>
            <a:r>
              <a:rPr lang="ru-RU" sz="1600" dirty="0" err="1"/>
              <a:t>рокамадур</a:t>
            </a:r>
            <a:r>
              <a:rPr lang="ru-RU" sz="1600" dirty="0"/>
              <a:t>.</a:t>
            </a:r>
          </a:p>
          <a:p>
            <a:pPr marL="285750" indent="-285750">
              <a:buFont typeface="Courier New" pitchFamily="49" charset="0"/>
              <a:buChar char="o"/>
            </a:pPr>
            <a:r>
              <a:rPr lang="ru-RU" sz="1600" dirty="0"/>
              <a:t>В древней Руси в сосуд с молоком запускали лягушку, чтобы оно не скисало.</a:t>
            </a:r>
          </a:p>
          <a:p>
            <a:pPr marL="285750" indent="-285750">
              <a:buFont typeface="Courier New" pitchFamily="49" charset="0"/>
              <a:buChar char="o"/>
            </a:pPr>
            <a:r>
              <a:rPr lang="ru-RU" sz="1600" dirty="0" smtClean="0"/>
              <a:t>Молоко </a:t>
            </a:r>
            <a:r>
              <a:rPr lang="ru-RU" sz="1600" dirty="0"/>
              <a:t>на 85-95 % состоит из воды. Остальную часть составляют витамины, белки, углеводы и жиры.</a:t>
            </a:r>
          </a:p>
          <a:p>
            <a:pPr marL="285750" indent="-285750">
              <a:buFont typeface="Courier New" pitchFamily="49" charset="0"/>
              <a:buChar char="o"/>
            </a:pPr>
            <a:r>
              <a:rPr lang="ru-RU" sz="1600" dirty="0"/>
              <a:t>До того как был изобретен доильный аппарат, фермеры могли доить порядка шести коров в час, а сегодня эта цифра возросла более чем до ста коров в час.</a:t>
            </a:r>
          </a:p>
          <a:p>
            <a:pPr marL="285750" indent="-285750">
              <a:buFont typeface="Courier New" pitchFamily="49" charset="0"/>
              <a:buChar char="o"/>
            </a:pPr>
            <a:r>
              <a:rPr lang="ru-RU" sz="1600" dirty="0"/>
              <a:t>Верблюжье молоко не сворачивается. Оно  легко усваивается людьми, страдающими </a:t>
            </a:r>
            <a:r>
              <a:rPr lang="ru-RU" sz="1600" dirty="0" err="1"/>
              <a:t>лактозной</a:t>
            </a:r>
            <a:r>
              <a:rPr lang="ru-RU" sz="1600" dirty="0"/>
              <a:t> непереносимостью, и содержит больше витамина С, чем коровье. Верблюжье молоко – основной продукт питания для народов пустынь и жителей Сомали.</a:t>
            </a:r>
          </a:p>
          <a:p>
            <a:pPr marL="285750" indent="-285750">
              <a:buFont typeface="Courier New" pitchFamily="49" charset="0"/>
              <a:buChar char="o"/>
            </a:pPr>
            <a:r>
              <a:rPr lang="ru-RU" sz="1600" dirty="0"/>
              <a:t>С помощью молока можно легко вывести свежее чернильное пятно. Рекомендуется протирать молоком золоченые рамы и зеркала. </a:t>
            </a:r>
          </a:p>
          <a:p>
            <a:pPr marL="285750" indent="-285750">
              <a:buFont typeface="Courier New" pitchFamily="49" charset="0"/>
              <a:buChar char="o"/>
            </a:pPr>
            <a:r>
              <a:rPr lang="ru-RU" sz="1600" dirty="0"/>
              <a:t>Согласно археологическим данным, в период неолита люди еще не могли пить молоко животных – в их организме отсутствовал ген, необходимый для усвоения лактозы. Эта способность пришла к нашим предкам позже, ввиду генетической мутации</a:t>
            </a:r>
            <a:r>
              <a:rPr lang="ru-RU" sz="1600" dirty="0" smtClean="0"/>
              <a:t>.</a:t>
            </a:r>
            <a:endParaRPr lang="ru-RU" sz="1600" dirty="0"/>
          </a:p>
        </p:txBody>
      </p:sp>
    </p:spTree>
    <p:extLst>
      <p:ext uri="{BB962C8B-B14F-4D97-AF65-F5344CB8AC3E}">
        <p14:creationId xmlns="" xmlns:p14="http://schemas.microsoft.com/office/powerpoint/2010/main" val="30959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50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nodeType="afterEffect">
                                  <p:stCondLst>
                                    <p:cond delay="50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nodeType="afterEffect">
                                  <p:stCondLst>
                                    <p:cond delay="50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nodeType="afterEffect">
                                  <p:stCondLst>
                                    <p:cond delay="50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 y="620688"/>
            <a:ext cx="9031460" cy="5970865"/>
          </a:xfrm>
          <a:prstGeom prst="rect">
            <a:avLst/>
          </a:prstGeom>
          <a:noFill/>
        </p:spPr>
        <p:txBody>
          <a:bodyPr wrap="square" rtlCol="0">
            <a:spAutoFit/>
          </a:bodyPr>
          <a:lstStyle/>
          <a:p>
            <a:pPr marL="285750" indent="-285750">
              <a:buFont typeface="Courier New" pitchFamily="49" charset="0"/>
              <a:buChar char="o"/>
            </a:pPr>
            <a:r>
              <a:rPr lang="ru-RU" sz="1600" dirty="0" smtClean="0"/>
              <a:t>Человеческий организм переваривает молоко благодаря особому ферменту — </a:t>
            </a:r>
            <a:r>
              <a:rPr lang="ru-RU" sz="1600" dirty="0" err="1" smtClean="0"/>
              <a:t>лактазе</a:t>
            </a:r>
            <a:r>
              <a:rPr lang="ru-RU" sz="1600" dirty="0" smtClean="0"/>
              <a:t>. Изначально он вырабатывался только в организме грудных детей. Однако некоторые люди имели «дефект», благодаря которому фермент вырабатывался их кишечником всю жизнь. Именно способность пить молоко дала им конкурентное преимущество среди жителей Северной Европы, ощущавших недостаток кальция и витамина D. И они сами, и их потомство были здоровее. Постепенно этот ген распространился среди всех жителей Северной Европы. А у китайцев, аборигенов Америки, Австралии и Восточной Африки, коренных народов Севера этот ген не появился, поэтому они не пьют молоко.</a:t>
            </a:r>
          </a:p>
          <a:p>
            <a:pPr marL="285750" indent="-285750">
              <a:buFont typeface="Courier New" pitchFamily="49" charset="0"/>
              <a:buChar char="o"/>
            </a:pPr>
            <a:r>
              <a:rPr lang="ru-RU" sz="1600" dirty="0" smtClean="0"/>
              <a:t>По всей видимости, молоко животного человек впервые стал употреблять в пищу в 8-9 тысячелетии до нашей эры, когда народы, населявшие Средний Восток, сумели одомашнить овец и коз. В 7 тысячелетии на территории современной Турции люди начали пасти коров.</a:t>
            </a:r>
          </a:p>
          <a:p>
            <a:pPr marL="285750" indent="-285750">
              <a:buFont typeface="Courier New" pitchFamily="49" charset="0"/>
              <a:buChar char="o"/>
            </a:pPr>
            <a:r>
              <a:rPr lang="ru-RU" sz="1600" dirty="0" smtClean="0"/>
              <a:t>Коровье молоко является наиболее потребляемым видом молока – его ежегодное производство превышает 400 млн. тонн.</a:t>
            </a:r>
          </a:p>
          <a:p>
            <a:pPr marL="285750" indent="-285750">
              <a:buFont typeface="Courier New" pitchFamily="49" charset="0"/>
              <a:buChar char="o"/>
            </a:pPr>
            <a:r>
              <a:rPr lang="ru-RU" sz="1600" dirty="0" smtClean="0"/>
              <a:t>Самые жирные виды молока – молоко тюленей (</a:t>
            </a:r>
            <a:r>
              <a:rPr lang="ru-RU" sz="1600" u="sng" dirty="0" smtClean="0"/>
              <a:t>содержание жиров в нем превышает 50%) </a:t>
            </a:r>
            <a:r>
              <a:rPr lang="ru-RU" sz="1600" dirty="0" smtClean="0"/>
              <a:t>и китов (</a:t>
            </a:r>
            <a:r>
              <a:rPr lang="ru-RU" sz="1600" u="sng" dirty="0" smtClean="0"/>
              <a:t>до 50% жиров</a:t>
            </a:r>
            <a:r>
              <a:rPr lang="ru-RU" sz="1600" dirty="0" smtClean="0"/>
              <a:t>). Наименее жирное молоко дают ослицы и кобылицы.</a:t>
            </a:r>
          </a:p>
          <a:p>
            <a:pPr marL="285750" indent="-285750">
              <a:buFont typeface="Courier New" pitchFamily="49" charset="0"/>
              <a:buChar char="o"/>
            </a:pPr>
            <a:r>
              <a:rPr lang="ru-RU" sz="1600" dirty="0" smtClean="0"/>
              <a:t>Древняя примета, свидетельствующая о том, что в грозу молоко киснет быстрее, действует и сейчас, когда условия производства и хранения молока изменились кардинальным образом. Биохимики полагают, что виной тому длинноволновые электромагнитные импульсы, однако причины этого явления до сих пор не изучены.</a:t>
            </a:r>
          </a:p>
          <a:p>
            <a:pPr marL="285750" indent="-285750">
              <a:buFont typeface="Courier New" pitchFamily="49" charset="0"/>
              <a:buChar char="o"/>
            </a:pPr>
            <a:r>
              <a:rPr lang="ru-RU" sz="1600" dirty="0" smtClean="0"/>
              <a:t>Кстати, любительницы молока занимаются в тренажерном зале более эффективно, к такому выводу пришли ученые из Университета </a:t>
            </a:r>
            <a:r>
              <a:rPr lang="ru-RU" sz="1600" dirty="0" err="1" smtClean="0"/>
              <a:t>МакМастера</a:t>
            </a:r>
            <a:r>
              <a:rPr lang="ru-RU" sz="1600" dirty="0" smtClean="0"/>
              <a:t> в США. Они выяснили, что женщины, которые выпивают два больших стакана молока в день, после тренировки на тренажерах теряют больше жира и лучше подтягивают мышцы, чем те, кто пьет энергетические напитки.</a:t>
            </a:r>
          </a:p>
          <a:p>
            <a:endParaRPr lang="ru-RU" sz="1400" dirty="0" smtClean="0"/>
          </a:p>
        </p:txBody>
      </p:sp>
    </p:spTree>
    <p:extLst>
      <p:ext uri="{BB962C8B-B14F-4D97-AF65-F5344CB8AC3E}">
        <p14:creationId xmlns="" xmlns:p14="http://schemas.microsoft.com/office/powerpoint/2010/main" val="29829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anim calcmode="lin" valueType="num">
                                      <p:cBhvr>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00" y="6896"/>
            <a:ext cx="6563072" cy="796950"/>
          </a:xfrm>
        </p:spPr>
        <p:txBody>
          <a:bodyPr/>
          <a:lstStyle/>
          <a:p>
            <a:r>
              <a:rPr lang="ru-RU" dirty="0" smtClean="0"/>
              <a:t>Химический состав</a:t>
            </a:r>
            <a:endParaRPr lang="ru-RU" dirty="0"/>
          </a:p>
        </p:txBody>
      </p:sp>
      <p:sp>
        <p:nvSpPr>
          <p:cNvPr id="7" name="TextBox 6"/>
          <p:cNvSpPr txBox="1"/>
          <p:nvPr/>
        </p:nvSpPr>
        <p:spPr>
          <a:xfrm>
            <a:off x="0" y="1084089"/>
            <a:ext cx="5580112" cy="5355312"/>
          </a:xfrm>
          <a:prstGeom prst="rect">
            <a:avLst/>
          </a:prstGeom>
          <a:noFill/>
        </p:spPr>
        <p:txBody>
          <a:bodyPr wrap="square" rtlCol="0">
            <a:spAutoFit/>
          </a:bodyPr>
          <a:lstStyle/>
          <a:p>
            <a:r>
              <a:rPr lang="ru-RU" dirty="0" smtClean="0"/>
              <a:t>  Компоненты </a:t>
            </a:r>
            <a:r>
              <a:rPr lang="ru-RU" dirty="0"/>
              <a:t>молока делят на истинные и посторонние, а истинные — на основные и второстепенные исходя из их содержания в молоке (рис. 5.1</a:t>
            </a:r>
            <a:r>
              <a:rPr lang="ru-RU" dirty="0" smtClean="0"/>
              <a:t>).</a:t>
            </a:r>
          </a:p>
          <a:p>
            <a:endParaRPr lang="ru-RU" dirty="0"/>
          </a:p>
          <a:p>
            <a:r>
              <a:rPr lang="ru-RU" dirty="0" smtClean="0"/>
              <a:t>  </a:t>
            </a:r>
          </a:p>
          <a:p>
            <a:r>
              <a:rPr lang="ru-RU" dirty="0"/>
              <a:t> </a:t>
            </a:r>
            <a:r>
              <a:rPr lang="ru-RU" dirty="0" smtClean="0"/>
              <a:t> Такие </a:t>
            </a:r>
            <a:r>
              <a:rPr lang="ru-RU" dirty="0"/>
              <a:t>основные компоненты, как молочный жир, лактоза, </a:t>
            </a:r>
            <a:r>
              <a:rPr lang="ru-RU" dirty="0" err="1" smtClean="0"/>
              <a:t>казены</a:t>
            </a:r>
            <a:r>
              <a:rPr lang="ru-RU" dirty="0"/>
              <a:t>, </a:t>
            </a:r>
            <a:r>
              <a:rPr lang="ru-RU" dirty="0" err="1" smtClean="0"/>
              <a:t>лактоальбумин</a:t>
            </a:r>
            <a:r>
              <a:rPr lang="ru-RU" dirty="0"/>
              <a:t>, </a:t>
            </a:r>
            <a:r>
              <a:rPr lang="ru-RU" dirty="0" err="1"/>
              <a:t>лактоглобулин</a:t>
            </a:r>
            <a:r>
              <a:rPr lang="ru-RU" dirty="0"/>
              <a:t>, являются соединениями, которые синтезируются в молочной железе и встречаются только в молоке.</a:t>
            </a:r>
          </a:p>
          <a:p>
            <a:r>
              <a:rPr lang="ru-RU" dirty="0"/>
              <a:t>При производстве, оценке состава и качества молока принято выделять содержание жировой фазы и молочной плазмы (все остальные компоненты, кроме жира).</a:t>
            </a:r>
          </a:p>
          <a:p>
            <a:r>
              <a:rPr lang="ru-RU" dirty="0"/>
              <a:t>С технологической и экономической точек зрения молоко можно разделить на воду и сухое вещество, в которое входит молочный жир и сухой обезжиренный молочный остаток (СОМО) (рис. 5.2).</a:t>
            </a:r>
          </a:p>
          <a:p>
            <a:endParaRPr lang="ru-RU" dirty="0"/>
          </a:p>
        </p:txBody>
      </p:sp>
      <p:pic>
        <p:nvPicPr>
          <p:cNvPr id="6" name="Рисунок 5"/>
          <p:cNvPicPr>
            <a:picLocks noChangeAspect="1"/>
          </p:cNvPicPr>
          <p:nvPr/>
        </p:nvPicPr>
        <p:blipFill>
          <a:blip r:embed="rId3">
            <a:extLst>
              <a:ext uri="{BEBA8EAE-BF5A-486C-A8C5-ECC9F3942E4B}">
                <a14:imgProps xmlns="" xmlns:a14="http://schemas.microsoft.com/office/drawing/2010/main">
                  <a14:imgLayer r:embed="rId4">
                    <a14:imgEffect>
                      <a14:sharpenSoften amount="29000"/>
                    </a14:imgEffect>
                    <a14:imgEffect>
                      <a14:brightnessContrast bright="5000" contrast="13000"/>
                    </a14:imgEffect>
                  </a14:imgLayer>
                </a14:imgProps>
              </a:ext>
              <a:ext uri="{28A0092B-C50C-407E-A947-70E740481C1C}">
                <a14:useLocalDpi xmlns="" xmlns:a14="http://schemas.microsoft.com/office/drawing/2010/main" val="0"/>
              </a:ext>
            </a:extLst>
          </a:blip>
          <a:stretch>
            <a:fillRect/>
          </a:stretch>
        </p:blipFill>
        <p:spPr>
          <a:xfrm>
            <a:off x="5572132" y="928670"/>
            <a:ext cx="3357586" cy="3202073"/>
          </a:xfrm>
          <a:prstGeom prst="rect">
            <a:avLst/>
          </a:prstGeom>
        </p:spPr>
      </p:pic>
      <p:pic>
        <p:nvPicPr>
          <p:cNvPr id="8" name="Рисунок 7"/>
          <p:cNvPicPr>
            <a:picLocks noChangeAspect="1"/>
          </p:cNvPicPr>
          <p:nvPr/>
        </p:nvPicPr>
        <p:blipFill>
          <a:blip r:embed="rId5">
            <a:extLst>
              <a:ext uri="{BEBA8EAE-BF5A-486C-A8C5-ECC9F3942E4B}">
                <a14:imgProps xmlns="" xmlns:a14="http://schemas.microsoft.com/office/drawing/2010/main">
                  <a14:imgLayer r:embed="rId6">
                    <a14:imgEffect>
                      <a14:sharpenSoften amount="7000"/>
                    </a14:imgEffect>
                    <a14:imgEffect>
                      <a14:brightnessContrast bright="6000" contrast="9000"/>
                    </a14:imgEffect>
                  </a14:imgLayer>
                </a14:imgProps>
              </a:ext>
              <a:ext uri="{28A0092B-C50C-407E-A947-70E740481C1C}">
                <a14:useLocalDpi xmlns="" xmlns:a14="http://schemas.microsoft.com/office/drawing/2010/main" val="0"/>
              </a:ext>
            </a:extLst>
          </a:blip>
          <a:stretch>
            <a:fillRect/>
          </a:stretch>
        </p:blipFill>
        <p:spPr>
          <a:xfrm>
            <a:off x="5572132" y="4429132"/>
            <a:ext cx="3571867" cy="1643074"/>
          </a:xfrm>
          <a:prstGeom prst="rect">
            <a:avLst/>
          </a:prstGeom>
        </p:spPr>
      </p:pic>
      <p:sp>
        <p:nvSpPr>
          <p:cNvPr id="9" name="Управляющая кнопка: домой 8">
            <a:hlinkClick r:id="rId7" action="ppaction://hlinksldjump" highlightClick="1"/>
          </p:cNvPr>
          <p:cNvSpPr/>
          <p:nvPr/>
        </p:nvSpPr>
        <p:spPr>
          <a:xfrm>
            <a:off x="107504" y="6209928"/>
            <a:ext cx="720080"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0363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6" presetClass="emph" presetSubtype="0" fill="hold" nodeType="after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6"/>
                                        </p:tgtEl>
                                        <p:attrNameLst>
                                          <p:attrName>ppt_w</p:attrName>
                                        </p:attrNameLst>
                                      </p:cBhvr>
                                      <p:tavLst>
                                        <p:tav tm="0">
                                          <p:val>
                                            <p:strVal val="ppt_w"/>
                                          </p:val>
                                        </p:tav>
                                        <p:tav tm="100000">
                                          <p:val>
                                            <p:fltVal val="0"/>
                                          </p:val>
                                        </p:tav>
                                      </p:tavLst>
                                    </p:anim>
                                    <p:anim calcmode="lin" valueType="num">
                                      <p:cBhvr>
                                        <p:cTn id="15" dur="2000"/>
                                        <p:tgtEl>
                                          <p:spTgt spid="6"/>
                                        </p:tgtEl>
                                        <p:attrNameLst>
                                          <p:attrName>ppt_h</p:attrName>
                                        </p:attrNameLst>
                                      </p:cBhvr>
                                      <p:tavLst>
                                        <p:tav tm="0">
                                          <p:val>
                                            <p:strVal val="ppt_h"/>
                                          </p:val>
                                        </p:tav>
                                        <p:tav tm="100000">
                                          <p:val>
                                            <p:fltVal val="0"/>
                                          </p:val>
                                        </p:tav>
                                      </p:tavLst>
                                    </p:anim>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2000" fill="hold"/>
                                        <p:tgtEl>
                                          <p:spTgt spid="8"/>
                                        </p:tgtEl>
                                      </p:cBhvr>
                                      <p:by x="150000" y="150000"/>
                                    </p:animScale>
                                  </p:childTnLst>
                                </p:cTn>
                              </p:par>
                            </p:childTnLst>
                          </p:cTn>
                        </p:par>
                        <p:par>
                          <p:cTn id="27" fill="hold">
                            <p:stCondLst>
                              <p:cond delay="6000"/>
                            </p:stCondLst>
                            <p:childTnLst>
                              <p:par>
                                <p:cTn id="28" presetID="53" presetClass="exit" presetSubtype="32" fill="hold" nodeType="afterEffect">
                                  <p:stCondLst>
                                    <p:cond delay="200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Effect transition="out" filter="fade">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3456384" cy="526380"/>
          </a:xfrm>
        </p:spPr>
        <p:txBody>
          <a:bodyPr>
            <a:noAutofit/>
          </a:bodyPr>
          <a:lstStyle/>
          <a:p>
            <a:r>
              <a:rPr lang="ru-RU" sz="2800" dirty="0" smtClean="0"/>
              <a:t>Средний хим. состав</a:t>
            </a:r>
            <a:endParaRPr lang="ru-RU" sz="2800" dirty="0"/>
          </a:p>
        </p:txBody>
      </p:sp>
      <p:sp>
        <p:nvSpPr>
          <p:cNvPr id="4" name="Текст 3"/>
          <p:cNvSpPr>
            <a:spLocks noGrp="1"/>
          </p:cNvSpPr>
          <p:nvPr>
            <p:ph type="body" sz="half" idx="2"/>
          </p:nvPr>
        </p:nvSpPr>
        <p:spPr>
          <a:xfrm>
            <a:off x="428596" y="1142984"/>
            <a:ext cx="3357586" cy="5040560"/>
          </a:xfrm>
        </p:spPr>
        <p:txBody>
          <a:bodyPr/>
          <a:lstStyle/>
          <a:p>
            <a:r>
              <a:rPr lang="ru-RU" b="1" dirty="0" smtClean="0"/>
              <a:t>Вода</a:t>
            </a:r>
            <a:r>
              <a:rPr lang="ru-RU" dirty="0"/>
              <a:t> — 87,4 %</a:t>
            </a:r>
          </a:p>
          <a:p>
            <a:r>
              <a:rPr lang="ru-RU" b="1" dirty="0"/>
              <a:t>Сухие вещества</a:t>
            </a:r>
            <a:r>
              <a:rPr lang="ru-RU" dirty="0"/>
              <a:t> — 12,6 %</a:t>
            </a:r>
          </a:p>
          <a:p>
            <a:pPr lvl="1"/>
            <a:r>
              <a:rPr lang="ru-RU" dirty="0"/>
              <a:t>Молочный жир — 3,5 %</a:t>
            </a:r>
          </a:p>
          <a:p>
            <a:pPr lvl="1"/>
            <a:r>
              <a:rPr lang="ru-RU" dirty="0"/>
              <a:t>Сухой </a:t>
            </a:r>
            <a:r>
              <a:rPr lang="ru-RU" dirty="0" smtClean="0"/>
              <a:t>обезжиренный</a:t>
            </a:r>
            <a:r>
              <a:rPr lang="ru-RU" dirty="0"/>
              <a:t> </a:t>
            </a:r>
            <a:r>
              <a:rPr lang="ru-RU" dirty="0" smtClean="0"/>
              <a:t>молочный </a:t>
            </a:r>
            <a:r>
              <a:rPr lang="ru-RU" dirty="0"/>
              <a:t>остаток — 9,0 %:</a:t>
            </a:r>
          </a:p>
          <a:p>
            <a:pPr lvl="2"/>
            <a:r>
              <a:rPr lang="ru-RU" sz="1200" dirty="0"/>
              <a:t>Белки — 3,2 %</a:t>
            </a:r>
          </a:p>
          <a:p>
            <a:pPr lvl="3"/>
            <a:r>
              <a:rPr lang="ru-RU" sz="1200" dirty="0"/>
              <a:t>Казеин — 2,6 %</a:t>
            </a:r>
          </a:p>
          <a:p>
            <a:pPr lvl="3"/>
            <a:r>
              <a:rPr lang="ru-RU" sz="1200" dirty="0"/>
              <a:t>Сывороточные белки — 0,6 </a:t>
            </a:r>
            <a:r>
              <a:rPr lang="ru-RU" sz="1200" dirty="0" smtClean="0"/>
              <a:t>%</a:t>
            </a:r>
          </a:p>
          <a:p>
            <a:pPr lvl="2"/>
            <a:r>
              <a:rPr lang="ru-RU" sz="1200" dirty="0" smtClean="0"/>
              <a:t>Молочный сахар лактоза — 4,7—4,9 %</a:t>
            </a:r>
          </a:p>
          <a:p>
            <a:pPr lvl="2"/>
            <a:r>
              <a:rPr lang="ru-RU" sz="1200" dirty="0" smtClean="0"/>
              <a:t>Минеральные </a:t>
            </a:r>
            <a:r>
              <a:rPr lang="ru-RU" sz="1200" dirty="0"/>
              <a:t>вещества — 0,8 %</a:t>
            </a:r>
          </a:p>
          <a:p>
            <a:pPr lvl="2"/>
            <a:r>
              <a:rPr lang="ru-RU" sz="1200" dirty="0"/>
              <a:t>Небелковые азотистые соединения — 0,02—0,08 %</a:t>
            </a:r>
          </a:p>
          <a:p>
            <a:pPr lvl="2"/>
            <a:r>
              <a:rPr lang="ru-RU" sz="1200" dirty="0"/>
              <a:t>Витамины, пигменты, ферменты, гормоны — </a:t>
            </a:r>
            <a:r>
              <a:rPr lang="ru-RU" sz="1200" dirty="0" err="1"/>
              <a:t>микроколичества</a:t>
            </a:r>
            <a:endParaRPr lang="ru-RU" sz="1200" dirty="0"/>
          </a:p>
          <a:p>
            <a:r>
              <a:rPr lang="ru-RU" b="1" dirty="0"/>
              <a:t>Газы</a:t>
            </a:r>
            <a:r>
              <a:rPr lang="ru-RU" dirty="0"/>
              <a:t> — 5—7 см³ на 100 см³ молока</a:t>
            </a:r>
          </a:p>
          <a:p>
            <a:pPr lvl="1"/>
            <a:r>
              <a:rPr lang="ru-RU" dirty="0"/>
              <a:t>Углекислый газ — 50—70 %</a:t>
            </a:r>
          </a:p>
          <a:p>
            <a:pPr lvl="1"/>
            <a:r>
              <a:rPr lang="ru-RU" dirty="0"/>
              <a:t>Азот — 20—30 %</a:t>
            </a:r>
          </a:p>
          <a:p>
            <a:pPr lvl="1"/>
            <a:r>
              <a:rPr lang="ru-RU" dirty="0"/>
              <a:t>Кислород — 5—10 %</a:t>
            </a:r>
          </a:p>
          <a:p>
            <a:pPr lvl="1"/>
            <a:r>
              <a:rPr lang="ru-RU" dirty="0"/>
              <a:t>Аммиак — следы</a:t>
            </a:r>
          </a:p>
          <a:p>
            <a:endParaRPr lang="ru-RU" dirty="0"/>
          </a:p>
        </p:txBody>
      </p:sp>
      <p:pic>
        <p:nvPicPr>
          <p:cNvPr id="2050"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923928" y="1484784"/>
            <a:ext cx="4896544" cy="4095258"/>
          </a:xfrm>
          <a:prstGeom prst="rect">
            <a:avLst/>
          </a:prstGeom>
          <a:ln/>
        </p:spPr>
        <p:style>
          <a:lnRef idx="1">
            <a:schemeClr val="dk1"/>
          </a:lnRef>
          <a:fillRef idx="2">
            <a:schemeClr val="dk1"/>
          </a:fillRef>
          <a:effectRef idx="1">
            <a:schemeClr val="dk1"/>
          </a:effectRef>
          <a:fontRef idx="minor">
            <a:schemeClr val="dk1"/>
          </a:fontRef>
        </p:style>
      </p:pic>
      <p:sp>
        <p:nvSpPr>
          <p:cNvPr id="5" name="Нижний колонтитул 4"/>
          <p:cNvSpPr>
            <a:spLocks noGrp="1"/>
          </p:cNvSpPr>
          <p:nvPr>
            <p:ph type="ftr" sz="quarter" idx="11"/>
          </p:nvPr>
        </p:nvSpPr>
        <p:spPr>
          <a:xfrm>
            <a:off x="107504" y="6093296"/>
            <a:ext cx="9036496" cy="648072"/>
          </a:xfrm>
        </p:spPr>
        <p:txBody>
          <a:bodyPr/>
          <a:lstStyle/>
          <a:p>
            <a:r>
              <a:rPr lang="ru-RU" b="1" i="1" dirty="0" smtClean="0">
                <a:latin typeface="Arial Black" pitchFamily="34" charset="0"/>
                <a:cs typeface="Aharoni" pitchFamily="2" charset="-79"/>
              </a:rPr>
              <a:t>*</a:t>
            </a:r>
            <a:r>
              <a:rPr lang="ru-RU" i="1" dirty="0" smtClean="0">
                <a:latin typeface="Arial Black" pitchFamily="34" charset="0"/>
                <a:cs typeface="Aharoni" pitchFamily="2" charset="-79"/>
              </a:rPr>
              <a:t>Сухой молочный остаток — остаток после высушивания навески молока до постоянного веса при t=102—105 °C.</a:t>
            </a:r>
          </a:p>
          <a:p>
            <a:r>
              <a:rPr lang="ru-RU" i="1" dirty="0" smtClean="0">
                <a:latin typeface="Arial Black" pitchFamily="34" charset="0"/>
                <a:cs typeface="Aharoni" pitchFamily="2" charset="-79"/>
              </a:rPr>
              <a:t>*</a:t>
            </a:r>
            <a:r>
              <a:rPr lang="ru-RU" i="1" dirty="0">
                <a:latin typeface="Arial Black" pitchFamily="34" charset="0"/>
                <a:cs typeface="Aharoni" pitchFamily="2" charset="-79"/>
              </a:rPr>
              <a:t>Сухой обезжиренный молочный </a:t>
            </a:r>
            <a:r>
              <a:rPr lang="ru-RU" i="1" dirty="0" smtClean="0">
                <a:latin typeface="Arial Black" pitchFamily="34" charset="0"/>
                <a:cs typeface="Aharoni" pitchFamily="2" charset="-79"/>
              </a:rPr>
              <a:t>остаток</a:t>
            </a:r>
            <a:r>
              <a:rPr lang="ru-RU" i="1" dirty="0">
                <a:latin typeface="Arial Black" pitchFamily="34" charset="0"/>
                <a:cs typeface="Aharoni" pitchFamily="2" charset="-79"/>
              </a:rPr>
              <a:t> — показатель натуральности молока. Если он составляет менее 8 %, то считается, что молоко разбавлено водой.</a:t>
            </a:r>
          </a:p>
        </p:txBody>
      </p:sp>
    </p:spTree>
    <p:extLst>
      <p:ext uri="{BB962C8B-B14F-4D97-AF65-F5344CB8AC3E}">
        <p14:creationId xmlns="" xmlns:p14="http://schemas.microsoft.com/office/powerpoint/2010/main" val="28690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750"/>
                            </p:stCondLst>
                            <p:childTnLst>
                              <p:par>
                                <p:cTn id="30" presetID="2" presetClass="entr" presetSubtype="4"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2" presetClass="entr" presetSubtype="4"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750"/>
                            </p:stCondLst>
                            <p:childTnLst>
                              <p:par>
                                <p:cTn id="40" presetID="2" presetClass="entr" presetSubtype="4" fill="hold"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7750"/>
                            </p:stCondLst>
                            <p:childTnLst>
                              <p:par>
                                <p:cTn id="45" presetID="2" presetClass="entr" presetSubtype="4" fill="hold"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8750"/>
                            </p:stCondLst>
                            <p:childTnLst>
                              <p:par>
                                <p:cTn id="50" presetID="2" presetClass="entr" presetSubtype="4" fill="hold" nodeType="after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 calcmode="lin" valueType="num">
                                      <p:cBhvr additive="base">
                                        <p:cTn id="5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9750"/>
                            </p:stCondLst>
                            <p:childTnLst>
                              <p:par>
                                <p:cTn id="55" presetID="2" presetClass="entr" presetSubtype="4" fill="hold" nodeType="after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0750"/>
                            </p:stCondLst>
                            <p:childTnLst>
                              <p:par>
                                <p:cTn id="60" presetID="2" presetClass="entr" presetSubtype="4" fill="hold" nodeType="after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 calcmode="lin" valueType="num">
                                      <p:cBhvr additive="base">
                                        <p:cTn id="6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1750"/>
                            </p:stCondLst>
                            <p:childTnLst>
                              <p:par>
                                <p:cTn id="65" presetID="2" presetClass="entr" presetSubtype="4" fill="hold" nodeType="after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2750"/>
                            </p:stCondLst>
                            <p:childTnLst>
                              <p:par>
                                <p:cTn id="70" presetID="2" presetClass="entr" presetSubtype="4" fill="hold" nodeType="after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 calcmode="lin" valueType="num">
                                      <p:cBhvr additive="base">
                                        <p:cTn id="7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3750"/>
                            </p:stCondLst>
                            <p:childTnLst>
                              <p:par>
                                <p:cTn id="75" presetID="2" presetClass="entr" presetSubtype="4" fill="hold" nodeType="after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 calcmode="lin" valueType="num">
                                      <p:cBhvr additive="base">
                                        <p:cTn id="77"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4750"/>
                            </p:stCondLst>
                            <p:childTnLst>
                              <p:par>
                                <p:cTn id="80" presetID="2" presetClass="entr" presetSubtype="4" fill="hold" nodeType="after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 calcmode="lin" valueType="num">
                                      <p:cBhvr additive="base">
                                        <p:cTn id="82"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5750"/>
                            </p:stCondLst>
                            <p:childTnLst>
                              <p:par>
                                <p:cTn id="85" presetID="42" presetClass="entr" presetSubtype="0" fill="hold" nodeType="after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Effect transition="in" filter="fade">
                                      <p:cBhvr>
                                        <p:cTn id="87" dur="1000"/>
                                        <p:tgtEl>
                                          <p:spTgt spid="5">
                                            <p:txEl>
                                              <p:pRg st="0" end="0"/>
                                            </p:txEl>
                                          </p:spTgt>
                                        </p:tgtEl>
                                      </p:cBhvr>
                                    </p:animEffect>
                                    <p:anim calcmode="lin" valueType="num">
                                      <p:cBhvr>
                                        <p:cTn id="8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90" fill="hold">
                            <p:stCondLst>
                              <p:cond delay="16750"/>
                            </p:stCondLst>
                            <p:childTnLst>
                              <p:par>
                                <p:cTn id="91" presetID="42" presetClass="entr" presetSubtype="0" fill="hold" nodeType="afterEffect">
                                  <p:stCondLst>
                                    <p:cond delay="0"/>
                                  </p:stCondLst>
                                  <p:childTnLst>
                                    <p:set>
                                      <p:cBhvr>
                                        <p:cTn id="92" dur="1" fill="hold">
                                          <p:stCondLst>
                                            <p:cond delay="0"/>
                                          </p:stCondLst>
                                        </p:cTn>
                                        <p:tgtEl>
                                          <p:spTgt spid="5">
                                            <p:txEl>
                                              <p:pRg st="1" end="1"/>
                                            </p:txEl>
                                          </p:spTgt>
                                        </p:tgtEl>
                                        <p:attrNameLst>
                                          <p:attrName>style.visibility</p:attrName>
                                        </p:attrNameLst>
                                      </p:cBhvr>
                                      <p:to>
                                        <p:strVal val="visible"/>
                                      </p:to>
                                    </p:set>
                                    <p:animEffect transition="in" filter="fade">
                                      <p:cBhvr>
                                        <p:cTn id="93" dur="1000"/>
                                        <p:tgtEl>
                                          <p:spTgt spid="5">
                                            <p:txEl>
                                              <p:pRg st="1" end="1"/>
                                            </p:txEl>
                                          </p:spTgt>
                                        </p:tgtEl>
                                      </p:cBhvr>
                                    </p:animEffect>
                                    <p:anim calcmode="lin" valueType="num">
                                      <p:cBhvr>
                                        <p:cTn id="9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052736"/>
            <a:ext cx="9144000" cy="4536505"/>
          </a:xfrm>
        </p:spPr>
        <p:txBody>
          <a:bodyPr>
            <a:normAutofit fontScale="25000" lnSpcReduction="20000"/>
          </a:bodyPr>
          <a:lstStyle/>
          <a:p>
            <a:pPr marL="0" indent="0">
              <a:buNone/>
            </a:pPr>
            <a:r>
              <a:rPr lang="ru-RU" sz="5600" dirty="0" smtClean="0"/>
              <a:t>Исследование </a:t>
            </a:r>
            <a:r>
              <a:rPr lang="ru-RU" sz="5600" dirty="0"/>
              <a:t>минерального состава золы молока с применением </a:t>
            </a:r>
            <a:r>
              <a:rPr lang="ru-RU" sz="5600" dirty="0" smtClean="0"/>
              <a:t>полярографии</a:t>
            </a:r>
            <a:r>
              <a:rPr lang="ru-RU" sz="5600" dirty="0"/>
              <a:t>, </a:t>
            </a:r>
            <a:r>
              <a:rPr lang="ru-RU" sz="5600" dirty="0" err="1"/>
              <a:t>ионометрии</a:t>
            </a:r>
            <a:r>
              <a:rPr lang="ru-RU" sz="5600" dirty="0"/>
              <a:t>, атомно-адсорбционной спектрометрии и других современных методов, показало наличие в нём более 50 элементов. Они подразделяются на </a:t>
            </a:r>
            <a:r>
              <a:rPr lang="ru-RU" sz="5600" b="1" i="1" dirty="0"/>
              <a:t>макро-</a:t>
            </a:r>
            <a:r>
              <a:rPr lang="ru-RU" sz="5600" dirty="0"/>
              <a:t> и </a:t>
            </a:r>
            <a:r>
              <a:rPr lang="ru-RU" sz="5600" b="1" i="1" dirty="0"/>
              <a:t>микроэлементы</a:t>
            </a:r>
            <a:r>
              <a:rPr lang="ru-RU" sz="5600" dirty="0"/>
              <a:t>.</a:t>
            </a:r>
          </a:p>
          <a:p>
            <a:pPr marL="0" indent="0">
              <a:buNone/>
            </a:pPr>
            <a:r>
              <a:rPr lang="ru-RU" sz="5600" b="1" dirty="0" smtClean="0"/>
              <a:t>   Макроэлементы</a:t>
            </a:r>
            <a:endParaRPr lang="ru-RU" sz="5600" b="1" dirty="0"/>
          </a:p>
          <a:p>
            <a:pPr marL="0" indent="0">
              <a:buNone/>
            </a:pPr>
            <a:r>
              <a:rPr lang="ru-RU" sz="5600" dirty="0"/>
              <a:t>Основными минеральными веществами молока являются кальций, магний, калий, натрий, фосфор, </a:t>
            </a:r>
            <a:r>
              <a:rPr lang="ru-RU" sz="5600" dirty="0" smtClean="0"/>
              <a:t>хлор</a:t>
            </a:r>
            <a:r>
              <a:rPr lang="ru-RU" sz="5600" dirty="0"/>
              <a:t> </a:t>
            </a:r>
            <a:r>
              <a:rPr lang="ru-RU" sz="5600" dirty="0" smtClean="0"/>
              <a:t>и</a:t>
            </a:r>
            <a:r>
              <a:rPr lang="ru-RU" sz="5600" dirty="0"/>
              <a:t> </a:t>
            </a:r>
            <a:r>
              <a:rPr lang="ru-RU" sz="5600" dirty="0" smtClean="0"/>
              <a:t>сера</a:t>
            </a:r>
            <a:r>
              <a:rPr lang="ru-RU" sz="5600" dirty="0"/>
              <a:t>, а также соли — фосфаты, цитраты и хлориды.</a:t>
            </a:r>
          </a:p>
          <a:p>
            <a:pPr marL="0" indent="0">
              <a:buNone/>
            </a:pPr>
            <a:r>
              <a:rPr lang="ru-RU" sz="5600" b="1" dirty="0" smtClean="0"/>
              <a:t>  Кальций</a:t>
            </a:r>
            <a:r>
              <a:rPr lang="ru-RU" sz="5600" dirty="0"/>
              <a:t> является наиболее важным макроэлементом молока. Он содержится в </a:t>
            </a:r>
            <a:r>
              <a:rPr lang="ru-RU" sz="5600" dirty="0" err="1"/>
              <a:t>легкоусваеваимой</a:t>
            </a:r>
            <a:r>
              <a:rPr lang="ru-RU" sz="5600" dirty="0"/>
              <a:t> форме и хорошо сбалансирован с фосфором. Содержание кальция в коровьем молоке колеблется от 100 до 140 мг%. </a:t>
            </a:r>
          </a:p>
          <a:p>
            <a:pPr marL="0" indent="0">
              <a:buNone/>
            </a:pPr>
            <a:r>
              <a:rPr lang="ru-RU" sz="5600" b="1" dirty="0" smtClean="0"/>
              <a:t>  Фосфор</a:t>
            </a:r>
            <a:r>
              <a:rPr lang="ru-RU" sz="5600" dirty="0"/>
              <a:t>. Содержание Р колеблется от 74 до 130 мг</a:t>
            </a:r>
            <a:r>
              <a:rPr lang="ru-RU" sz="5600" dirty="0" smtClean="0"/>
              <a:t>%. </a:t>
            </a:r>
            <a:r>
              <a:rPr lang="ru-RU" sz="5600" dirty="0"/>
              <a:t>Р содержится в молоке в минеральной и органической формах. Неорганические соединения представлены фосфатами кальция и других металлов, их содержание составляет около 45—100 мг%. Органические соединения — это фосфор в составе казеина, фосфолипидов, фосфорных эфиров углеводов, ряда ферментов, нуклеиновых кислот.</a:t>
            </a:r>
          </a:p>
          <a:p>
            <a:pPr marL="0" indent="0">
              <a:buNone/>
            </a:pPr>
            <a:r>
              <a:rPr lang="ru-RU" sz="5600" b="1" dirty="0" smtClean="0"/>
              <a:t>  Магний</a:t>
            </a:r>
            <a:r>
              <a:rPr lang="ru-RU" sz="5600" b="1" dirty="0"/>
              <a:t>.</a:t>
            </a:r>
            <a:r>
              <a:rPr lang="ru-RU" sz="5600" dirty="0"/>
              <a:t> Количество магния в молоке незначительно и составляет 12—14 мг%. </a:t>
            </a:r>
            <a:r>
              <a:rPr lang="ru-RU" sz="5600" dirty="0" err="1"/>
              <a:t>Mg</a:t>
            </a:r>
            <a:r>
              <a:rPr lang="ru-RU" sz="5600" dirty="0"/>
              <a:t> является необходимым компонентом животного организма — он играет важную роль в развитии иммунитета новорождённого, увеличивает его устойчивость к кишечным заболеваниям, улучшает их рост и развитие, а также необходим для нормальной жизнедеятельности микрофлоры рубца, положительно влияет на продуктивность взрослых животных. </a:t>
            </a:r>
            <a:endParaRPr lang="ru-RU" sz="5600" dirty="0" smtClean="0"/>
          </a:p>
          <a:p>
            <a:pPr marL="0" indent="0">
              <a:buNone/>
            </a:pPr>
            <a:r>
              <a:rPr lang="ru-RU" sz="5600" b="1" dirty="0" smtClean="0"/>
              <a:t>  Калий </a:t>
            </a:r>
            <a:r>
              <a:rPr lang="ru-RU" sz="5600" b="1" dirty="0"/>
              <a:t>и натрий.</a:t>
            </a:r>
            <a:r>
              <a:rPr lang="ru-RU" sz="5600" dirty="0"/>
              <a:t> Содержание К в молоке колеблется от 135 до 170 мг%, </a:t>
            </a:r>
            <a:r>
              <a:rPr lang="ru-RU" sz="5600" dirty="0" err="1"/>
              <a:t>Na</a:t>
            </a:r>
            <a:r>
              <a:rPr lang="ru-RU" sz="5600" dirty="0"/>
              <a:t> — от 30 до 77 мг%. Их количество зависит от физиологического состава животных и незначительно изменяется в течение года — к концу года повышается содержание натрия и понижается калия.</a:t>
            </a:r>
          </a:p>
          <a:p>
            <a:pPr marL="0" indent="0">
              <a:buNone/>
            </a:pPr>
            <a:r>
              <a:rPr lang="ru-RU" sz="5600" dirty="0" smtClean="0"/>
              <a:t>  Соли </a:t>
            </a:r>
            <a:r>
              <a:rPr lang="ru-RU" sz="5600" dirty="0"/>
              <a:t>калия и натрия </a:t>
            </a:r>
            <a:r>
              <a:rPr lang="ru-RU" sz="5600" dirty="0" smtClean="0"/>
              <a:t>обеспечивают</a:t>
            </a:r>
            <a:r>
              <a:rPr lang="ru-RU" sz="5600" dirty="0"/>
              <a:t> </a:t>
            </a:r>
            <a:r>
              <a:rPr lang="ru-RU" sz="5600" b="1" i="1" dirty="0"/>
              <a:t>солевое равновесие</a:t>
            </a:r>
            <a:r>
              <a:rPr lang="ru-RU" sz="5600" dirty="0"/>
              <a:t>, то есть определённое соотношение между ионами кальция и анионами фосфорной и лимонной кислот, способствующих растворению. </a:t>
            </a:r>
            <a:endParaRPr lang="ru-RU" sz="5600" dirty="0" smtClean="0"/>
          </a:p>
          <a:p>
            <a:pPr marL="0" indent="0">
              <a:buNone/>
            </a:pPr>
            <a:r>
              <a:rPr lang="ru-RU" sz="5600" dirty="0"/>
              <a:t> </a:t>
            </a:r>
            <a:r>
              <a:rPr lang="ru-RU" sz="5600" dirty="0" smtClean="0"/>
              <a:t> Содержание</a:t>
            </a:r>
            <a:r>
              <a:rPr lang="ru-RU" sz="5600" dirty="0"/>
              <a:t> </a:t>
            </a:r>
            <a:r>
              <a:rPr lang="ru-RU" sz="5600" b="1" dirty="0"/>
              <a:t>хлора</a:t>
            </a:r>
            <a:r>
              <a:rPr lang="ru-RU" sz="5600" dirty="0"/>
              <a:t> (хлоридов) в молоке колеблется от 90 до 120 мг%. Резкое повышение концентрации хлоридов (на 25—30 %) наблюдается при заболевании </a:t>
            </a:r>
            <a:r>
              <a:rPr lang="ru-RU" sz="5600" dirty="0" smtClean="0"/>
              <a:t>животных маститом.</a:t>
            </a:r>
            <a:endParaRPr lang="ru-RU" sz="5600" dirty="0"/>
          </a:p>
        </p:txBody>
      </p:sp>
      <p:sp>
        <p:nvSpPr>
          <p:cNvPr id="5" name="TextBox 4"/>
          <p:cNvSpPr txBox="1"/>
          <p:nvPr/>
        </p:nvSpPr>
        <p:spPr>
          <a:xfrm>
            <a:off x="1619672" y="10510"/>
            <a:ext cx="5256584" cy="800219"/>
          </a:xfrm>
          <a:prstGeom prst="rect">
            <a:avLst/>
          </a:prstGeom>
          <a:noFill/>
        </p:spPr>
        <p:txBody>
          <a:bodyPr wrap="square" rtlCol="0">
            <a:spAutoFit/>
          </a:bodyPr>
          <a:lstStyle/>
          <a:p>
            <a:r>
              <a:rPr lang="ru-RU" sz="2800" b="1" dirty="0"/>
              <a:t>Минеральные вещества молока</a:t>
            </a:r>
          </a:p>
          <a:p>
            <a:endParaRPr lang="ru-RU" dirty="0"/>
          </a:p>
        </p:txBody>
      </p:sp>
    </p:spTree>
    <p:extLst>
      <p:ext uri="{BB962C8B-B14F-4D97-AF65-F5344CB8AC3E}">
        <p14:creationId xmlns="" xmlns:p14="http://schemas.microsoft.com/office/powerpoint/2010/main" val="36388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anim calcmode="lin" valueType="num">
                                      <p:cBhvr>
                                        <p:cTn id="4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9144000" cy="6858000"/>
          </a:xfrm>
        </p:spPr>
        <p:txBody>
          <a:bodyPr>
            <a:normAutofit fontScale="92500" lnSpcReduction="20000"/>
          </a:bodyPr>
          <a:lstStyle/>
          <a:p>
            <a:endParaRPr lang="ru-RU" b="1" dirty="0" smtClean="0"/>
          </a:p>
          <a:p>
            <a:r>
              <a:rPr lang="ru-RU" b="1" dirty="0" smtClean="0"/>
              <a:t>Микроэлементы</a:t>
            </a:r>
            <a:endParaRPr lang="ru-RU" b="1" dirty="0"/>
          </a:p>
          <a:p>
            <a:r>
              <a:rPr lang="ru-RU" dirty="0"/>
              <a:t>Микроэлементами принято считать минеральные вещества, концентрация которых невелика и измеряется в микрограммах на 1 кг продукта. К ним относятся железо, медь, цинк, марганец, кобальт, йод, молибден, фтор, алюминий, кремний, селен, олово, хром, свинец и др. В молоке они связаны с оболочками жировых шариков (</a:t>
            </a:r>
            <a:r>
              <a:rPr lang="ru-RU" dirty="0" err="1"/>
              <a:t>Fe</a:t>
            </a:r>
            <a:r>
              <a:rPr lang="ru-RU" dirty="0"/>
              <a:t>, </a:t>
            </a:r>
            <a:r>
              <a:rPr lang="ru-RU" dirty="0" err="1"/>
              <a:t>Cu</a:t>
            </a:r>
            <a:r>
              <a:rPr lang="ru-RU" dirty="0"/>
              <a:t>), казеином и сывороточными белками (I, </a:t>
            </a:r>
            <a:r>
              <a:rPr lang="ru-RU" dirty="0" err="1"/>
              <a:t>Se</a:t>
            </a:r>
            <a:r>
              <a:rPr lang="ru-RU" dirty="0"/>
              <a:t>, </a:t>
            </a:r>
            <a:r>
              <a:rPr lang="ru-RU" dirty="0" err="1"/>
              <a:t>Zn</a:t>
            </a:r>
            <a:r>
              <a:rPr lang="ru-RU" dirty="0"/>
              <a:t>, </a:t>
            </a:r>
            <a:r>
              <a:rPr lang="ru-RU" dirty="0" err="1"/>
              <a:t>Al</a:t>
            </a:r>
            <a:r>
              <a:rPr lang="ru-RU" dirty="0"/>
              <a:t>,), входят в состав ферментов (</a:t>
            </a:r>
            <a:r>
              <a:rPr lang="ru-RU" dirty="0" err="1"/>
              <a:t>Fe</a:t>
            </a:r>
            <a:r>
              <a:rPr lang="ru-RU" dirty="0"/>
              <a:t>, </a:t>
            </a:r>
            <a:r>
              <a:rPr lang="ru-RU" dirty="0" err="1"/>
              <a:t>Mo</a:t>
            </a:r>
            <a:r>
              <a:rPr lang="ru-RU" dirty="0"/>
              <a:t>, </a:t>
            </a:r>
            <a:r>
              <a:rPr lang="ru-RU" dirty="0" err="1"/>
              <a:t>Mn</a:t>
            </a:r>
            <a:r>
              <a:rPr lang="ru-RU" dirty="0"/>
              <a:t>, </a:t>
            </a:r>
            <a:r>
              <a:rPr lang="ru-RU" dirty="0" err="1"/>
              <a:t>Zn</a:t>
            </a:r>
            <a:r>
              <a:rPr lang="ru-RU" dirty="0"/>
              <a:t>, </a:t>
            </a:r>
            <a:r>
              <a:rPr lang="ru-RU" dirty="0" err="1"/>
              <a:t>Se</a:t>
            </a:r>
            <a:r>
              <a:rPr lang="ru-RU" dirty="0"/>
              <a:t>), витаминов (</a:t>
            </a:r>
            <a:r>
              <a:rPr lang="ru-RU" dirty="0" err="1"/>
              <a:t>Co</a:t>
            </a:r>
            <a:r>
              <a:rPr lang="ru-RU" dirty="0"/>
              <a:t>). Их количество в молоке значительно колеблется в зависимости от состава кормов, почвы, воды, состояния здоровья животного, а также условий обработки и хранения молока.</a:t>
            </a:r>
          </a:p>
          <a:p>
            <a:r>
              <a:rPr lang="ru-RU" dirty="0"/>
              <a:t>Микроэлементы обеспечивают построение и активность жизненно важных ферментов, витаминов, гормонов, без которых невозможно превращение поступающих в организм животного (человека) пищевых веществ. Также от поступления многих микроэлементов зависит жизнедеятельность микроорганизмов рубца жвачных животных, участвующих в переваривании корма и синтезе многих важных соединений (витаминов, аминокислот).</a:t>
            </a:r>
          </a:p>
          <a:p>
            <a:r>
              <a:rPr lang="ru-RU" dirty="0"/>
              <a:t>Дефицит </a:t>
            </a:r>
            <a:r>
              <a:rPr lang="ru-RU" b="1" i="1" dirty="0"/>
              <a:t>селена</a:t>
            </a:r>
            <a:r>
              <a:rPr lang="ru-RU" dirty="0"/>
              <a:t> вызывает у животных замедленный рост, сосудистую патологию, дегенеративные изменения поджелудочной железы и репродуктивных органов. Выяснено, что селен является важнейшим антиоксидантом — он входит в состав фермента </a:t>
            </a:r>
            <a:r>
              <a:rPr lang="ru-RU" dirty="0" err="1"/>
              <a:t>глутатионпероксидазы</a:t>
            </a:r>
            <a:r>
              <a:rPr lang="ru-RU" dirty="0"/>
              <a:t>, который препятствует </a:t>
            </a:r>
            <a:r>
              <a:rPr lang="ru-RU" dirty="0" err="1"/>
              <a:t>пероксидному</a:t>
            </a:r>
            <a:r>
              <a:rPr lang="ru-RU" dirty="0"/>
              <a:t> окислению липидов в клеточных мембранах и подавляет свободные радикалы.</a:t>
            </a:r>
          </a:p>
          <a:p>
            <a:r>
              <a:rPr lang="ru-RU" dirty="0"/>
              <a:t>Дефицит </a:t>
            </a:r>
            <a:r>
              <a:rPr lang="ru-RU" b="1" i="1" dirty="0"/>
              <a:t>йода</a:t>
            </a:r>
            <a:r>
              <a:rPr lang="ru-RU" dirty="0"/>
              <a:t> в среде вызывает гипофункцию щитовидной железы у животных, что отрицательно отражается на качестве молока. Ежедневное введение в рацион коров йодида калия, муки из морских водорослей улучшает функцию щитовидной железы и увеличивает содержание йода в молоке.</a:t>
            </a:r>
          </a:p>
          <a:p>
            <a:r>
              <a:rPr lang="ru-RU" dirty="0"/>
              <a:t>Дефицит </a:t>
            </a:r>
            <a:r>
              <a:rPr lang="ru-RU" b="1" i="1" dirty="0"/>
              <a:t>цинка</a:t>
            </a:r>
            <a:r>
              <a:rPr lang="ru-RU" dirty="0"/>
              <a:t> вызвать замедление роста и полового созревания у животных, нарушение процессов пищеварения.</a:t>
            </a:r>
          </a:p>
          <a:p>
            <a:r>
              <a:rPr lang="ru-RU" dirty="0"/>
              <a:t>Многие микроэлементы могут попадать в молоко дополнительно после дойки с оборудования, тары и воды. Количество внесённых микроэлементов может в несколько раз превышать количество натуральных. В результате появляются посторонние привкусы, понижается устойчивость при хранении, кроме того, загрязнение молока токсичными элементами и радионуклидами представляет угрозу для здоровья человека.</a:t>
            </a:r>
          </a:p>
          <a:p>
            <a:endParaRPr lang="ru-RU" b="1" dirty="0" smtClean="0"/>
          </a:p>
          <a:p>
            <a:r>
              <a:rPr lang="ru-RU" b="1" dirty="0" smtClean="0"/>
              <a:t>Загрязняющие </a:t>
            </a:r>
            <a:r>
              <a:rPr lang="ru-RU" b="1" dirty="0"/>
              <a:t>вещества</a:t>
            </a:r>
          </a:p>
          <a:p>
            <a:r>
              <a:rPr lang="ru-RU" dirty="0"/>
              <a:t>Токсичные элементы — свинец (не более 0,1 мг/кг), мышьяк (не более 0,05 мг/кг), кадмий (0,03 мг/кг), ртуть (0,005 мг/кг)</a:t>
            </a:r>
          </a:p>
          <a:p>
            <a:r>
              <a:rPr lang="ru-RU" dirty="0" err="1"/>
              <a:t>Микотоксины</a:t>
            </a:r>
            <a:r>
              <a:rPr lang="ru-RU" dirty="0"/>
              <a:t> — </a:t>
            </a:r>
            <a:r>
              <a:rPr lang="ru-RU" dirty="0" err="1"/>
              <a:t>афлатоксин</a:t>
            </a:r>
            <a:r>
              <a:rPr lang="ru-RU" dirty="0"/>
              <a:t> М1</a:t>
            </a:r>
          </a:p>
          <a:p>
            <a:r>
              <a:rPr lang="ru-RU" dirty="0"/>
              <a:t>Антибиотики — левомицетин, тетрациклиновая группа, стрептомицин, пенициллин</a:t>
            </a:r>
          </a:p>
          <a:p>
            <a:r>
              <a:rPr lang="ru-RU" dirty="0"/>
              <a:t>Ингибирующие вещества (моющие и дезинфицирующие средства, антибиотики, сода)</a:t>
            </a:r>
          </a:p>
          <a:p>
            <a:r>
              <a:rPr lang="ru-RU" dirty="0"/>
              <a:t>Пестициды</a:t>
            </a:r>
          </a:p>
          <a:p>
            <a:r>
              <a:rPr lang="ru-RU" dirty="0"/>
              <a:t>Радионуклиды — цезий-137, стронций-90</a:t>
            </a:r>
          </a:p>
          <a:p>
            <a:r>
              <a:rPr lang="ru-RU" dirty="0"/>
              <a:t>Гормоны — эстроген и сходные. В большом количестве содержатся только в парном молоке, поэтому частое употребление парного молока в больших количествах может привести к более раннему половому созреванию у девочек и к задержке полового созревания у мальчиков. После соответствующей подготовки к реализации количество гормонов сокращается до очень низкого уровня.</a:t>
            </a:r>
          </a:p>
          <a:p>
            <a:r>
              <a:rPr lang="ru-RU" dirty="0"/>
              <a:t>Бактерии</a:t>
            </a:r>
          </a:p>
          <a:p>
            <a:endParaRPr lang="ru-RU" dirty="0"/>
          </a:p>
        </p:txBody>
      </p:sp>
    </p:spTree>
    <p:extLst>
      <p:ext uri="{BB962C8B-B14F-4D97-AF65-F5344CB8AC3E}">
        <p14:creationId xmlns="" xmlns:p14="http://schemas.microsoft.com/office/powerpoint/2010/main" val="32866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anim calcmode="lin" valueType="num">
                                      <p:cBhvr>
                                        <p:cTn id="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anim calcmode="lin" valueType="num">
                                      <p:cBhvr>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anim calcmode="lin" valueType="num">
                                      <p:cBhvr>
                                        <p:cTn id="2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anim calcmode="lin" valueType="num">
                                      <p:cBhvr>
                                        <p:cTn id="2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2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anim calcmode="lin" valueType="num">
                                      <p:cBhvr>
                                        <p:cTn id="3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2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2000"/>
                                        <p:tgtEl>
                                          <p:spTgt spid="4">
                                            <p:txEl>
                                              <p:pRg st="7" end="7"/>
                                            </p:txEl>
                                          </p:spTgt>
                                        </p:tgtEl>
                                      </p:cBhvr>
                                    </p:animEffect>
                                    <p:anim calcmode="lin" valueType="num">
                                      <p:cBhvr>
                                        <p:cTn id="38"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2000"/>
                                        <p:tgtEl>
                                          <p:spTgt spid="4">
                                            <p:txEl>
                                              <p:pRg st="9" end="9"/>
                                            </p:txEl>
                                          </p:spTgt>
                                        </p:tgtEl>
                                      </p:cBhvr>
                                    </p:animEffect>
                                    <p:anim calcmode="lin" valueType="num">
                                      <p:cBhvr>
                                        <p:cTn id="43"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2000"/>
                                        <p:tgtEl>
                                          <p:spTgt spid="4">
                                            <p:txEl>
                                              <p:pRg st="10" end="10"/>
                                            </p:txEl>
                                          </p:spTgt>
                                        </p:tgtEl>
                                      </p:cBhvr>
                                    </p:animEffect>
                                    <p:anim calcmode="lin" valueType="num">
                                      <p:cBhvr>
                                        <p:cTn id="48"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2000" fill="hold"/>
                                        <p:tgtEl>
                                          <p:spTgt spid="4">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2000"/>
                                        <p:tgtEl>
                                          <p:spTgt spid="4">
                                            <p:txEl>
                                              <p:pRg st="11" end="11"/>
                                            </p:txEl>
                                          </p:spTgt>
                                        </p:tgtEl>
                                      </p:cBhvr>
                                    </p:animEffect>
                                    <p:anim calcmode="lin" valueType="num">
                                      <p:cBhvr>
                                        <p:cTn id="53"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4" dur="2000" fill="hold"/>
                                        <p:tgtEl>
                                          <p:spTgt spid="4">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2000"/>
                                        <p:tgtEl>
                                          <p:spTgt spid="4">
                                            <p:txEl>
                                              <p:pRg st="12" end="12"/>
                                            </p:txEl>
                                          </p:spTgt>
                                        </p:tgtEl>
                                      </p:cBhvr>
                                    </p:animEffect>
                                    <p:anim calcmode="lin" valueType="num">
                                      <p:cBhvr>
                                        <p:cTn id="58" dur="2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9" dur="2000" fill="hold"/>
                                        <p:tgtEl>
                                          <p:spTgt spid="4">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fade">
                                      <p:cBhvr>
                                        <p:cTn id="62" dur="2000"/>
                                        <p:tgtEl>
                                          <p:spTgt spid="4">
                                            <p:txEl>
                                              <p:pRg st="13" end="13"/>
                                            </p:txEl>
                                          </p:spTgt>
                                        </p:tgtEl>
                                      </p:cBhvr>
                                    </p:animEffect>
                                    <p:anim calcmode="lin" valueType="num">
                                      <p:cBhvr>
                                        <p:cTn id="63" dur="2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4" dur="2000" fill="hold"/>
                                        <p:tgtEl>
                                          <p:spTgt spid="4">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2000"/>
                                        <p:tgtEl>
                                          <p:spTgt spid="4">
                                            <p:txEl>
                                              <p:pRg st="14" end="14"/>
                                            </p:txEl>
                                          </p:spTgt>
                                        </p:tgtEl>
                                      </p:cBhvr>
                                    </p:animEffect>
                                    <p:anim calcmode="lin" valueType="num">
                                      <p:cBhvr>
                                        <p:cTn id="68" dur="2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9" dur="2000" fill="hold"/>
                                        <p:tgtEl>
                                          <p:spTgt spid="4">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5" end="15"/>
                                            </p:txEl>
                                          </p:spTgt>
                                        </p:tgtEl>
                                        <p:attrNameLst>
                                          <p:attrName>style.visibility</p:attrName>
                                        </p:attrNameLst>
                                      </p:cBhvr>
                                      <p:to>
                                        <p:strVal val="visible"/>
                                      </p:to>
                                    </p:set>
                                    <p:animEffect transition="in" filter="fade">
                                      <p:cBhvr>
                                        <p:cTn id="72" dur="2000"/>
                                        <p:tgtEl>
                                          <p:spTgt spid="4">
                                            <p:txEl>
                                              <p:pRg st="15" end="15"/>
                                            </p:txEl>
                                          </p:spTgt>
                                        </p:tgtEl>
                                      </p:cBhvr>
                                    </p:animEffect>
                                    <p:anim calcmode="lin" valueType="num">
                                      <p:cBhvr>
                                        <p:cTn id="73" dur="2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4" dur="2000" fill="hold"/>
                                        <p:tgtEl>
                                          <p:spTgt spid="4">
                                            <p:txEl>
                                              <p:pRg st="15" end="15"/>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
                                            <p:txEl>
                                              <p:pRg st="16" end="16"/>
                                            </p:txEl>
                                          </p:spTgt>
                                        </p:tgtEl>
                                        <p:attrNameLst>
                                          <p:attrName>style.visibility</p:attrName>
                                        </p:attrNameLst>
                                      </p:cBhvr>
                                      <p:to>
                                        <p:strVal val="visible"/>
                                      </p:to>
                                    </p:set>
                                    <p:animEffect transition="in" filter="fade">
                                      <p:cBhvr>
                                        <p:cTn id="77" dur="2000"/>
                                        <p:tgtEl>
                                          <p:spTgt spid="4">
                                            <p:txEl>
                                              <p:pRg st="16" end="16"/>
                                            </p:txEl>
                                          </p:spTgt>
                                        </p:tgtEl>
                                      </p:cBhvr>
                                    </p:animEffect>
                                    <p:anim calcmode="lin" valueType="num">
                                      <p:cBhvr>
                                        <p:cTn id="78" dur="2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9" dur="2000" fill="hold"/>
                                        <p:tgtEl>
                                          <p:spTgt spid="4">
                                            <p:txEl>
                                              <p:pRg st="16" end="16"/>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
                                            <p:txEl>
                                              <p:pRg st="17" end="17"/>
                                            </p:txEl>
                                          </p:spTgt>
                                        </p:tgtEl>
                                        <p:attrNameLst>
                                          <p:attrName>style.visibility</p:attrName>
                                        </p:attrNameLst>
                                      </p:cBhvr>
                                      <p:to>
                                        <p:strVal val="visible"/>
                                      </p:to>
                                    </p:set>
                                    <p:animEffect transition="in" filter="fade">
                                      <p:cBhvr>
                                        <p:cTn id="82" dur="2000"/>
                                        <p:tgtEl>
                                          <p:spTgt spid="4">
                                            <p:txEl>
                                              <p:pRg st="17" end="17"/>
                                            </p:txEl>
                                          </p:spTgt>
                                        </p:tgtEl>
                                      </p:cBhvr>
                                    </p:animEffect>
                                    <p:anim calcmode="lin" valueType="num">
                                      <p:cBhvr>
                                        <p:cTn id="83" dur="2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84" dur="2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1078</Words>
  <Application>Microsoft Office PowerPoint</Application>
  <PresentationFormat>Экран (4:3)</PresentationFormat>
  <Paragraphs>170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Молоко</vt:lpstr>
      <vt:lpstr>Содержание</vt:lpstr>
      <vt:lpstr>Что такое молоко?</vt:lpstr>
      <vt:lpstr>Интересные факты</vt:lpstr>
      <vt:lpstr>Слайд 5</vt:lpstr>
      <vt:lpstr>Химический состав</vt:lpstr>
      <vt:lpstr>Средний хим. состав</vt:lpstr>
      <vt:lpstr>Слайд 8</vt:lpstr>
      <vt:lpstr>Слайд 9</vt:lpstr>
      <vt:lpstr>Методы Обработки</vt:lpstr>
      <vt:lpstr>Слайд 11</vt:lpstr>
      <vt:lpstr>Слайд 12</vt:lpstr>
      <vt:lpstr>Молочные продукты</vt:lpstr>
      <vt:lpstr>Фальсификация</vt:lpstr>
      <vt:lpstr>Слайд 15</vt:lpstr>
      <vt:lpstr>Упаковки</vt:lpstr>
      <vt:lpstr>Слайд 17</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Продукт - Молоко.</dc:title>
  <dc:creator>DNA7 X86</dc:creator>
  <cp:lastModifiedBy>Блохина</cp:lastModifiedBy>
  <cp:revision>45</cp:revision>
  <dcterms:created xsi:type="dcterms:W3CDTF">2011-10-09T13:17:05Z</dcterms:created>
  <dcterms:modified xsi:type="dcterms:W3CDTF">2020-02-18T15:14:34Z</dcterms:modified>
</cp:coreProperties>
</file>