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D04E2B-00FB-4F74-9396-A091D863B242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D31AA-A456-4CBE-B0A9-79FF618F7D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78575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D845C-17F0-4BAD-B154-FE055457330D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4DC4C-7DAD-47C8-A68A-39143DD07B0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D845C-17F0-4BAD-B154-FE055457330D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4DC4C-7DAD-47C8-A68A-39143DD07B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D845C-17F0-4BAD-B154-FE055457330D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4DC4C-7DAD-47C8-A68A-39143DD07B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D845C-17F0-4BAD-B154-FE055457330D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4DC4C-7DAD-47C8-A68A-39143DD07B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D845C-17F0-4BAD-B154-FE055457330D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8A4DC4C-7DAD-47C8-A68A-39143DD07B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D845C-17F0-4BAD-B154-FE055457330D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4DC4C-7DAD-47C8-A68A-39143DD07B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D845C-17F0-4BAD-B154-FE055457330D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4DC4C-7DAD-47C8-A68A-39143DD07B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D845C-17F0-4BAD-B154-FE055457330D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4DC4C-7DAD-47C8-A68A-39143DD07B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D845C-17F0-4BAD-B154-FE055457330D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4DC4C-7DAD-47C8-A68A-39143DD07B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D845C-17F0-4BAD-B154-FE055457330D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4DC4C-7DAD-47C8-A68A-39143DD07B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D845C-17F0-4BAD-B154-FE055457330D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4DC4C-7DAD-47C8-A68A-39143DD07B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87D845C-17F0-4BAD-B154-FE055457330D}" type="datetimeFigureOut">
              <a:rPr lang="ru-RU" smtClean="0"/>
              <a:pPr/>
              <a:t>08.02.2019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8A4DC4C-7DAD-47C8-A68A-39143DD07B0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Лекция по токсикологии</a:t>
            </a:r>
            <a:br>
              <a:rPr lang="ru-RU" dirty="0" smtClean="0"/>
            </a:br>
            <a:r>
              <a:rPr lang="ru-RU" dirty="0" smtClean="0"/>
              <a:t>для студентов 4 курса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200" dirty="0" smtClean="0"/>
              <a:t>подготовила доцент Оленчук Е.Н.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Введение в токсикологию.</a:t>
            </a:r>
            <a:endParaRPr lang="ru-RU" sz="4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 отравлений: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i="1" u="sng" dirty="0" smtClean="0">
                <a:solidFill>
                  <a:schemeClr val="bg1"/>
                </a:solidFill>
              </a:rPr>
              <a:t>1- </a:t>
            </a:r>
            <a:r>
              <a:rPr lang="ru-RU" sz="4000" b="1" i="1" u="sng" dirty="0" err="1" smtClean="0">
                <a:solidFill>
                  <a:schemeClr val="bg1"/>
                </a:solidFill>
              </a:rPr>
              <a:t>этиопатогенетисеские</a:t>
            </a:r>
            <a:r>
              <a:rPr lang="ru-RU" sz="4000" b="1" i="1" u="sng" dirty="0" smtClean="0">
                <a:solidFill>
                  <a:schemeClr val="bg1"/>
                </a:solidFill>
              </a:rPr>
              <a:t> </a:t>
            </a:r>
          </a:p>
          <a:p>
            <a:r>
              <a:rPr lang="ru-RU" sz="4000" dirty="0" smtClean="0"/>
              <a:t>По причине развития</a:t>
            </a:r>
          </a:p>
          <a:p>
            <a:r>
              <a:rPr lang="ru-RU" sz="4000" dirty="0" smtClean="0"/>
              <a:t>По условиям (месту) развития</a:t>
            </a:r>
          </a:p>
          <a:p>
            <a:r>
              <a:rPr lang="ru-RU" sz="4000" dirty="0" smtClean="0"/>
              <a:t>По пути проявления яда</a:t>
            </a:r>
          </a:p>
          <a:p>
            <a:r>
              <a:rPr lang="ru-RU" sz="4000" dirty="0" smtClean="0"/>
              <a:t>По происхождению ядов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8" algn="ctr" rtl="0">
              <a:spcBef>
                <a:spcPct val="0"/>
              </a:spcBef>
            </a:pPr>
            <a:r>
              <a:rPr lang="ru-RU" sz="6000" b="1" i="1" u="sng" dirty="0" smtClean="0"/>
              <a:t/>
            </a:r>
            <a:br>
              <a:rPr lang="ru-RU" sz="6000" b="1" i="1" u="sng" dirty="0" smtClean="0"/>
            </a:br>
            <a:r>
              <a:rPr lang="ru-RU" sz="6000" b="1" i="1" u="sng" dirty="0" smtClean="0"/>
              <a:t>2- клинические</a:t>
            </a:r>
            <a:br>
              <a:rPr lang="ru-RU" sz="6000" b="1" i="1" u="sng" dirty="0" smtClean="0"/>
            </a:b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/>
              <a:t>По особенностям клинического течения</a:t>
            </a:r>
          </a:p>
          <a:p>
            <a:r>
              <a:rPr lang="ru-RU" sz="3600" dirty="0" smtClean="0"/>
              <a:t>По тяжести заболевания</a:t>
            </a:r>
          </a:p>
          <a:p>
            <a:r>
              <a:rPr lang="ru-RU" sz="3600" dirty="0" smtClean="0"/>
              <a:t>По наличию осложнений</a:t>
            </a:r>
          </a:p>
          <a:p>
            <a:r>
              <a:rPr lang="ru-RU" sz="3600" dirty="0" smtClean="0"/>
              <a:t>По исходу заболеваний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u="sng" dirty="0" smtClean="0">
                <a:solidFill>
                  <a:schemeClr val="bg1"/>
                </a:solidFill>
              </a:rPr>
              <a:t>3 - нозологические</a:t>
            </a:r>
            <a:endParaRPr lang="ru-RU" i="1" u="sng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 названию отдельных ядов</a:t>
            </a:r>
          </a:p>
          <a:p>
            <a:r>
              <a:rPr lang="ru-RU" dirty="0" smtClean="0"/>
              <a:t>Групп ядов</a:t>
            </a:r>
          </a:p>
          <a:p>
            <a:r>
              <a:rPr lang="ru-RU" dirty="0" smtClean="0"/>
              <a:t>Классов ядов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ДОЗЫ: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Пороговая доза</a:t>
            </a:r>
          </a:p>
          <a:p>
            <a:r>
              <a:rPr lang="ru-RU" sz="4000" dirty="0" smtClean="0"/>
              <a:t>Токсическая доза</a:t>
            </a:r>
          </a:p>
          <a:p>
            <a:r>
              <a:rPr lang="ru-RU" sz="4000" dirty="0" smtClean="0"/>
              <a:t>Смертельная доза</a:t>
            </a:r>
            <a:endParaRPr lang="ru-RU" sz="4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dirty="0" smtClean="0"/>
              <a:t>Сильнодействующие</a:t>
            </a:r>
          </a:p>
          <a:p>
            <a:r>
              <a:rPr lang="ru-RU" sz="4000" dirty="0" smtClean="0"/>
              <a:t>Высокотоксичные</a:t>
            </a:r>
          </a:p>
          <a:p>
            <a:r>
              <a:rPr lang="ru-RU" sz="4000" dirty="0" smtClean="0"/>
              <a:t>Среднетоксичные</a:t>
            </a:r>
          </a:p>
          <a:p>
            <a:r>
              <a:rPr lang="ru-RU" sz="4000" dirty="0" smtClean="0"/>
              <a:t>малотоксичные</a:t>
            </a:r>
            <a:endParaRPr lang="ru-RU" sz="4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dirty="0" smtClean="0"/>
              <a:t>СД-100</a:t>
            </a:r>
          </a:p>
          <a:p>
            <a:r>
              <a:rPr lang="ru-RU" sz="5400" dirty="0" smtClean="0"/>
              <a:t>ЛД-50</a:t>
            </a:r>
          </a:p>
          <a:p>
            <a:r>
              <a:rPr lang="ru-RU" sz="5400" dirty="0" smtClean="0"/>
              <a:t>Миллиграмм вещества (мг/кг) на кг массы тела</a:t>
            </a:r>
          </a:p>
          <a:p>
            <a:r>
              <a:rPr lang="ru-RU" sz="5400" dirty="0" smtClean="0"/>
              <a:t>ПДК</a:t>
            </a:r>
            <a:endParaRPr lang="ru-RU" sz="5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Течение отравлений: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err="1" smtClean="0"/>
              <a:t>Сверхострое</a:t>
            </a:r>
            <a:endParaRPr lang="ru-RU" sz="4400" dirty="0" smtClean="0"/>
          </a:p>
          <a:p>
            <a:r>
              <a:rPr lang="ru-RU" sz="4400" dirty="0" smtClean="0"/>
              <a:t>Острое</a:t>
            </a:r>
          </a:p>
          <a:p>
            <a:r>
              <a:rPr lang="ru-RU" sz="4400" dirty="0" err="1" smtClean="0"/>
              <a:t>Подострое</a:t>
            </a:r>
            <a:endParaRPr lang="ru-RU" sz="4400" dirty="0" smtClean="0"/>
          </a:p>
          <a:p>
            <a:r>
              <a:rPr lang="ru-RU" sz="4400" dirty="0" smtClean="0"/>
              <a:t>Хроническое</a:t>
            </a:r>
          </a:p>
          <a:p>
            <a:endParaRPr lang="ru-RU" sz="4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85860"/>
            <a:ext cx="8229600" cy="131778"/>
          </a:xfrm>
        </p:spPr>
        <p:txBody>
          <a:bodyPr>
            <a:normAutofit fontScale="90000"/>
          </a:bodyPr>
          <a:lstStyle/>
          <a:p>
            <a:pPr lvl="8" algn="ctr" rtl="0">
              <a:spcBef>
                <a:spcPct val="0"/>
              </a:spcBef>
            </a:pPr>
            <a:r>
              <a:rPr lang="ru-RU" sz="4400" dirty="0" smtClean="0"/>
              <a:t>Спасибо за внимания!!!</a:t>
            </a:r>
            <a:br>
              <a:rPr lang="ru-RU" sz="44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666310"/>
          </a:xfrm>
        </p:spPr>
        <p:txBody>
          <a:bodyPr>
            <a:normAutofit/>
          </a:bodyPr>
          <a:lstStyle/>
          <a:p>
            <a:pPr lvl="8" algn="ctr"/>
            <a:endParaRPr lang="ru-RU" sz="4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лекции: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Разделы токсикологии.</a:t>
            </a:r>
          </a:p>
          <a:p>
            <a:r>
              <a:rPr lang="ru-RU" dirty="0" smtClean="0"/>
              <a:t>2. Понятие отравление. Классификация.</a:t>
            </a:r>
          </a:p>
          <a:p>
            <a:r>
              <a:rPr lang="ru-RU" dirty="0" smtClean="0"/>
              <a:t>3.Яды их классификация.</a:t>
            </a:r>
          </a:p>
          <a:p>
            <a:r>
              <a:rPr lang="ru-RU" dirty="0" smtClean="0"/>
              <a:t>4.Течение отравлений.</a:t>
            </a:r>
          </a:p>
          <a:p>
            <a:r>
              <a:rPr lang="ru-RU" dirty="0" smtClean="0"/>
              <a:t>5. Токсическое действие ядов на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Разделы токсикологии: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3200" dirty="0" smtClean="0"/>
              <a:t>1. недоброкачественные корма</a:t>
            </a:r>
          </a:p>
          <a:p>
            <a:r>
              <a:rPr lang="ru-RU" sz="3200" dirty="0" smtClean="0"/>
              <a:t>2. </a:t>
            </a:r>
            <a:r>
              <a:rPr lang="ru-RU" sz="3200" dirty="0" err="1" smtClean="0"/>
              <a:t>фитотоксикология</a:t>
            </a:r>
            <a:endParaRPr lang="ru-RU" sz="3200" dirty="0" smtClean="0"/>
          </a:p>
          <a:p>
            <a:r>
              <a:rPr lang="ru-RU" sz="3200" dirty="0" smtClean="0"/>
              <a:t>3. </a:t>
            </a:r>
            <a:r>
              <a:rPr lang="ru-RU" sz="3200" dirty="0" err="1" smtClean="0"/>
              <a:t>микотоксикология</a:t>
            </a:r>
            <a:r>
              <a:rPr lang="ru-RU" sz="3200" dirty="0" smtClean="0"/>
              <a:t>.</a:t>
            </a:r>
          </a:p>
          <a:p>
            <a:r>
              <a:rPr lang="ru-RU" sz="3200" dirty="0" smtClean="0"/>
              <a:t>4. </a:t>
            </a:r>
            <a:r>
              <a:rPr lang="ru-RU" sz="3200" dirty="0" err="1" smtClean="0"/>
              <a:t>альготокикология</a:t>
            </a:r>
            <a:endParaRPr lang="ru-RU" sz="3200" dirty="0" smtClean="0"/>
          </a:p>
          <a:p>
            <a:r>
              <a:rPr lang="ru-RU" sz="3200" b="1" dirty="0" smtClean="0"/>
              <a:t>5.отравление</a:t>
            </a:r>
            <a:r>
              <a:rPr lang="ru-RU" sz="3200" dirty="0" smtClean="0"/>
              <a:t> пестицидами</a:t>
            </a:r>
          </a:p>
          <a:p>
            <a:r>
              <a:rPr lang="ru-RU" sz="3200" dirty="0" smtClean="0"/>
              <a:t>6. отравление </a:t>
            </a:r>
            <a:r>
              <a:rPr lang="ru-RU" sz="3200" dirty="0" err="1" smtClean="0"/>
              <a:t>Ме</a:t>
            </a:r>
            <a:endParaRPr lang="ru-RU" sz="3200" dirty="0" smtClean="0"/>
          </a:p>
          <a:p>
            <a:r>
              <a:rPr lang="ru-RU" sz="3200" dirty="0" smtClean="0"/>
              <a:t>7. отравление азотом</a:t>
            </a:r>
          </a:p>
          <a:p>
            <a:r>
              <a:rPr lang="ru-RU" sz="3200" dirty="0" smtClean="0"/>
              <a:t>8. отравление пластическими материалами.</a:t>
            </a:r>
          </a:p>
          <a:p>
            <a:r>
              <a:rPr lang="ru-RU" sz="3200" dirty="0" smtClean="0"/>
              <a:t>9. отравление лекарственными препаратами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000" dirty="0" smtClean="0"/>
              <a:t>ЯД</a:t>
            </a:r>
            <a:br>
              <a:rPr lang="ru-RU" sz="6000" dirty="0" smtClean="0"/>
            </a:b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dirty="0" smtClean="0"/>
              <a:t>«Любое вещество – доза делает вещество ядом»</a:t>
            </a:r>
          </a:p>
          <a:p>
            <a:endParaRPr lang="ru-RU" sz="5400" dirty="0" smtClean="0"/>
          </a:p>
          <a:p>
            <a:pPr algn="r"/>
            <a:r>
              <a:rPr lang="ru-RU" sz="5400" dirty="0" smtClean="0"/>
              <a:t>Парацельс</a:t>
            </a:r>
            <a:endParaRPr lang="ru-RU" sz="5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 ядов: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000" dirty="0" smtClean="0"/>
              <a:t>Эндогенные</a:t>
            </a:r>
          </a:p>
          <a:p>
            <a:r>
              <a:rPr lang="ru-RU" sz="6000" dirty="0" err="1" smtClean="0"/>
              <a:t>Эгзогенные</a:t>
            </a:r>
            <a:endParaRPr lang="ru-RU" sz="6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По химическому строению: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По токсичности</a:t>
            </a:r>
          </a:p>
          <a:p>
            <a:r>
              <a:rPr lang="ru-RU" sz="4400" dirty="0" smtClean="0"/>
              <a:t>По степени летучести</a:t>
            </a:r>
          </a:p>
          <a:p>
            <a:r>
              <a:rPr lang="ru-RU" sz="4400" dirty="0" smtClean="0"/>
              <a:t>По растворимости</a:t>
            </a:r>
          </a:p>
          <a:p>
            <a:r>
              <a:rPr lang="ru-RU" sz="4400" dirty="0" smtClean="0"/>
              <a:t>По стойкости</a:t>
            </a:r>
            <a:endParaRPr lang="ru-RU" sz="4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Токсикологическая классификация: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4000" dirty="0" err="1" smtClean="0"/>
              <a:t>Нервно-паралитические</a:t>
            </a:r>
            <a:endParaRPr lang="ru-RU" sz="4000" dirty="0" smtClean="0"/>
          </a:p>
          <a:p>
            <a:r>
              <a:rPr lang="ru-RU" sz="4000" dirty="0" smtClean="0"/>
              <a:t>Кожно-резорбтивного действия</a:t>
            </a:r>
          </a:p>
          <a:p>
            <a:r>
              <a:rPr lang="ru-RU" sz="4000" dirty="0" err="1" smtClean="0"/>
              <a:t>Общетоксическое</a:t>
            </a:r>
            <a:r>
              <a:rPr lang="ru-RU" sz="4000" dirty="0" smtClean="0"/>
              <a:t> действие</a:t>
            </a:r>
          </a:p>
          <a:p>
            <a:r>
              <a:rPr lang="ru-RU" sz="4000" dirty="0" smtClean="0"/>
              <a:t>Удушающее действие</a:t>
            </a:r>
          </a:p>
          <a:p>
            <a:r>
              <a:rPr lang="ru-RU" sz="4000" dirty="0" smtClean="0"/>
              <a:t>Раздражающего действия (слезоточивое)</a:t>
            </a:r>
          </a:p>
          <a:p>
            <a:r>
              <a:rPr lang="ru-RU" sz="4000" dirty="0" err="1" smtClean="0"/>
              <a:t>Психотического</a:t>
            </a:r>
            <a:r>
              <a:rPr lang="ru-RU" sz="4000" dirty="0" smtClean="0"/>
              <a:t> действия</a:t>
            </a:r>
            <a:endParaRPr lang="ru-RU" sz="4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Избирательная токсичность: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4400" dirty="0" smtClean="0"/>
              <a:t>Сердечные </a:t>
            </a:r>
          </a:p>
          <a:p>
            <a:r>
              <a:rPr lang="ru-RU" sz="4400" dirty="0" smtClean="0"/>
              <a:t>Нервные</a:t>
            </a:r>
          </a:p>
          <a:p>
            <a:r>
              <a:rPr lang="ru-RU" sz="4400" dirty="0" smtClean="0"/>
              <a:t>Печеночные</a:t>
            </a:r>
          </a:p>
          <a:p>
            <a:r>
              <a:rPr lang="ru-RU" sz="4400" dirty="0" smtClean="0"/>
              <a:t>Почечные</a:t>
            </a:r>
          </a:p>
          <a:p>
            <a:r>
              <a:rPr lang="ru-RU" sz="4400" dirty="0" smtClean="0"/>
              <a:t>Кровяные</a:t>
            </a:r>
          </a:p>
          <a:p>
            <a:r>
              <a:rPr lang="ru-RU" sz="4400" dirty="0" smtClean="0"/>
              <a:t>Желудочно-кишечные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5300" dirty="0" smtClean="0"/>
              <a:t/>
            </a:r>
            <a:br>
              <a:rPr lang="ru-RU" sz="5300" dirty="0" smtClean="0"/>
            </a:br>
            <a:r>
              <a:rPr lang="ru-RU" sz="5300" dirty="0" smtClean="0"/>
              <a:t>По происхождению: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5400" dirty="0" smtClean="0"/>
              <a:t>Растительные</a:t>
            </a:r>
          </a:p>
          <a:p>
            <a:r>
              <a:rPr lang="ru-RU" sz="5400" dirty="0" smtClean="0"/>
              <a:t>Минеральные</a:t>
            </a:r>
          </a:p>
          <a:p>
            <a:r>
              <a:rPr lang="ru-RU" sz="5400" dirty="0" smtClean="0"/>
              <a:t>Животные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екция по токсикологии 1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Лекция по токсикологии 1</Template>
  <TotalTime>40</TotalTime>
  <Words>207</Words>
  <Application>Microsoft Office PowerPoint</Application>
  <PresentationFormat>Экран (4:3)</PresentationFormat>
  <Paragraphs>81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Лекция по токсикологии 1</vt:lpstr>
      <vt:lpstr>Лекция по токсикологии для студентов 4 курса  подготовила доцент Оленчук Е.Н.</vt:lpstr>
      <vt:lpstr>План лекции:</vt:lpstr>
      <vt:lpstr>Разделы токсикологии:</vt:lpstr>
      <vt:lpstr> ЯД </vt:lpstr>
      <vt:lpstr>Классификация ядов:</vt:lpstr>
      <vt:lpstr> По химическому строению: </vt:lpstr>
      <vt:lpstr>Токсикологическая классификация:</vt:lpstr>
      <vt:lpstr>Избирательная токсичность:</vt:lpstr>
      <vt:lpstr> По происхождению: </vt:lpstr>
      <vt:lpstr>Классификация отравлений:</vt:lpstr>
      <vt:lpstr> 2- клинические </vt:lpstr>
      <vt:lpstr>3 - нозологические</vt:lpstr>
      <vt:lpstr>ДОЗЫ:</vt:lpstr>
      <vt:lpstr>Презентация PowerPoint</vt:lpstr>
      <vt:lpstr>Презентация PowerPoint</vt:lpstr>
      <vt:lpstr>Течение отравлений:</vt:lpstr>
      <vt:lpstr>Спасибо за внимания!!!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по токсикологии для студентов 4 курса  подготовила доцент Оленчук Е.Н.</dc:title>
  <dc:creator>gen</dc:creator>
  <cp:lastModifiedBy>Елена Николаевна Оленчук</cp:lastModifiedBy>
  <cp:revision>5</cp:revision>
  <dcterms:created xsi:type="dcterms:W3CDTF">2018-04-28T09:32:59Z</dcterms:created>
  <dcterms:modified xsi:type="dcterms:W3CDTF">2019-02-08T07:11:47Z</dcterms:modified>
</cp:coreProperties>
</file>