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3" r:id="rId5"/>
    <p:sldId id="260" r:id="rId6"/>
    <p:sldId id="261" r:id="rId7"/>
    <p:sldId id="268" r:id="rId8"/>
    <p:sldId id="262" r:id="rId9"/>
    <p:sldId id="265" r:id="rId10"/>
    <p:sldId id="266" r:id="rId11"/>
    <p:sldId id="264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288CA-E97D-49DE-8BF7-3392325DDE7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88EAB7-818D-4A20-A862-F5C88AA8D4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пожилые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535781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диетического кормления старых животных.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357826"/>
            <a:ext cx="7854696" cy="1200596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www.dogeat.ru/img/cat21/0325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456"/>
            <a:ext cx="2428892" cy="285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Картинки по запросу корм для старых соб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22859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535785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Еду надо давать собаке чаще, но в маленьких количествах, чтобы поддерживать нормальную работу желудка и не перегружать его.</a:t>
            </a:r>
          </a:p>
          <a:p>
            <a:r>
              <a:rPr lang="ru-RU" dirty="0" smtClean="0"/>
              <a:t>В рацион старой собаки надо включить меньше мяса и больше овощей, а также добавлять ей в пище специальные витаминные добавки.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8662" y="214290"/>
            <a:ext cx="6286544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560320" lvl="5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Корм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 собак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Картинки по запросу корм для старых соб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6" y="285728"/>
            <a:ext cx="1857364" cy="250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Картинки по запросу корм для старых соба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232"/>
            <a:ext cx="250032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www.dogeat.ru/img/cat21/13104_0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00438"/>
            <a:ext cx="178591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428736"/>
            <a:ext cx="5186370" cy="29937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У старых лошадей снижается выработка слюны. Ей становится сложно жевать и еще сложней глотать сухую пищу.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К кормам часто добавляют </a:t>
            </a:r>
            <a:r>
              <a:rPr lang="ru-RU" sz="2000" dirty="0" err="1" smtClean="0"/>
              <a:t>пробиотик</a:t>
            </a:r>
            <a:r>
              <a:rPr lang="ru-RU" sz="2000" dirty="0" smtClean="0"/>
              <a:t>, помогающий восстановить кишечную микрофлору.</a:t>
            </a:r>
            <a:endParaRPr lang="ru-RU" sz="2000" dirty="0"/>
          </a:p>
        </p:txBody>
      </p:sp>
      <p:pic>
        <p:nvPicPr>
          <p:cNvPr id="21508" name="Picture 4" descr="http://www.photogorky.ru/photos/19eb7aac0f58b0c5dc72a122f44905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443258" cy="416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214290"/>
            <a:ext cx="6286544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560320" lvl="5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28794" y="214290"/>
            <a:ext cx="6572296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sz="2800" b="1" dirty="0"/>
              <a:t>Особенности кормления возрастных лошадей</a:t>
            </a:r>
            <a:endParaRPr lang="ru-RU" sz="2800" dirty="0"/>
          </a:p>
        </p:txBody>
      </p:sp>
      <p:pic>
        <p:nvPicPr>
          <p:cNvPr id="21510" name="Picture 6" descr="Картинки по запросу диета лоша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274" y="3371861"/>
            <a:ext cx="5500726" cy="348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4389120"/>
          </a:xfrm>
        </p:spPr>
        <p:txBody>
          <a:bodyPr/>
          <a:lstStyle/>
          <a:p>
            <a:r>
              <a:rPr lang="ru-RU" b="1" dirty="0" smtClean="0"/>
              <a:t>Собственноручное составление рациона</a:t>
            </a:r>
          </a:p>
          <a:p>
            <a:r>
              <a:rPr lang="ru-RU" dirty="0" smtClean="0"/>
              <a:t>- 1 кг гранул люцерны</a:t>
            </a:r>
            <a:br>
              <a:rPr lang="ru-RU" dirty="0" smtClean="0"/>
            </a:br>
            <a:r>
              <a:rPr lang="ru-RU" dirty="0" smtClean="0"/>
              <a:t>- 0,5 кг свекольного жома</a:t>
            </a:r>
            <a:br>
              <a:rPr lang="ru-RU" dirty="0" smtClean="0"/>
            </a:br>
            <a:r>
              <a:rPr lang="ru-RU" dirty="0" smtClean="0"/>
              <a:t>- 0,2 кг рисовых отрубей</a:t>
            </a:r>
            <a:br>
              <a:rPr lang="ru-RU" dirty="0" smtClean="0"/>
            </a:br>
            <a:r>
              <a:rPr lang="ru-RU" dirty="0" smtClean="0"/>
              <a:t>- 0,2 кг пшеничных отрубей</a:t>
            </a:r>
            <a:br>
              <a:rPr lang="ru-RU" dirty="0" smtClean="0"/>
            </a:br>
            <a:r>
              <a:rPr lang="ru-RU" dirty="0" smtClean="0"/>
              <a:t>- 0,5 кг запаренного овса</a:t>
            </a:r>
            <a:endParaRPr lang="ru-RU" dirty="0"/>
          </a:p>
        </p:txBody>
      </p:sp>
      <p:pic>
        <p:nvPicPr>
          <p:cNvPr id="25604" name="Picture 4" descr="Картинки по запросу пшеничных отрубей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638674"/>
            <a:ext cx="2857500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Картинки по запросу запаренного овса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786082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Картинки по запросу свекольного жома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3000396" cy="25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Картинки по запросу люцерны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142984"/>
            <a:ext cx="32622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http://www.gandikap.ru/UserFiles/Image/haferfrei_20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57562"/>
            <a:ext cx="2286016" cy="333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creenshot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2468563"/>
            <a:ext cx="242886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AutoShape 4" descr="Вознесеновские кор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Вознесеновские кор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785794"/>
            <a:ext cx="2509846" cy="1714512"/>
          </a:xfrm>
          <a:prstGeom prst="rect">
            <a:avLst/>
          </a:prstGeom>
          <a:noFill/>
        </p:spPr>
      </p:pic>
      <p:pic>
        <p:nvPicPr>
          <p:cNvPr id="23560" name="Picture 8" descr="http://www.equestrian.ru/photos/market/4/48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810000" cy="199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642918"/>
            <a:ext cx="50006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Гранулированные </a:t>
            </a:r>
            <a:r>
              <a:rPr lang="ru-RU" sz="2000" b="1" i="1" dirty="0" smtClean="0"/>
              <a:t>корма.</a:t>
            </a:r>
            <a:r>
              <a:rPr lang="ru-RU" sz="2000" b="1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/>
              <a:t>размоле зерновой группы для последующей грануляции, используется зерно низкого качества. </a:t>
            </a:r>
            <a:endParaRPr lang="ru-RU" sz="2000" i="1" dirty="0" smtClean="0"/>
          </a:p>
          <a:p>
            <a:r>
              <a:rPr lang="ru-RU" sz="2000" b="1" i="1" dirty="0" err="1" smtClean="0"/>
              <a:t>Экструдированные</a:t>
            </a:r>
            <a:r>
              <a:rPr lang="ru-RU" sz="2000" b="1" i="1" dirty="0" smtClean="0"/>
              <a:t> корма.</a:t>
            </a:r>
            <a:r>
              <a:rPr lang="ru-RU" sz="2000" b="1" dirty="0"/>
              <a:t> </a:t>
            </a:r>
            <a:r>
              <a:rPr lang="ru-RU" sz="2000" dirty="0"/>
              <a:t>В основе </a:t>
            </a:r>
            <a:r>
              <a:rPr lang="ru-RU" sz="2000" dirty="0" err="1"/>
              <a:t>экструзионной</a:t>
            </a:r>
            <a:r>
              <a:rPr lang="ru-RU" sz="2000" dirty="0"/>
              <a:t> обработки зерна лежат два явления: </a:t>
            </a:r>
            <a:r>
              <a:rPr lang="ru-RU" sz="2000" dirty="0" err="1"/>
              <a:t>механофизическая</a:t>
            </a:r>
            <a:r>
              <a:rPr lang="ru-RU" sz="2000" dirty="0"/>
              <a:t> деформация исходного материала и формирования </a:t>
            </a:r>
            <a:r>
              <a:rPr lang="ru-RU" sz="2000" dirty="0" err="1"/>
              <a:t>пенообразной</a:t>
            </a:r>
            <a:r>
              <a:rPr lang="ru-RU" sz="2000" dirty="0"/>
              <a:t> структуры готовых </a:t>
            </a:r>
            <a:r>
              <a:rPr lang="ru-RU" sz="2000" dirty="0" smtClean="0"/>
              <a:t>изделий.</a:t>
            </a:r>
            <a:endParaRPr lang="ru-RU" sz="2000" i="1" dirty="0" smtClean="0"/>
          </a:p>
          <a:p>
            <a:r>
              <a:rPr lang="ru-RU" sz="2000" dirty="0" smtClean="0"/>
              <a:t>.</a:t>
            </a:r>
            <a:r>
              <a:rPr lang="ru-RU" sz="2000" b="1" i="1" dirty="0" err="1" smtClean="0"/>
              <a:t>Микронизированные</a:t>
            </a:r>
            <a:r>
              <a:rPr lang="ru-RU" sz="2000" b="1" i="1" dirty="0" smtClean="0"/>
              <a:t> </a:t>
            </a:r>
            <a:r>
              <a:rPr lang="ru-RU" sz="2000" b="1" i="1" dirty="0"/>
              <a:t>корма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/>
          <a:lstStyle/>
          <a:p>
            <a:r>
              <a:rPr lang="ru-RU" dirty="0" smtClean="0"/>
              <a:t>Диагностика и лечение может проходить эффективнее, если рассматривать возникающие проблемы комплексно, поскольку ни одна из этих проблем не возникают изолированно, а </a:t>
            </a:r>
            <a:r>
              <a:rPr lang="ru-RU" dirty="0" err="1" smtClean="0"/>
              <a:t>гериатрические</a:t>
            </a:r>
            <a:r>
              <a:rPr lang="ru-RU" dirty="0" smtClean="0"/>
              <a:t> пациенты требуют особого ухода.</a:t>
            </a:r>
            <a:endParaRPr lang="ru-RU" dirty="0"/>
          </a:p>
        </p:txBody>
      </p:sp>
      <p:pic>
        <p:nvPicPr>
          <p:cNvPr id="26626" name="Picture 2" descr="http://vibirai.ru/image/27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02429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vetserv.ru/wp-content/uploads/2015/06/auskultaciya-serdca-u-sob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4000528" cy="336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Внимание!!!</a:t>
            </a:r>
            <a:endParaRPr lang="ru-RU" sz="6000" b="1" i="1" dirty="0"/>
          </a:p>
        </p:txBody>
      </p:sp>
      <p:pic>
        <p:nvPicPr>
          <p:cNvPr id="27652" name="Picture 4" descr="https://4tololo.ru/files/field/image/4_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64360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pain.russiaregionpress.ru/files/2009/08/ab8f5a0ea432aa314af00e00707d4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00372"/>
            <a:ext cx="3428992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yaunikum.ru/uploads/posts/2011-05/1304579417_1304061082_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40" y="357166"/>
            <a:ext cx="357186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500726" cy="61436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Старение можно определить, как «сложный биологический процесс, приводящий к постепенному снижению способности организма поддерживать гомеостаз под воздействием изменений внутренних физиологических процессов и влиянием окружающей среды, снижающей жизнеспособность организма и повышающей его уязвимость к различным заболеваниям.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Процесс старения животных — это не болезнь, а сложный физиологический процесс, который затрагивает все аспекты жизнедеятельности организма животного. </a:t>
            </a:r>
            <a:endParaRPr lang="ru-RU" b="1" dirty="0"/>
          </a:p>
        </p:txBody>
      </p:sp>
      <p:pic>
        <p:nvPicPr>
          <p:cNvPr id="4098" name="Picture 2" descr="Картинки по запросу старые ко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600079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Картинки по запросу старые соб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2214554"/>
            <a:ext cx="324802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857916" cy="46034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Правильное питание является чрезвычайно важным условием для поддержания здоровья у пожилых собак и кошек. </a:t>
            </a:r>
            <a:endParaRPr lang="ru-RU" dirty="0"/>
          </a:p>
        </p:txBody>
      </p:sp>
      <p:pic>
        <p:nvPicPr>
          <p:cNvPr id="19460" name="Picture 4" descr="Картинки по запросу высокобелковая диета для собак и ко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56" y="0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i.ucrazy.ru/files/i/2008.2.25/1203923746_26_zveru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928802"/>
            <a:ext cx="4929185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vodvore.net/prikols/prikol0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3500462" cy="281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43948" cy="3500462"/>
          </a:xfrm>
        </p:spPr>
        <p:txBody>
          <a:bodyPr>
            <a:normAutofit/>
          </a:bodyPr>
          <a:lstStyle/>
          <a:p>
            <a:pPr lvl="1"/>
            <a:r>
              <a:rPr lang="ru-RU" sz="2600" b="1" dirty="0" smtClean="0"/>
              <a:t>10 наиболее распространенных заболеваний </a:t>
            </a:r>
            <a:r>
              <a:rPr lang="ru-RU" sz="2600" b="1" dirty="0" smtClean="0">
                <a:solidFill>
                  <a:srgbClr val="FF0000"/>
                </a:solidFill>
              </a:rPr>
              <a:t>собак </a:t>
            </a:r>
            <a:r>
              <a:rPr lang="ru-RU" sz="2600" b="1" dirty="0" smtClean="0"/>
              <a:t>старше 10 лет, которые проходили лечение в клиниках </a:t>
            </a:r>
            <a:r>
              <a:rPr lang="ru-RU" sz="2600" b="1" dirty="0" err="1" smtClean="0"/>
              <a:t>Banfield</a:t>
            </a:r>
            <a:r>
              <a:rPr lang="ru-RU" sz="2600" b="1" dirty="0" smtClean="0"/>
              <a:t> в 2009 году.</a:t>
            </a:r>
            <a:endParaRPr lang="ru-RU" sz="2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864399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389120"/>
          </a:xfrm>
        </p:spPr>
        <p:txBody>
          <a:bodyPr/>
          <a:lstStyle/>
          <a:p>
            <a:r>
              <a:rPr lang="ru-RU" b="1" dirty="0" smtClean="0"/>
              <a:t>10 наиболее распространенных заболеваний </a:t>
            </a:r>
            <a:r>
              <a:rPr lang="ru-RU" b="1" dirty="0" smtClean="0">
                <a:solidFill>
                  <a:srgbClr val="FF0000"/>
                </a:solidFill>
              </a:rPr>
              <a:t>кошек </a:t>
            </a:r>
            <a:r>
              <a:rPr lang="ru-RU" b="1" dirty="0" smtClean="0"/>
              <a:t>старше 10 лет, которые проходили лечение в клиниках </a:t>
            </a:r>
            <a:r>
              <a:rPr lang="ru-RU" b="1" dirty="0" err="1" smtClean="0"/>
              <a:t>Banfield</a:t>
            </a:r>
            <a:r>
              <a:rPr lang="ru-RU" b="1" dirty="0" smtClean="0"/>
              <a:t> в 2009 году.</a:t>
            </a:r>
            <a:endParaRPr lang="ru-RU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842968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a.wattpad.com/cover/35722707-368-k27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1928826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http://koti-koshki.ru/wp-content/gallery/amerikanskaya-korotkosherstnaya-koshka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6357982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		Советы по кормлению  				старой кошки:</a:t>
            </a:r>
            <a:endParaRPr lang="ru-RU" dirty="0" smtClean="0"/>
          </a:p>
          <a:p>
            <a:r>
              <a:rPr lang="ru-RU" dirty="0" smtClean="0"/>
              <a:t>Предлагайте кошке корм, имеющий интенсивный запах, подогревая его для этого</a:t>
            </a:r>
          </a:p>
          <a:p>
            <a:r>
              <a:rPr lang="ru-RU" dirty="0" smtClean="0"/>
              <a:t> Кормите вашего питомца мягкой и мелко нарезанной пищей, </a:t>
            </a:r>
            <a:r>
              <a:rPr lang="ru-RU" dirty="0" err="1" smtClean="0"/>
              <a:t>паштетообразным</a:t>
            </a:r>
            <a:r>
              <a:rPr lang="ru-RU" dirty="0" smtClean="0"/>
              <a:t> кормом.</a:t>
            </a:r>
          </a:p>
          <a:p>
            <a:r>
              <a:rPr lang="ru-RU" dirty="0" smtClean="0"/>
              <a:t>  Обязательно давайте старым кошкам витамины и добавляйте немного растительного масла (лучше оливкового) в корм.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Кот учё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928926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0.cs-ellpic.yandex.net/market_09o6Us2xA4kIHp4LP_MUDw_6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000496"/>
            <a:ext cx="2500330" cy="285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6286544" cy="4214842"/>
          </a:xfrm>
        </p:spPr>
        <p:txBody>
          <a:bodyPr/>
          <a:lstStyle/>
          <a:p>
            <a:r>
              <a:rPr lang="ru-RU" dirty="0" smtClean="0"/>
              <a:t>Исследования показали, что пожилые кошки не так хорошо усваивают жиры, как молодые.</a:t>
            </a:r>
          </a:p>
          <a:p>
            <a:r>
              <a:rPr lang="ru-RU" dirty="0" smtClean="0"/>
              <a:t>Потребность в белке у кошек выше, чем большинства других животных. </a:t>
            </a:r>
          </a:p>
          <a:p>
            <a:r>
              <a:rPr lang="ru-RU" dirty="0" smtClean="0"/>
              <a:t>Пожилые кошки хуже усваивают витамины и минералы.</a:t>
            </a:r>
            <a:endParaRPr lang="ru-RU" dirty="0"/>
          </a:p>
        </p:txBody>
      </p:sp>
      <p:pic>
        <p:nvPicPr>
          <p:cNvPr id="18434" name="Picture 2" descr="Картинки по запросу корм для старых ко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8574"/>
            <a:ext cx="2857488" cy="311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Картинки по запросу корм для старых ко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85728"/>
            <a:ext cx="2571750" cy="3219451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корм для старых кош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467100"/>
            <a:ext cx="2257425" cy="3390900"/>
          </a:xfrm>
          <a:prstGeom prst="rect">
            <a:avLst/>
          </a:prstGeom>
          <a:noFill/>
        </p:spPr>
      </p:pic>
      <p:pic>
        <p:nvPicPr>
          <p:cNvPr id="18440" name="Picture 8" descr="Картинки по запросу корм для старых кош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86190"/>
            <a:ext cx="235745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и по запросу корм для старых коше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857628"/>
            <a:ext cx="257176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214290"/>
            <a:ext cx="6286544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560320" lvl="5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Корм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кошек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и по запросу диета соб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67136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229600" cy="453199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	Советы по кормлению старой собаки</a:t>
            </a:r>
            <a:endParaRPr lang="ru-RU" dirty="0" smtClean="0"/>
          </a:p>
          <a:p>
            <a:r>
              <a:rPr lang="ru-RU" dirty="0" smtClean="0"/>
              <a:t>Меньше мясных и рыбных блюд</a:t>
            </a:r>
          </a:p>
          <a:p>
            <a:r>
              <a:rPr lang="ru-RU" dirty="0" smtClean="0"/>
              <a:t>Давать по чаще овощные блюда</a:t>
            </a:r>
          </a:p>
          <a:p>
            <a:r>
              <a:rPr lang="ru-RU" dirty="0" smtClean="0"/>
              <a:t>Продукты богатые витаминами</a:t>
            </a:r>
          </a:p>
          <a:p>
            <a:r>
              <a:rPr lang="ru-RU" dirty="0" smtClean="0"/>
              <a:t>Уменьшить количество соли в пище</a:t>
            </a:r>
            <a:endParaRPr lang="ru-RU" dirty="0"/>
          </a:p>
        </p:txBody>
      </p:sp>
      <p:pic>
        <p:nvPicPr>
          <p:cNvPr id="20488" name="Picture 8" descr="Картинки по запросу диета старой  соб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15"/>
            <a:ext cx="4643470" cy="358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dressirovka-orel.ru/wp-content/uploads/aafe8bbe2705b98234885b19401919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14662"/>
            <a:ext cx="435771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rgbClr val="5FF2CA"/>
      </a:lt1>
      <a:dk2>
        <a:srgbClr val="04617B"/>
      </a:dk2>
      <a:lt2>
        <a:srgbClr val="89DEFF"/>
      </a:lt2>
      <a:accent1>
        <a:srgbClr val="0F6FC6"/>
      </a:accent1>
      <a:accent2>
        <a:srgbClr val="004E6C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321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Основы диетического кормления старых животных.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диетического кормления старых животных.</dc:title>
  <dc:creator>Ксюша пк</dc:creator>
  <cp:lastModifiedBy>user</cp:lastModifiedBy>
  <cp:revision>32</cp:revision>
  <dcterms:created xsi:type="dcterms:W3CDTF">2016-09-22T17:01:26Z</dcterms:created>
  <dcterms:modified xsi:type="dcterms:W3CDTF">2018-11-19T08:56:37Z</dcterms:modified>
</cp:coreProperties>
</file>