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05AEA-2898-4CDA-8F11-4B38EEAD087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714B4-B26F-4A31-BA3C-4FEDE320CC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05AEA-2898-4CDA-8F11-4B38EEAD087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714B4-B26F-4A31-BA3C-4FEDE320CC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05AEA-2898-4CDA-8F11-4B38EEAD087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714B4-B26F-4A31-BA3C-4FEDE320CC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05AEA-2898-4CDA-8F11-4B38EEAD087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714B4-B26F-4A31-BA3C-4FEDE320CC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05AEA-2898-4CDA-8F11-4B38EEAD087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714B4-B26F-4A31-BA3C-4FEDE320CC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05AEA-2898-4CDA-8F11-4B38EEAD087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714B4-B26F-4A31-BA3C-4FEDE320CC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05AEA-2898-4CDA-8F11-4B38EEAD087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714B4-B26F-4A31-BA3C-4FEDE320CC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05AEA-2898-4CDA-8F11-4B38EEAD087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714B4-B26F-4A31-BA3C-4FEDE320CC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05AEA-2898-4CDA-8F11-4B38EEAD087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714B4-B26F-4A31-BA3C-4FEDE320CC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05AEA-2898-4CDA-8F11-4B38EEAD087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714B4-B26F-4A31-BA3C-4FEDE320CC4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505AEA-2898-4CDA-8F11-4B38EEAD087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0714B4-B26F-4A31-BA3C-4FEDE320CC4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5505AEA-2898-4CDA-8F11-4B38EEAD0872}" type="datetimeFigureOut">
              <a:rPr lang="ru-RU" smtClean="0"/>
              <a:t>12.10.2023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C0714B4-B26F-4A31-BA3C-4FEDE320CC4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base.garant.ru/402838978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0" smtClean="0"/>
              <a:t>ВСМ по действующим НД (дезинфекция, дезинсекция, дератизация) при оспе овец и коз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9654" y="5973320"/>
            <a:ext cx="4994346" cy="88468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Подготовила студентка 551 группы</a:t>
            </a:r>
          </a:p>
          <a:p>
            <a:r>
              <a:rPr lang="ru-RU" dirty="0" err="1" smtClean="0"/>
              <a:t>Клочкова</a:t>
            </a:r>
            <a:r>
              <a:rPr lang="ru-RU" dirty="0" smtClean="0"/>
              <a:t> Татьяна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 эпизоотическом очаге осуществляется: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smtClean="0"/>
              <a:t>оборудование дезинфекционных ковриков на входе (выходе) и дезинфекционных барьеров на въезде (выезде) на территорию (с территории) эпизоотического очага;</a:t>
            </a:r>
          </a:p>
          <a:p>
            <a:r>
              <a:rPr lang="ru-RU" dirty="0" smtClean="0"/>
              <a:t>дезинфекционная обработка одежды и обуви при выходе с территории эпизоотического очага, которые должны осуществляться парами формальдегида в пароформалиновой камере в течение 1 часа при температуре 57 - 60°С, расходе формалина 75  водного раствора формалина с содержанием 1,5% формальдегида или другими дезинфицирующими растворами с высокой </a:t>
            </a:r>
            <a:r>
              <a:rPr lang="ru-RU" dirty="0" err="1" smtClean="0"/>
              <a:t>вирулицидной</a:t>
            </a:r>
            <a:r>
              <a:rPr lang="ru-RU" dirty="0" smtClean="0"/>
              <a:t> активностью в отношении возбудителя согласно инструкциям по их применению;</a:t>
            </a:r>
          </a:p>
          <a:p>
            <a:r>
              <a:rPr lang="ru-RU" dirty="0" smtClean="0"/>
              <a:t>дезинфекционная обработка транспортных средств при их выезде с территории эпизоотического очага, для которой должны применяться 1,5-процентный формальдегид или 3-процентный </a:t>
            </a:r>
            <a:r>
              <a:rPr lang="ru-RU" dirty="0" err="1" smtClean="0"/>
              <a:t>фоспар</a:t>
            </a:r>
            <a:r>
              <a:rPr lang="ru-RU" dirty="0" smtClean="0"/>
              <a:t> или </a:t>
            </a:r>
            <a:r>
              <a:rPr lang="ru-RU" dirty="0" err="1" smtClean="0"/>
              <a:t>парасод</a:t>
            </a:r>
            <a:r>
              <a:rPr lang="ru-RU" dirty="0" smtClean="0"/>
              <a:t>, </a:t>
            </a:r>
            <a:r>
              <a:rPr lang="ru-RU" dirty="0" err="1" smtClean="0"/>
              <a:t>или</a:t>
            </a:r>
            <a:r>
              <a:rPr lang="ru-RU" dirty="0" smtClean="0"/>
              <a:t> 1,5-процентный </a:t>
            </a:r>
            <a:r>
              <a:rPr lang="ru-RU" dirty="0" err="1" smtClean="0"/>
              <a:t>параформ</a:t>
            </a:r>
            <a:r>
              <a:rPr lang="ru-RU" dirty="0" smtClean="0"/>
              <a:t>, приготовленный на 0,5-процентном растворе едкого натра, или 5-процентный хлорамин, или другие дезинфицирующие растворы с высокой </a:t>
            </a:r>
            <a:r>
              <a:rPr lang="ru-RU" dirty="0" err="1" smtClean="0"/>
              <a:t>вирулицидной</a:t>
            </a:r>
            <a:r>
              <a:rPr lang="ru-RU" dirty="0" smtClean="0"/>
              <a:t> активностью в отношении возбудителя согласно инструкциям по их применению;</a:t>
            </a:r>
          </a:p>
          <a:p>
            <a:r>
              <a:rPr lang="ru-RU" dirty="0" smtClean="0"/>
              <a:t>обеспечение отсутствия на территории эпизоотического очага животных без владельцев</a:t>
            </a:r>
            <a:r>
              <a:rPr lang="ru-RU" baseline="30000" dirty="0" smtClean="0"/>
              <a:t> </a:t>
            </a:r>
            <a:r>
              <a:rPr lang="ru-RU" baseline="30000" dirty="0" smtClean="0">
                <a:hlinkClick r:id="rId2"/>
              </a:rPr>
              <a:t>8</a:t>
            </a:r>
            <a:r>
              <a:rPr lang="ru-RU" dirty="0" smtClean="0"/>
              <a:t>;</a:t>
            </a:r>
          </a:p>
          <a:p>
            <a:r>
              <a:rPr lang="ru-RU" dirty="0" smtClean="0"/>
              <a:t>обеспечение отсутствия на территории эпизоотического очага восприимчивых животных, отнесенных к охотничьим ресурсам, среди которых выявлена оспа, путем регулирования их численности</a:t>
            </a:r>
            <a:r>
              <a:rPr lang="ru-RU" baseline="30000" dirty="0" smtClean="0"/>
              <a:t> </a:t>
            </a:r>
            <a:r>
              <a:rPr lang="ru-RU" baseline="30000" dirty="0" smtClean="0">
                <a:hlinkClick r:id="rId2"/>
              </a:rPr>
              <a:t>9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проведение </a:t>
            </a:r>
            <a:r>
              <a:rPr lang="ru-RU" dirty="0" err="1" smtClean="0"/>
              <a:t>дезакаризации</a:t>
            </a:r>
            <a:r>
              <a:rPr lang="ru-RU" dirty="0" smtClean="0"/>
              <a:t> и дератизации.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99044"/>
          </a:xfrm>
        </p:spPr>
        <p:txBody>
          <a:bodyPr anchor="ctr">
            <a:normAutofit fontScale="85000" lnSpcReduction="20000"/>
          </a:bodyPr>
          <a:lstStyle/>
          <a:p>
            <a:r>
              <a:rPr lang="ru-RU" dirty="0" err="1" smtClean="0"/>
              <a:t>Контаминированные</a:t>
            </a:r>
            <a:r>
              <a:rPr lang="ru-RU" dirty="0" smtClean="0"/>
              <a:t> возбудителем корма могут использоваться для кормления животных, не восприимчивых к оспе.</a:t>
            </a:r>
          </a:p>
          <a:p>
            <a:r>
              <a:rPr lang="ru-RU" dirty="0" smtClean="0"/>
              <a:t>Шерсть и пух, заготовленные в хозяйстве до дня установления ограничительных мероприятий (карантина), обеззараживаются в дезинфекционной камере при температуре 110°С в течение 30 минут. Вывоз обеззараженных шерсти и пуха допускается после отмены карантина.</a:t>
            </a:r>
          </a:p>
          <a:p>
            <a:r>
              <a:rPr lang="ru-RU" dirty="0" smtClean="0"/>
              <a:t>Молоко, полученное от клинически здоровых восприимчивых животных, обеззараживается путем пастеризации при температуре 85°С в течение 30 минут или кипячения в течение 5 минут и используется внутри эпизоотического очага либо уничтожается путем сжигания.</a:t>
            </a:r>
          </a:p>
          <a:p>
            <a:r>
              <a:rPr lang="ru-RU" dirty="0" smtClean="0"/>
              <a:t>Молоко и иная продукция, полученная от больных восприимчивых животных, уничтожается путем сжигания.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827606"/>
          </a:xfrm>
        </p:spPr>
        <p:txBody>
          <a:bodyPr anchor="ctr">
            <a:normAutofit fontScale="55000" lnSpcReduction="20000"/>
          </a:bodyPr>
          <a:lstStyle/>
          <a:p>
            <a:r>
              <a:rPr lang="ru-RU" dirty="0" smtClean="0"/>
              <a:t>Дезинфекции в эпизоотическом очаге подлежат помещения, иные места, где содержались больные восприимчивые животные, и другие объекты, с которыми контактировали больные восприимчивые животные.</a:t>
            </a:r>
          </a:p>
          <a:p>
            <a:r>
              <a:rPr lang="ru-RU" dirty="0" smtClean="0"/>
              <a:t>Дезинфекция помещений и других мест, где содержались больные восприимчивые животные, должна проводиться специалистами </a:t>
            </a:r>
            <a:r>
              <a:rPr lang="ru-RU" dirty="0" err="1" smtClean="0"/>
              <a:t>госветслужбы</a:t>
            </a:r>
            <a:r>
              <a:rPr lang="ru-RU" dirty="0" smtClean="0"/>
              <a:t> в три этапа: первый - сразу после изъятия восприимчивых животных, второй - после проведения механической очистки, третий - перед отменой карантина.</a:t>
            </a:r>
          </a:p>
          <a:p>
            <a:r>
              <a:rPr lang="ru-RU" dirty="0" smtClean="0"/>
              <a:t>Для дезинфекции должны применяться 4-процентный горячий едкий натр, или 3-процентная хлорная известь, или 3-процентный нейтральный гипохлорит кальция, или 1-процентный </a:t>
            </a:r>
            <a:r>
              <a:rPr lang="ru-RU" dirty="0" err="1" smtClean="0"/>
              <a:t>глутаровый</a:t>
            </a:r>
            <a:r>
              <a:rPr lang="ru-RU" dirty="0" smtClean="0"/>
              <a:t> альдегид, или 5-процентный однохлористый йод, или 2-процентные формалин (</a:t>
            </a:r>
            <a:r>
              <a:rPr lang="ru-RU" dirty="0" err="1" smtClean="0"/>
              <a:t>параформальдегид</a:t>
            </a:r>
            <a:r>
              <a:rPr lang="ru-RU" dirty="0" smtClean="0"/>
              <a:t>), или хлорамин из расчета 0,3 - 0,5 , или другие дезинфицирующие растворы с высокой </a:t>
            </a:r>
            <a:r>
              <a:rPr lang="ru-RU" dirty="0" err="1" smtClean="0"/>
              <a:t>вирулицидной</a:t>
            </a:r>
            <a:r>
              <a:rPr lang="ru-RU" dirty="0" smtClean="0"/>
              <a:t> активностью в отношении возбудителя согласно инструкциям по их применению.</a:t>
            </a:r>
          </a:p>
          <a:p>
            <a:r>
              <a:rPr lang="ru-RU" dirty="0" smtClean="0"/>
              <a:t>Навоз складируется в штабеля для биотермического обеззараживания в течение не менее 2 месяцев при средней температуре выше 0°С или в течение не менее 3 месяцев при средней температуре ниже 0°С, навозная жижа обеззараживается хлорной известью из расчета 0,5 л раствора хлорной извести, содержащего 25 мг/л активного хлора, на 1  жижи, при выдерживании в течение не менее 12 ч.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В неблагополучном пункте: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Осуществляется:</a:t>
            </a:r>
          </a:p>
          <a:p>
            <a:r>
              <a:rPr lang="ru-RU" dirty="0" smtClean="0"/>
              <a:t>дезинфекционная </a:t>
            </a:r>
            <a:r>
              <a:rPr lang="ru-RU" dirty="0" smtClean="0"/>
              <a:t>обработка транспортных средств при их выезде с территории неблагополучного </a:t>
            </a:r>
            <a:r>
              <a:rPr lang="ru-RU" dirty="0" smtClean="0"/>
              <a:t>пункта;</a:t>
            </a:r>
          </a:p>
          <a:p>
            <a:r>
              <a:rPr lang="ru-RU" dirty="0" smtClean="0"/>
              <a:t>Шерсть и пух, заготовленные в неблагополучном пункте до дня установления ограничительных мероприятий (карантина), должны обеззараживаться в дезинфекционной камере при температуре 110°С в течение 30 минут. Вывоз обеззараженных шерсти и пуха допускается после отмены карантина.</a:t>
            </a:r>
          </a:p>
          <a:p>
            <a:r>
              <a:rPr lang="ru-RU" dirty="0" smtClean="0"/>
              <a:t>Молоко, полученное от восприимчивых животных в неблагополучном пункте, подлежит обеззараживанию путем пастеризации при температуре 85°С в течение 30 минут или кипячения в течение 5 минут с последующим использованием его внутри неблагополучного пункта.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8</TotalTime>
  <Words>389</Words>
  <Application>Microsoft Office PowerPoint</Application>
  <PresentationFormat>Экран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Аспект</vt:lpstr>
      <vt:lpstr>ВСМ по действующим НД (дезинфекция, дезинсекция, дератизация) при оспе овец и коз</vt:lpstr>
      <vt:lpstr>В эпизоотическом очаге осуществляется:</vt:lpstr>
      <vt:lpstr>Слайд 3</vt:lpstr>
      <vt:lpstr>Слайд 4</vt:lpstr>
      <vt:lpstr>В неблагополучном пункте: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ВСМ по действующим НД (дезинфекция, дезинсекция, дератизация) при оспе овец и коз</dc:title>
  <dc:creator>HP</dc:creator>
  <cp:lastModifiedBy>HP</cp:lastModifiedBy>
  <cp:revision>1</cp:revision>
  <dcterms:created xsi:type="dcterms:W3CDTF">2023-10-12T11:28:51Z</dcterms:created>
  <dcterms:modified xsi:type="dcterms:W3CDTF">2023-10-12T11:36:59Z</dcterms:modified>
</cp:coreProperties>
</file>