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723E6F-4F5A-9BD3-449D-3225E1CABA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E7C8814-483E-B8CB-57BD-E848D66DB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E6B03B-D10D-B546-CD08-AE7B5D65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8FCB86-0C0C-1CDA-65E5-E3C48C4B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C57553-2F75-8927-1666-537C867D8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722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B45B46-76A4-2366-1190-B30EF291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EB3172E-2350-6FAA-DD0E-FFF07F4FFA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BA695B-8885-4B57-FC64-6F3F2F293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734753-624E-519B-0915-0E2C9F11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792F29-9317-E31D-8054-A336295C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17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5CAA2EF-F721-C900-4918-99C1B6466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AD9637-0BD6-1C3F-0C54-6B9E2F909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9E0530-7B9F-E564-8845-C5C016FFC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21FC52-2BBF-F90D-50F8-9BC9437FE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9E6435-810A-28D9-3065-B087EB0E9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64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B59261-735B-7253-F32D-851D5AA2D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D74213-B28B-9B09-61A1-4055F6B3A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9D1E048-C266-687E-E291-142ED0879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295DEE-7832-360C-19B3-F754BB1F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CB0473-B701-3C41-4ABB-DF4B776E2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52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524A85-2F85-1DC8-BD78-10227030C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485B9F-EDEB-8392-5A6C-29911CC7BB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12E35E-AF6D-3B14-B42E-3388ECF31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765263-236D-A144-D8F2-3DF99C337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3D2A0-01DD-0E7F-8DDB-F03D56BE5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328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C7A18A-4CD5-411F-53D1-C9D7D666B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F36896-E8B9-14E1-9DCA-0CF36B133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6518989-1ADA-DDF3-4F76-60AC159E3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F47C3C-D97E-2096-C8FE-73B66D343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0EBA63-BCE1-768E-2B7C-A26D99C3A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BB64A26-6D55-7B50-CD87-F9B3DDEC0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82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FAE05C-E1C3-9D06-3873-B0C94DDDD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41A299-458F-7301-5FD8-A081111FC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7A685F5-30EF-6474-1FA6-77C6997C5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9A7A70F-E7EA-77E4-4F0F-968D986F9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BDB6880-D991-A291-7154-B86D933CBA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FBB60D4-B283-0D75-B89F-3219BE53BF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A09B18-70C5-F27A-AA8D-51517CE45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EE3A676-5F15-13E7-89D8-78B53F5BF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2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9EDB60-F9D8-8941-D1DB-F68DF75FB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983E9BC-EB45-DD31-DD6F-F7109BC89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DC034A2-9057-77FC-B94B-416E368BF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313F1C-4441-8437-D27C-9517CA7DF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10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B032315-50E1-C261-66C4-A557AAFB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C417EDE-494B-5FFF-59E2-6CAC2EA26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8E7B1C4-F657-8BCF-D28D-21838072C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624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E6D770-B11E-91CD-D39D-35E385E3A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7DE93D-0EEA-B0CF-22E3-6F9384E0A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9DFEF6F-55C9-4607-081A-8412CE4FD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3675AB7-F601-07C2-F319-145CC2BAB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C7DFD29-6023-936C-D411-BBE4BD2AC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D52F70-FB3A-AAD8-43EB-F612628DD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44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D3410D-57EE-489A-6F96-A8537F290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819678C-BB22-2B9A-AC7B-0E3C1701EF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CC63DBD-1A8D-3BF3-B70A-FE3AA5374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BC0BC2-5FB9-09C7-A8E8-E00B8295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C266695-53D8-F863-32EA-77FB951C2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4186C2-AA3C-4B88-09C0-688573EE1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3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E49820-3AEE-A59F-6ADE-1173C56E5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250E643-B0DA-2A81-1DFA-4E3352960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CD9968-8A07-4C78-2C23-5F0CF38B5F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8B4BA-36AA-4959-A2BE-4C631A02DA27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4AB146D-1D17-1838-A469-894745C7CE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839ACF-D28F-C46E-F966-0DB3FA834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6AEDD-0D60-4EEA-BAC8-BD5C85B455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570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573473462#7E40KE" TargetMode="External"/><Relationship Id="rId2" Type="http://schemas.openxmlformats.org/officeDocument/2006/relationships/hyperlink" Target="https://docs.cntd.ru/document/573473462#7E80K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573473462#6540I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cntd.ru/document/573473462#7E20KC" TargetMode="External"/><Relationship Id="rId2" Type="http://schemas.openxmlformats.org/officeDocument/2006/relationships/hyperlink" Target="https://docs.cntd.ru/document/573473462#7E00K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573473462#7E20K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573473462#7E40K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573473462#7E60K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3255CA-B23F-B333-A5B1-23CE9ABD3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7690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/>
              <a:t>ВСМ по действующим НД (дезинфекция, дезинсекция, дератизация) при АЧС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1B3D7EC-4FA1-23EE-FE09-89337D3DB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2935" y="5202238"/>
            <a:ext cx="3520225" cy="1655762"/>
          </a:xfrm>
        </p:spPr>
        <p:txBody>
          <a:bodyPr/>
          <a:lstStyle/>
          <a:p>
            <a:r>
              <a:rPr lang="ru-RU" dirty="0" smtClean="0"/>
              <a:t>выполнил студент </a:t>
            </a:r>
            <a:r>
              <a:rPr lang="ru-RU"/>
              <a:t>551 </a:t>
            </a:r>
            <a:r>
              <a:rPr lang="ru-RU"/>
              <a:t>группы Шишкин Никита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730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5C47BE63-34D1-6967-7D5E-900463265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83" y="283334"/>
            <a:ext cx="11809927" cy="6272011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sz="3200" b="0" i="0" dirty="0">
                <a:effectLst/>
              </a:rPr>
              <a:t>52. Заключительная дезинфекция зданий (помещений) по содержанию свиней и других мест, где содержались свиньи, осуществляется после проведения мероприятий, предусмотренных </a:t>
            </a:r>
            <a:r>
              <a:rPr lang="ru-RU" sz="3200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пунктом 51 настоящих Правил</a:t>
            </a:r>
            <a:r>
              <a:rPr lang="ru-RU" sz="3200" b="0" i="0" dirty="0">
                <a:effectLst/>
              </a:rPr>
              <a:t>.</a:t>
            </a:r>
            <a:endParaRPr lang="ru-RU" sz="3200" dirty="0"/>
          </a:p>
          <a:p>
            <a:pPr fontAlgn="base"/>
            <a:r>
              <a:rPr lang="ru-RU" sz="3200" b="0" i="0" dirty="0">
                <a:effectLst/>
              </a:rPr>
              <a:t>53. После завершения срока экспозиции дезсредств при проведении заключительной дезинфекции специалистом </a:t>
            </a:r>
            <a:r>
              <a:rPr lang="ru-RU" sz="3200" b="0" i="0" dirty="0" err="1">
                <a:effectLst/>
              </a:rPr>
              <a:t>госветслужбы</a:t>
            </a:r>
            <a:r>
              <a:rPr lang="ru-RU" sz="3200" b="0" i="0" dirty="0">
                <a:effectLst/>
              </a:rPr>
              <a:t> должны быть отобраны 10 смывов с обработанных поверхностей для исследования на наличие жизнеспособных клеток золотистого стафилококка (далее - жизнеспособные клетки). При наличии в смывах жизнеспособных клеток здания (помещения) по содержанию свиней и другие места, где содержались свиньи, должны быть подвергнуты повторной однократной дезинфекции в соответствии с </a:t>
            </a:r>
            <a:r>
              <a:rPr lang="ru-RU" sz="3200" b="0" i="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пунктом 49 настоящих Правил</a:t>
            </a:r>
            <a:r>
              <a:rPr lang="ru-RU" sz="3200" b="0" i="0" dirty="0">
                <a:effectLst/>
              </a:rPr>
              <a:t> с отбором смывов до получения результатов исследования, свидетельствующих об отсутствии в смывах жизнеспособных клеток.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3067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E4C7F9F-8F15-1409-D19F-A7F95A645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7583"/>
            <a:ext cx="10515600" cy="5069380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3600" b="0" i="0" dirty="0">
                <a:effectLst/>
              </a:rPr>
              <a:t>54. Навозная жижа в жижесборнике смешивается с дезсредствами.</a:t>
            </a:r>
            <a:endParaRPr lang="ru-RU" sz="3600" dirty="0"/>
          </a:p>
          <a:p>
            <a:pPr fontAlgn="base"/>
            <a:r>
              <a:rPr lang="ru-RU" sz="3600" b="0" i="0" dirty="0">
                <a:effectLst/>
              </a:rPr>
              <a:t>Навоз в навозохранилище обрабатывается дезсредствами, перемещается в земляную траншею и закапывается на глубину 1,5 м. Края навозохранилища также обрабатываются дезсредствами. По всему периметру с внешней стороны навозохранилища устанавливается изгородь из колючей проволоки и выкапывается канава шириной 0,6 м и глубиной 0,4 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8832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7D26B7B-E838-425F-A79A-B53E38F69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3037"/>
            <a:ext cx="10515600" cy="5223926"/>
          </a:xfrm>
        </p:spPr>
        <p:txBody>
          <a:bodyPr>
            <a:normAutofit fontScale="92500"/>
          </a:bodyPr>
          <a:lstStyle/>
          <a:p>
            <a:r>
              <a:rPr lang="ru-RU" sz="3600" b="0" i="0" dirty="0">
                <a:effectLst/>
              </a:rPr>
              <a:t>55. Одежда и обувь при каждом выходе с неблагополучной площадки должны подвергаться дезинфекционной обработке с использованием паров формальдегида в пароформалиновой камере в течение 1 часа при температуре 57-60°С, расходе формалина 75 см3/м3 водного раствора формалина с содержанием 1,5% формальдегида или путем </a:t>
            </a:r>
            <a:r>
              <a:rPr lang="ru-RU" sz="3600" b="0" i="0" dirty="0" err="1">
                <a:effectLst/>
              </a:rPr>
              <a:t>полнопогружного</a:t>
            </a:r>
            <a:r>
              <a:rPr lang="ru-RU" sz="3600" b="0" i="0" dirty="0">
                <a:effectLst/>
              </a:rPr>
              <a:t> замачивания в дезсредстве в соответствии с инструкцией по его применению и последующего кипячения в 5-процентном растворе кальцинированной соды не менее 30 минут с момента закипания.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40267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EE5B6E59-0123-8192-9D0F-9A952E2B55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262563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sz="3600" b="0" i="0" dirty="0">
                <a:effectLst/>
              </a:rPr>
              <a:t>Дезинфекционная обработка емкостей, в которых доставляются пища и вода для людей, работающих в эпизоотическом очаге, при вывозе с территории эпизоотического очага проводится с использованием дезсредств в соответствии с инструкциями по их применению.</a:t>
            </a:r>
            <a:endParaRPr lang="ru-RU" sz="3600" dirty="0"/>
          </a:p>
          <a:p>
            <a:pPr fontAlgn="base"/>
            <a:r>
              <a:rPr lang="ru-RU" sz="3600" b="0" i="0" dirty="0">
                <a:effectLst/>
              </a:rPr>
              <a:t>По окончании проведения мероприятий в эпизоотическом очаге ранее использованная для работ в эпизоотическом очаге одежда и обувь подлежат дезинфекционной обработке или уничтожению путем сжигания на месте уничтожения трупов свиней.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303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5F9F2AB-DEA3-2529-C61A-F1B5B59840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3200" b="0" i="0" dirty="0">
                <a:effectLst/>
              </a:rPr>
              <a:t>56. Транспортные средства при въезде (выезде) на территорию (с территории) эпизоотического очага подлежат дезинфекционной обработке на специально подготовленной площадке, оборудованной на расстоянии не более 3 км от места уничтожения трупов свиней (далее - дезинфекционная площадка).</a:t>
            </a:r>
            <a:endParaRPr lang="ru-RU" sz="3200" dirty="0"/>
          </a:p>
          <a:p>
            <a:pPr fontAlgn="base"/>
            <a:r>
              <a:rPr lang="ru-RU" sz="3200" b="0" i="0" dirty="0">
                <a:effectLst/>
              </a:rPr>
              <a:t>Для выезда обработанных транспортных средств с дезинфекционной площадки должен быть оборудован съезд на дорогу с твердым покрытием, подвергнутую дезинфекционной обработке 2-процентным раствором </a:t>
            </a:r>
            <a:r>
              <a:rPr lang="ru-RU" sz="3200" b="0" i="0" dirty="0" err="1">
                <a:effectLst/>
              </a:rPr>
              <a:t>теотропина</a:t>
            </a:r>
            <a:r>
              <a:rPr lang="ru-RU" sz="3200" b="0" i="0" dirty="0">
                <a:effectLst/>
              </a:rPr>
              <a:t> при норме расхода 30 дм3/м2 или другим дезинфицирующим средством, предназначенным для обработки поверхностей вне помещений, в соответствии с инструкцией по его применению.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1916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8A4B5D5-72AE-131B-5087-7442D67FA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18" y="604535"/>
            <a:ext cx="11010363" cy="5648929"/>
          </a:xfrm>
        </p:spPr>
        <p:txBody>
          <a:bodyPr>
            <a:normAutofit fontScale="92500" lnSpcReduction="10000"/>
          </a:bodyPr>
          <a:lstStyle/>
          <a:p>
            <a:r>
              <a:rPr lang="ru-RU" sz="3200" b="0" i="0" dirty="0">
                <a:effectLst/>
              </a:rPr>
              <a:t>57. Все наружные поверхности транспортных средств, а также внутренние поверхности их кузовов должны быть обработаны 1,5-процентным раствором формальдегида или 3-процентными растворами </a:t>
            </a:r>
            <a:r>
              <a:rPr lang="ru-RU" sz="3200" b="0" i="0" dirty="0" err="1">
                <a:effectLst/>
              </a:rPr>
              <a:t>фоспара</a:t>
            </a:r>
            <a:r>
              <a:rPr lang="ru-RU" sz="3200" b="0" i="0" dirty="0">
                <a:effectLst/>
              </a:rPr>
              <a:t> или </a:t>
            </a:r>
            <a:r>
              <a:rPr lang="ru-RU" sz="3200" b="0" i="0" dirty="0" err="1">
                <a:effectLst/>
              </a:rPr>
              <a:t>парасода</a:t>
            </a:r>
            <a:r>
              <a:rPr lang="ru-RU" sz="3200" b="0" i="0" dirty="0">
                <a:effectLst/>
              </a:rPr>
              <a:t>, или 1,5-процентным раствора параформа, приготовленным на 0,5-процентном растворе едкого натра, или 5-процентным раствором хлорамина из расчета 1 дм3 на 1 м2 с экспозицией 30 минут, или другими дезинфицирующими средствами, предназначенным для обработки поверхностей вне помещений, в соответствии с инструкциями по их применению. При температуре окружающего воздуха ниже 5°С применяются растворы дезинфицирующих средств с температурой не ниже 50°С. При температуре окружающего воздуха ниже минус 20°С растворы дезинфицирующих средств должны содержать не менее 20% поваренной соли.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377417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53E5E44-151E-08D0-78AE-569C53A71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501504"/>
            <a:ext cx="10971727" cy="5854991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sz="3600" b="0" i="0" dirty="0">
                <a:effectLst/>
              </a:rPr>
              <a:t>Одновременно с проведением мойки и обработки наружных поверхностей технического средства при температуре наружного воздуха ниже 10°С должна подвергаться внутреннему нагреву его кабина (кабины) управления, после чего:</a:t>
            </a:r>
          </a:p>
          <a:p>
            <a:pPr fontAlgn="base"/>
            <a:r>
              <a:rPr lang="ru-RU" sz="3600" b="0" i="0" dirty="0">
                <a:effectLst/>
              </a:rPr>
              <a:t>должна быть снята временная защита с рукоятей управления. Их наружные поверхности, педали ножного управления, резиновые коврики, доступные для обработки части торпеды, клавиши управления, ручки открывания дверей; двери должны быть смочены и протерты спиртосодержащими дезинфицирующими средствами или свежеприготовленным 5-процентным раствором перекиси водорода с экспозицией 30 минут</a:t>
            </a:r>
            <a:r>
              <a:rPr lang="ru-RU" sz="3200" b="0" i="0" dirty="0">
                <a:effectLst/>
              </a:rPr>
              <a:t>;</a:t>
            </a:r>
          </a:p>
          <a:p>
            <a:pPr fontAlgn="base"/>
            <a:endParaRPr lang="ru-RU" b="0" i="0" dirty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31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1838A0A-7591-750B-97EF-DAEEECA86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732"/>
            <a:ext cx="10515600" cy="5404231"/>
          </a:xfrm>
        </p:spPr>
        <p:txBody>
          <a:bodyPr>
            <a:normAutofit lnSpcReduction="10000"/>
          </a:bodyPr>
          <a:lstStyle/>
          <a:p>
            <a:r>
              <a:rPr lang="ru-RU" sz="3600" b="0" i="0" dirty="0">
                <a:effectLst/>
              </a:rPr>
              <a:t>должна быть снята временная защита (полиэтиленовое или другое влагонепроницаемое покрытие) с сидений, которая вместе с другими снятыми в кабине управления защитными покрытиями, мусором, одноразовыми средствами защиты обуви, одежды, рук водителя (оператора) должна складироваться в герметичную упаковку, внешняя поверхность которой должна быть обработана дезинфицирующими средствами в соответствии с инструкциями по их применению. Такая упаковка должна быть уничтожена путем сжигания на месте уничтожения трупов свиней.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632141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6B48DD-10ED-7FAC-89CA-84CF557C0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ru-RU" b="0" i="0" dirty="0">
                <a:effectLst/>
              </a:rPr>
              <a:t>59. В угрожаемой зоне: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4B3D1F-81C1-DB6B-B098-13D6E1277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325563"/>
            <a:ext cx="11049000" cy="5241701"/>
          </a:xfrm>
        </p:spPr>
        <p:txBody>
          <a:bodyPr>
            <a:normAutofit fontScale="92500" lnSpcReduction="10000"/>
          </a:bodyPr>
          <a:lstStyle/>
          <a:p>
            <a:r>
              <a:rPr lang="ru-RU" sz="3600" b="0" i="0" dirty="0">
                <a:effectLst/>
              </a:rPr>
              <a:t>Транспортное средство после выгрузки свиней подлежит механической очистке и дезинфекционной обработке с использованием дезинфицирующих средств, предназначенных для обработки поверхностей вне помещений, согласно инструкциям по их применению на специально оборудованной для этих целей площадке до выезда с территории предприятия по убою и переработке.</a:t>
            </a:r>
          </a:p>
          <a:p>
            <a:r>
              <a:rPr lang="ru-RU" sz="3600" b="0" i="0" dirty="0">
                <a:effectLst/>
              </a:rPr>
              <a:t>Шкуры убитых свиней в течение 48 часов обеззараживаются в 26-процентном растворе поваренной соли, в который добавляется 1-процентная соляная кислота при температуре раствора 20-22°С. На одну весовую часть парных шкур вносится 4 части раствора.</a:t>
            </a:r>
          </a:p>
          <a:p>
            <a:endParaRPr lang="ru-RU" sz="3600" b="0" i="0" dirty="0">
              <a:effectLst/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843407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3FB549-92EE-C3A2-BCB4-48D3AB9AA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Нормативный документ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73C620E-532C-7C5E-3C46-729A27B86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 fontAlgn="base"/>
            <a:r>
              <a:rPr lang="ru-RU" b="1" i="0" dirty="0">
                <a:solidFill>
                  <a:srgbClr val="444444"/>
                </a:solidFill>
                <a:effectLst/>
              </a:rPr>
              <a:t>МИНИСТЕРСТВО СЕЛЬСКОГО ХОЗЯЙСТВА РОССИЙСКОЙ ФЕДЕРАЦИИ</a:t>
            </a:r>
            <a:br>
              <a:rPr lang="ru-RU" b="1" i="0" dirty="0">
                <a:solidFill>
                  <a:srgbClr val="444444"/>
                </a:solidFill>
                <a:effectLst/>
              </a:rPr>
            </a:br>
            <a:endParaRPr lang="ru-RU" b="1" i="0" dirty="0">
              <a:solidFill>
                <a:srgbClr val="444444"/>
              </a:solidFill>
              <a:effectLst/>
            </a:endParaRPr>
          </a:p>
          <a:p>
            <a:pPr algn="ctr" fontAlgn="base"/>
            <a:r>
              <a:rPr lang="ru-RU" b="1" i="0" dirty="0">
                <a:solidFill>
                  <a:srgbClr val="444444"/>
                </a:solidFill>
                <a:effectLst/>
              </a:rPr>
              <a:t>ПРИКАЗ</a:t>
            </a:r>
            <a:br>
              <a:rPr lang="ru-RU" b="1" i="0" dirty="0">
                <a:solidFill>
                  <a:srgbClr val="444444"/>
                </a:solidFill>
                <a:effectLst/>
              </a:rPr>
            </a:br>
            <a:endParaRPr lang="ru-RU" b="1" i="0" dirty="0">
              <a:solidFill>
                <a:srgbClr val="444444"/>
              </a:solidFill>
              <a:effectLst/>
            </a:endParaRPr>
          </a:p>
          <a:p>
            <a:pPr algn="ctr" fontAlgn="base"/>
            <a:r>
              <a:rPr lang="ru-RU" b="1" i="0" dirty="0">
                <a:solidFill>
                  <a:srgbClr val="444444"/>
                </a:solidFill>
                <a:effectLst/>
              </a:rPr>
              <a:t>от 28 января 2021 года N 37</a:t>
            </a:r>
            <a:br>
              <a:rPr lang="ru-RU" b="1" i="0" dirty="0">
                <a:solidFill>
                  <a:srgbClr val="444444"/>
                </a:solidFill>
                <a:effectLst/>
              </a:rPr>
            </a:br>
            <a:r>
              <a:rPr lang="ru-RU" b="1" i="0" dirty="0">
                <a:solidFill>
                  <a:srgbClr val="444444"/>
                </a:solidFill>
                <a:effectLst/>
              </a:rPr>
              <a:t/>
            </a:r>
            <a:br>
              <a:rPr lang="ru-RU" b="1" i="0" dirty="0">
                <a:solidFill>
                  <a:srgbClr val="444444"/>
                </a:solidFill>
                <a:effectLst/>
              </a:rPr>
            </a:br>
            <a:endParaRPr lang="ru-RU" b="1" i="0" dirty="0">
              <a:solidFill>
                <a:srgbClr val="444444"/>
              </a:solidFill>
              <a:effectLst/>
            </a:endParaRPr>
          </a:p>
          <a:p>
            <a:pPr algn="ctr" fontAlgn="base"/>
            <a:r>
              <a:rPr lang="ru-RU" b="1" i="0" dirty="0">
                <a:solidFill>
                  <a:srgbClr val="444444"/>
                </a:solidFill>
                <a:effectLst/>
              </a:rPr>
              <a:t>Об утверждении </a:t>
            </a:r>
            <a:r>
              <a:rPr lang="ru-RU" b="1" i="0" u="sng" dirty="0">
                <a:solidFill>
                  <a:srgbClr val="444444"/>
                </a:solidFill>
                <a:effectLst/>
                <a:hlinkClick r:id="rId2"/>
              </a:rPr>
              <a:t>Ветеринарных правил осуществления профилактических, диагностических, ограничительных и иных мероприятий, установления и отмены карантина и иных ограничений, направленных на предотвращение распространения и ликвидацию очагов африканской чумы свиней</a:t>
            </a:r>
            <a:endParaRPr lang="ru-RU" b="1" i="0" dirty="0">
              <a:solidFill>
                <a:srgbClr val="444444"/>
              </a:solidFill>
              <a:effectLst/>
            </a:endParaRPr>
          </a:p>
          <a:p>
            <a:pPr algn="ctr" fontAlgn="base"/>
            <a:r>
              <a:rPr lang="ru-RU" b="0" i="0" dirty="0">
                <a:solidFill>
                  <a:srgbClr val="444444"/>
                </a:solidFill>
                <a:effectLst/>
              </a:rPr>
              <a:t>(с изменениями на 6 сентября 2022 года)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161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EE3070-EF6D-A689-0539-81BE2BE76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105" y="120427"/>
            <a:ext cx="11177789" cy="1325563"/>
          </a:xfrm>
        </p:spPr>
        <p:txBody>
          <a:bodyPr/>
          <a:lstStyle/>
          <a:p>
            <a:pPr algn="ctr"/>
            <a:r>
              <a:rPr lang="ru-RU" b="0" i="0" dirty="0">
                <a:effectLst/>
              </a:rPr>
              <a:t>42. В эпизоотическом очаге осуществляется: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876ED2-41F4-89AA-A320-6786CE26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59" y="1445990"/>
            <a:ext cx="11061879" cy="5199509"/>
          </a:xfrm>
        </p:spPr>
        <p:txBody>
          <a:bodyPr>
            <a:normAutofit lnSpcReduction="10000"/>
          </a:bodyPr>
          <a:lstStyle/>
          <a:p>
            <a:pPr fontAlgn="base"/>
            <a:r>
              <a:rPr lang="ru-RU" sz="3200" b="0" i="0" dirty="0">
                <a:effectLst/>
              </a:rPr>
              <a:t>обеспечение смены одежды, обуви при входе и выходе с территории эпизоотического очага или хозяйства, в котором установлен диагноз на АЧС (далее - неблагополучная площадка), а также дезинфекционная обработка одежды, обуви при выходе с территории неблагополучной площадки, емкостей, в которых доставляются пища и вода для людей, работающих в эпизоотическом очаге, в соответствии с </a:t>
            </a:r>
            <a:r>
              <a:rPr lang="ru-RU" sz="3200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пунктом 55 настоящих Правил</a:t>
            </a:r>
            <a:r>
              <a:rPr lang="ru-RU" sz="3200" b="0" i="0" dirty="0">
                <a:effectLst/>
              </a:rPr>
              <a:t>;</a:t>
            </a:r>
          </a:p>
          <a:p>
            <a:pPr fontAlgn="base"/>
            <a:r>
              <a:rPr lang="ru-RU" sz="3200" b="0" i="0" dirty="0">
                <a:effectLst/>
              </a:rPr>
              <a:t>дезинфекционная обработка транспортных средств при въезде (выезде) на территорию (с территории) эпизоотического очага, а также технических средств в соответствии с </a:t>
            </a:r>
            <a:r>
              <a:rPr lang="ru-RU" sz="3200" b="0" i="0" u="sng" dirty="0"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пунктом 56 настоящих Правил</a:t>
            </a:r>
            <a:r>
              <a:rPr lang="ru-RU" sz="3200" b="0" i="0" dirty="0">
                <a:effectLst/>
              </a:rPr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283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C445C6-9512-58A5-45E2-09BAE324C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 i="0" dirty="0">
                <a:effectLst/>
              </a:rPr>
              <a:t>В хозяйствах, осуществляющих содержание свиней: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6578D-D997-C117-27C8-FD75D1522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63506"/>
            <a:ext cx="10515600" cy="4351338"/>
          </a:xfrm>
        </p:spPr>
        <p:txBody>
          <a:bodyPr>
            <a:normAutofit/>
          </a:bodyPr>
          <a:lstStyle/>
          <a:p>
            <a:r>
              <a:rPr lang="ru-RU" sz="4000" b="0" i="0" dirty="0">
                <a:effectLst/>
              </a:rPr>
              <a:t>оборудование </a:t>
            </a:r>
            <a:r>
              <a:rPr lang="ru-RU" sz="4000" b="0" i="0" dirty="0" err="1">
                <a:effectLst/>
              </a:rPr>
              <a:t>дезбарьеров</a:t>
            </a:r>
            <a:r>
              <a:rPr lang="ru-RU" sz="4000" b="0" i="0" dirty="0">
                <a:effectLst/>
              </a:rPr>
              <a:t> на входе и въезде на территорию (с территории) эпизоотического очага;</a:t>
            </a:r>
          </a:p>
          <a:p>
            <a:r>
              <a:rPr lang="ru-RU" sz="4000" b="0" i="0" dirty="0">
                <a:effectLst/>
              </a:rPr>
              <a:t>проведение дератизации.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0213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497585D-33F7-0E14-BF85-5ED511E49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437882"/>
            <a:ext cx="10971727" cy="6246253"/>
          </a:xfrm>
        </p:spPr>
        <p:txBody>
          <a:bodyPr>
            <a:normAutofit/>
          </a:bodyPr>
          <a:lstStyle/>
          <a:p>
            <a:r>
              <a:rPr lang="ru-RU" b="0" i="0" dirty="0">
                <a:effectLst/>
              </a:rPr>
              <a:t>48. Дезинфекции в эпизоотическом очаге при АЧС у свиней подлежат территории ферм, свиноводческих комплексов, здания (помещения) по содержанию свиней и другие места, где содержались свиньи, помещения, связанные с пребыванием персонала, обслуживающего свиней, бойни и другие сооружения (в том числе холодильники, морозильные камеры после их разморозки) и имеющееся в них оборудование, транспортные средства, используемые для перевозки свиней, навоза, кормов, сырья и продуктов животного происхождения, инвентарь и предметы ухода за животными, одежда и обувь  обслуживающего персонала, навоз и другие объекты, с которыми могли контактировать свиньи или персонал, обслуживающий свиней.</a:t>
            </a:r>
          </a:p>
          <a:p>
            <a:r>
              <a:rPr lang="ru-RU" b="0" i="0" dirty="0">
                <a:effectLst/>
              </a:rPr>
              <a:t>Дезинфекции в эпизоотическом очаге при АЧС у диких кабанов подлежат места обнаружения павших диких кабанов, подкормочные площадки.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228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29BF484-B252-D8C3-42F8-505DA64FC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0310"/>
            <a:ext cx="10515600" cy="5146653"/>
          </a:xfrm>
        </p:spPr>
        <p:txBody>
          <a:bodyPr>
            <a:normAutofit fontScale="92500"/>
          </a:bodyPr>
          <a:lstStyle/>
          <a:p>
            <a:r>
              <a:rPr lang="ru-RU" sz="3600" b="0" i="0" dirty="0">
                <a:effectLst/>
              </a:rPr>
              <a:t>Обеззараживание зданий (помещений) по содержанию свиней и других мест, где содержались свиньи, должно выполняться в 3 этапа: первый - предварительная дезинфекция, проводимая сразу после освобождения помещений (территории) от свиней, второй - текущая дезинфекция, проводимая после снятия деревянных полов, перегородок, кормушек и проведения механической очистки, третий - заключительная дезинфекция, проводимая не позднее чем за 3 календарных дня до планируемой даты отмены карантина.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624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7D4C749-9CE4-CFB6-F9EF-7CC1155EF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361" y="128789"/>
            <a:ext cx="11551277" cy="6729211"/>
          </a:xfrm>
        </p:spPr>
        <p:txBody>
          <a:bodyPr>
            <a:normAutofit lnSpcReduction="10000"/>
          </a:bodyPr>
          <a:lstStyle/>
          <a:p>
            <a:r>
              <a:rPr lang="ru-RU" sz="3200" b="0" i="0" dirty="0">
                <a:effectLst/>
              </a:rPr>
              <a:t>49. Для дезинфекции объектов, указанных в </a:t>
            </a:r>
            <a:r>
              <a:rPr lang="ru-RU" sz="3200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пункте 48 настоящих Правил</a:t>
            </a:r>
            <a:r>
              <a:rPr lang="ru-RU" sz="3200" b="0" i="0" dirty="0">
                <a:effectLst/>
              </a:rPr>
              <a:t>, должны применяться хлорсодержащие (с содержанием действующего вещества не менее 25%) или другие дезинфицирующие растворы, обладающие высокой </a:t>
            </a:r>
            <a:r>
              <a:rPr lang="ru-RU" sz="3200" b="0" i="0" dirty="0" err="1">
                <a:effectLst/>
              </a:rPr>
              <a:t>вирулицидной</a:t>
            </a:r>
            <a:r>
              <a:rPr lang="ru-RU" sz="3200" b="0" i="0" dirty="0">
                <a:effectLst/>
              </a:rPr>
              <a:t> активностью в отношении возбудителя, согласно инструкциям по применению (далее - дезсредства);</a:t>
            </a:r>
          </a:p>
          <a:p>
            <a:r>
              <a:rPr lang="ru-RU" sz="3200" b="0" i="0" dirty="0">
                <a:effectLst/>
              </a:rPr>
              <a:t>При температуре воздуха ниже 0°С обрабатываемые поверхности, за исключением поверхностей внутри помещений, должны быть увлажнены водой из расчета 10 дм3/м2 и посыпаны сухой хлорной известью или гипохлоритом натрия с содержанием не менее 25% активного хлора из расчета 2 кг/м2.</a:t>
            </a:r>
          </a:p>
          <a:p>
            <a:r>
              <a:rPr lang="ru-RU" sz="3200" b="0" i="0" dirty="0">
                <a:effectLst/>
              </a:rPr>
              <a:t>Для проведения дезинфекции внутри помещений в них должен быть проведен нагрев воздуха до достижения температуры не менее 5°С на протяжении не менее чем 4 часов до и 6 часов после обработки.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975074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A7EE58B-3E4C-F214-9519-7F3B03553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83" y="128788"/>
            <a:ext cx="11784169" cy="6729211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ru-RU" b="0" i="0" dirty="0">
                <a:effectLst/>
              </a:rPr>
              <a:t>50. Предварительная дезинфекция внутри помещений должна проводиться в соответствии с </a:t>
            </a:r>
            <a:r>
              <a:rPr lang="ru-RU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пунктом 49 настоящих Правил</a:t>
            </a:r>
            <a:r>
              <a:rPr lang="ru-RU" b="0" i="0" dirty="0">
                <a:effectLst/>
              </a:rPr>
              <a:t>.</a:t>
            </a:r>
            <a:endParaRPr lang="ru-RU" dirty="0"/>
          </a:p>
          <a:p>
            <a:pPr algn="just" fontAlgn="base"/>
            <a:r>
              <a:rPr lang="ru-RU" b="0" i="0" dirty="0">
                <a:effectLst/>
              </a:rPr>
              <a:t>По завершении времени экспозиции предварительной дезинфекции зданий (помещений) по содержанию свиней и других мест, где содержались свиньи, должны быть сняты деревянные полы, кормушки, внутренние ограждающие конструкции, проведена дезинсекция, </a:t>
            </a:r>
            <a:r>
              <a:rPr lang="ru-RU" b="0" i="0" dirty="0" err="1">
                <a:effectLst/>
              </a:rPr>
              <a:t>дезакаризация</a:t>
            </a:r>
            <a:r>
              <a:rPr lang="ru-RU" b="0" i="0" dirty="0">
                <a:effectLst/>
              </a:rPr>
              <a:t> и дератизация. Трупы грызунов, собранные после дератизации, а также весь снятый деревянный материал, горючий мусор и инвентарь должны быть уничтожены сжиганием на месте уничтожения трупов свиней. Внутри обрабатываемых помещений должна быть проведена их механическая очистка от навоза, остатков корма, других загрязнений и мойка поверхностей стен, полов, потолка, окон, дверей, конструкций </a:t>
            </a:r>
            <a:r>
              <a:rPr lang="ru-RU" b="0" i="0" dirty="0" err="1">
                <a:effectLst/>
              </a:rPr>
              <a:t>навозоудаления</a:t>
            </a:r>
            <a:r>
              <a:rPr lang="ru-RU" b="0" i="0" dirty="0">
                <a:effectLst/>
              </a:rPr>
              <a:t> и другого оборудования водой с температурой не менее 40°С с добавлением моющих средств, а также 2-3% </a:t>
            </a:r>
            <a:r>
              <a:rPr lang="ru-RU" b="0" i="0" dirty="0" err="1">
                <a:effectLst/>
              </a:rPr>
              <a:t>сульфоната</a:t>
            </a:r>
            <a:r>
              <a:rPr lang="ru-RU" b="0" i="0" dirty="0">
                <a:effectLst/>
              </a:rPr>
              <a:t>, или кальцинированной соды, или едкого натра, или других поверхностно-активными веществами*. Процесс очистки должен быть завершен только после того, как не обнаруживаются следы загрязнения биологического происхождения.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429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9224CF3-95DC-8B3D-9D5B-8D0D99942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sz="3600" b="0" i="0" dirty="0">
                <a:effectLst/>
              </a:rPr>
              <a:t>51. Текущая дезинфекция зданий (помещений) по содержанию свиней и других мест, где содержались свиньи, осуществляется после проведения мероприятий, предусмотренных </a:t>
            </a:r>
            <a:r>
              <a:rPr lang="ru-RU" sz="3600" b="0" i="0" u="sng" dirty="0"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пунктом 50 настоящих Правил</a:t>
            </a:r>
            <a:r>
              <a:rPr lang="ru-RU" sz="3600" b="0" i="0" dirty="0">
                <a:effectLst/>
              </a:rPr>
              <a:t>.</a:t>
            </a:r>
            <a:endParaRPr lang="ru-RU" sz="3600" dirty="0"/>
          </a:p>
          <a:p>
            <a:pPr fontAlgn="base"/>
            <a:r>
              <a:rPr lang="ru-RU" sz="3600" b="0" i="0" dirty="0">
                <a:effectLst/>
              </a:rPr>
              <a:t>При отсутствии в обрабатываемых дезсредствами местах твердого покрытия через 24 часа после обработки слой почвы на глубину не менее 10 см должен быть снят и закопан в яму поверх зольных остатков уничтоженных трупов свиней или в земляную траншею на глубину не менее 2 м. Дно углубления, образовавшегося после выемки грунта, обрабатывается дезсредствами.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788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996</Words>
  <Application>Microsoft Office PowerPoint</Application>
  <PresentationFormat>Широкоэкранный</PresentationFormat>
  <Paragraphs>40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Тема Office</vt:lpstr>
      <vt:lpstr>ВСМ по действующим НД (дезинфекция, дезинсекция, дератизация) при АЧС</vt:lpstr>
      <vt:lpstr>Нормативный документ</vt:lpstr>
      <vt:lpstr>42. В эпизоотическом очаге осуществляется:</vt:lpstr>
      <vt:lpstr>В хозяйствах, осуществляющих содержание свиней: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59. В угрожаемой зоне: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ВСМ по действующим НД (дезинфекция, дезинсекция, дератизация) при АЧС</dc:title>
  <dc:creator>Валерия Кукина</dc:creator>
  <cp:lastModifiedBy>Admin</cp:lastModifiedBy>
  <cp:revision>2</cp:revision>
  <dcterms:created xsi:type="dcterms:W3CDTF">2023-10-03T19:49:54Z</dcterms:created>
  <dcterms:modified xsi:type="dcterms:W3CDTF">2023-10-10T18:08:24Z</dcterms:modified>
</cp:coreProperties>
</file>