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64" r:id="rId5"/>
    <p:sldId id="259" r:id="rId6"/>
    <p:sldId id="260" r:id="rId7"/>
    <p:sldId id="265" r:id="rId8"/>
    <p:sldId id="261" r:id="rId9"/>
    <p:sldId id="266" r:id="rId10"/>
    <p:sldId id="262"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96" d="100"/>
          <a:sy n="96" d="100"/>
        </p:scale>
        <p:origin x="-178" y="-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CF82909-5CEE-47AA-A1D4-E57A95A401A2}" type="datetimeFigureOut">
              <a:rPr lang="ru-RU" smtClean="0"/>
              <a:t>17.10.2021</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C3537B75-3DFD-497B-AFA1-5797B36A665C}" type="slidenum">
              <a:rPr lang="ru-RU" smtClean="0"/>
              <a:t>‹#›</a:t>
            </a:fld>
            <a:endParaRPr lang="ru-RU"/>
          </a:p>
        </p:txBody>
      </p:sp>
      <p:sp>
        <p:nvSpPr>
          <p:cNvPr id="9" name="Подзаголовок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CF82909-5CEE-47AA-A1D4-E57A95A401A2}" type="datetimeFigureOut">
              <a:rPr lang="ru-RU" smtClean="0"/>
              <a:t>17.10.2021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537B75-3DFD-497B-AFA1-5797B36A665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CF82909-5CEE-47AA-A1D4-E57A95A401A2}" type="datetimeFigureOut">
              <a:rPr lang="ru-RU" smtClean="0"/>
              <a:t>17.10.2021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537B75-3DFD-497B-AFA1-5797B36A665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CF82909-5CEE-47AA-A1D4-E57A95A401A2}" type="datetimeFigureOut">
              <a:rPr lang="ru-RU" smtClean="0"/>
              <a:t>17.10.2021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537B75-3DFD-497B-AFA1-5797B36A665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CF82909-5CEE-47AA-A1D4-E57A95A401A2}" type="datetimeFigureOut">
              <a:rPr lang="ru-RU" smtClean="0"/>
              <a:t>17.10.2021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10566400" y="6416676"/>
            <a:ext cx="1016000" cy="365125"/>
          </a:xfrm>
        </p:spPr>
        <p:txBody>
          <a:bodyPr/>
          <a:lstStyle/>
          <a:p>
            <a:fld id="{C3537B75-3DFD-497B-AFA1-5797B36A665C}"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CF82909-5CEE-47AA-A1D4-E57A95A401A2}" type="datetimeFigureOut">
              <a:rPr lang="ru-RU" smtClean="0"/>
              <a:t>17.10.2021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537B75-3DFD-497B-AFA1-5797B36A665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109728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CF82909-5CEE-47AA-A1D4-E57A95A401A2}" type="datetimeFigureOut">
              <a:rPr lang="ru-RU" smtClean="0"/>
              <a:t>17.10.2021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3537B75-3DFD-497B-AFA1-5797B36A665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CF82909-5CEE-47AA-A1D4-E57A95A401A2}" type="datetimeFigureOut">
              <a:rPr lang="ru-RU" smtClean="0"/>
              <a:t>17.10.2021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3537B75-3DFD-497B-AFA1-5797B36A665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CF82909-5CEE-47AA-A1D4-E57A95A401A2}" type="datetimeFigureOut">
              <a:rPr lang="ru-RU" smtClean="0"/>
              <a:t>17.10.2021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3537B75-3DFD-497B-AFA1-5797B36A665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CF82909-5CEE-47AA-A1D4-E57A95A401A2}" type="datetimeFigureOut">
              <a:rPr lang="ru-RU" smtClean="0"/>
              <a:t>17.10.2021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537B75-3DFD-497B-AFA1-5797B36A665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CF82909-5CEE-47AA-A1D4-E57A95A401A2}" type="datetimeFigureOut">
              <a:rPr lang="ru-RU" smtClean="0"/>
              <a:t>17.10.2021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537B75-3DFD-497B-AFA1-5797B36A665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CF82909-5CEE-47AA-A1D4-E57A95A401A2}" type="datetimeFigureOut">
              <a:rPr lang="ru-RU" smtClean="0"/>
              <a:t>17.10.2021</a:t>
            </a:fld>
            <a:endParaRPr lang="ru-RU"/>
          </a:p>
        </p:txBody>
      </p:sp>
      <p:sp>
        <p:nvSpPr>
          <p:cNvPr id="3" name="Нижний колонтитул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3537B75-3DFD-497B-AFA1-5797B36A665C}"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rulaws.ru/acts/Prikaz-Minselhoza-RF-ot-16.08.2007-N-40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lppp.ru/drov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7625" y="2825149"/>
            <a:ext cx="11511678" cy="1373070"/>
          </a:xfrm>
        </p:spPr>
        <p:txBody>
          <a:bodyPr>
            <a:normAutofit fontScale="90000"/>
          </a:bodyPr>
          <a:lstStyle/>
          <a:p>
            <a:pPr algn="just"/>
            <a:r>
              <a:rPr lang="ru-RU" sz="4000" dirty="0" smtClean="0"/>
              <a:t>Ветеринарно-Санитарные Мероприятия </a:t>
            </a:r>
            <a:r>
              <a:rPr lang="ru-RU" sz="4000" dirty="0"/>
              <a:t>при брадзоте, </a:t>
            </a:r>
            <a:r>
              <a:rPr lang="ru-RU" sz="4000" dirty="0" err="1"/>
              <a:t>энтеротоксемии</a:t>
            </a:r>
            <a:r>
              <a:rPr lang="ru-RU" sz="4000" dirty="0"/>
              <a:t>, анаэробной дизентерии </a:t>
            </a:r>
            <a:r>
              <a:rPr lang="ru-RU" sz="4000" dirty="0" smtClean="0"/>
              <a:t>овец</a:t>
            </a:r>
            <a:endParaRPr lang="ru-RU" sz="4000" dirty="0"/>
          </a:p>
        </p:txBody>
      </p:sp>
      <p:sp>
        <p:nvSpPr>
          <p:cNvPr id="3" name="Подзаголовок 2"/>
          <p:cNvSpPr>
            <a:spLocks noGrp="1"/>
          </p:cNvSpPr>
          <p:nvPr>
            <p:ph type="subTitle" idx="1"/>
          </p:nvPr>
        </p:nvSpPr>
        <p:spPr>
          <a:xfrm>
            <a:off x="3815408" y="5582759"/>
            <a:ext cx="8144134" cy="1117687"/>
          </a:xfrm>
        </p:spPr>
        <p:txBody>
          <a:bodyPr/>
          <a:lstStyle/>
          <a:p>
            <a:r>
              <a:rPr lang="ru-RU" dirty="0" smtClean="0"/>
              <a:t>Выполнил Андреев Сергей </a:t>
            </a:r>
            <a:r>
              <a:rPr lang="ru-RU" dirty="0"/>
              <a:t>551гр. </a:t>
            </a:r>
          </a:p>
          <a:p>
            <a:endParaRPr lang="ru-RU" dirty="0"/>
          </a:p>
        </p:txBody>
      </p:sp>
    </p:spTree>
    <p:extLst>
      <p:ext uri="{BB962C8B-B14F-4D97-AF65-F5344CB8AC3E}">
        <p14:creationId xmlns:p14="http://schemas.microsoft.com/office/powerpoint/2010/main" val="3435785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6447" y="1998618"/>
            <a:ext cx="11291455" cy="4350326"/>
          </a:xfrm>
        </p:spPr>
        <p:txBody>
          <a:bodyPr>
            <a:normAutofit fontScale="55000" lnSpcReduction="20000"/>
          </a:bodyPr>
          <a:lstStyle/>
          <a:p>
            <a:r>
              <a:rPr lang="ru-RU" sz="2900" dirty="0">
                <a:latin typeface="Times New Roman" panose="02020603050405020304" pitchFamily="18" charset="0"/>
                <a:cs typeface="Times New Roman" panose="02020603050405020304" pitchFamily="18" charset="0"/>
              </a:rPr>
              <a:t>Трупы восприимчивых животных подлежат утилизации или уничтожению в соответствии с Ветеринарно-санитарными правилами сбора, утилизации и уничтожения биологических отходов, утвержденными Минсельхозпродом России от 4 декабря 1995 г. N 13-7-2/469 (зарегистрирован Минюстом России 5 января 1996 г., регистрационный N 1005), с изменениями, внесенными </a:t>
            </a:r>
            <a:r>
              <a:rPr lang="ru-RU" sz="2900" dirty="0">
                <a:latin typeface="Times New Roman" panose="02020603050405020304" pitchFamily="18" charset="0"/>
                <a:cs typeface="Times New Roman" panose="02020603050405020304" pitchFamily="18" charset="0"/>
                <a:hlinkClick r:id="rId2"/>
              </a:rPr>
              <a:t>приказом Минсельхоза России от 16 августа 2007 г. N 400</a:t>
            </a:r>
            <a:r>
              <a:rPr lang="ru-RU" sz="2900" dirty="0">
                <a:latin typeface="Times New Roman" panose="02020603050405020304" pitchFamily="18" charset="0"/>
                <a:cs typeface="Times New Roman" panose="02020603050405020304" pitchFamily="18" charset="0"/>
              </a:rPr>
              <a:t> (зарегистрирован Минюстом России 14 сентября 2007 г., регистрационный N 10132</a:t>
            </a:r>
            <a:r>
              <a:rPr lang="ru-RU" sz="2900" dirty="0" smtClean="0">
                <a:latin typeface="Times New Roman" panose="02020603050405020304" pitchFamily="18" charset="0"/>
                <a:cs typeface="Times New Roman" panose="02020603050405020304" pitchFamily="18" charset="0"/>
              </a:rPr>
              <a:t>).</a:t>
            </a:r>
          </a:p>
          <a:p>
            <a:pPr fontAlgn="base"/>
            <a:r>
              <a:rPr lang="ru-RU" sz="2900" dirty="0">
                <a:latin typeface="Times New Roman" panose="02020603050405020304" pitchFamily="18" charset="0"/>
                <a:cs typeface="Times New Roman" panose="02020603050405020304" pitchFamily="18" charset="0"/>
              </a:rPr>
              <a:t> Дезинфекции в эпизоотическом очаге подлежат помещения по содержанию восприимчивых животных и другие объекты, с которыми контактировали восприимчивые животные, убойные пункты, другие сооружения и имеющееся в них оборудование, транспортные средства, инвентарь и предметы ухода за восприимчивыми животными.</a:t>
            </a:r>
          </a:p>
          <a:p>
            <a:pPr fontAlgn="base"/>
            <a:r>
              <a:rPr lang="ru-RU" sz="2900" dirty="0">
                <a:latin typeface="Times New Roman" panose="02020603050405020304" pitchFamily="18" charset="0"/>
                <a:cs typeface="Times New Roman" panose="02020603050405020304" pitchFamily="18" charset="0"/>
              </a:rPr>
              <a:t>Для дезинфекции должны применяться или 10-процентный горячий раствор едкого натра, или 4-процентный раствор формальдегида, или растворы хлористых препаратов с содержанием в растворе 5% активного хлора; или раствор натриевой соли </a:t>
            </a:r>
            <a:r>
              <a:rPr lang="ru-RU" sz="2900" dirty="0" err="1">
                <a:latin typeface="Times New Roman" panose="02020603050405020304" pitchFamily="18" charset="0"/>
                <a:cs typeface="Times New Roman" panose="02020603050405020304" pitchFamily="18" charset="0"/>
              </a:rPr>
              <a:t>дихлоризоциануровой</a:t>
            </a:r>
            <a:r>
              <a:rPr lang="ru-RU" sz="2900" dirty="0">
                <a:latin typeface="Times New Roman" panose="02020603050405020304" pitchFamily="18" charset="0"/>
                <a:cs typeface="Times New Roman" panose="02020603050405020304" pitchFamily="18" charset="0"/>
              </a:rPr>
              <a:t> кислоты, содержащей 10% активного хлора, или 10-процентный однохлористый йод (только для деревянных поверхностей); или 7-процентный раствор перекиси водорода с добавлением 0,2% ОП-10; или 2-процентный раствор </a:t>
            </a:r>
            <a:r>
              <a:rPr lang="ru-RU" sz="2900" dirty="0" err="1">
                <a:latin typeface="Times New Roman" panose="02020603050405020304" pitchFamily="18" charset="0"/>
                <a:cs typeface="Times New Roman" panose="02020603050405020304" pitchFamily="18" charset="0"/>
              </a:rPr>
              <a:t>глутарового</a:t>
            </a:r>
            <a:r>
              <a:rPr lang="ru-RU" sz="2900" dirty="0">
                <a:latin typeface="Times New Roman" panose="02020603050405020304" pitchFamily="18" charset="0"/>
                <a:cs typeface="Times New Roman" panose="02020603050405020304" pitchFamily="18" charset="0"/>
              </a:rPr>
              <a:t> альдегида или другие средства с высокой активностью в отношении возбудителя брадзота в соответствии с инструкциями по применению.</a:t>
            </a:r>
          </a:p>
          <a:p>
            <a:pPr fontAlgn="base"/>
            <a:r>
              <a:rPr lang="ru-RU" sz="2900" dirty="0">
                <a:latin typeface="Times New Roman" panose="02020603050405020304" pitchFamily="18" charset="0"/>
                <a:cs typeface="Times New Roman" panose="02020603050405020304" pitchFamily="18" charset="0"/>
              </a:rPr>
              <a:t>Навоз, загрязненный выделениями больных восприимчивых животных, увлажняется 10-процентным горячим раствором едкого натра, а затем сжигается. Остатки кормов и подстилки, находящиеся в одном помещении с больными восприимчивыми животными, сжигаются.</a:t>
            </a:r>
          </a:p>
          <a:p>
            <a:endParaRPr lang="ru-RU" dirty="0"/>
          </a:p>
        </p:txBody>
      </p:sp>
    </p:spTree>
    <p:extLst>
      <p:ext uri="{BB962C8B-B14F-4D97-AF65-F5344CB8AC3E}">
        <p14:creationId xmlns:p14="http://schemas.microsoft.com/office/powerpoint/2010/main" val="1516119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3612" y="2080986"/>
            <a:ext cx="11222182" cy="3416300"/>
          </a:xfrm>
        </p:spPr>
        <p:txBody>
          <a:bodyPr>
            <a:normAutofit fontScale="62500" lnSpcReduction="20000"/>
          </a:bodyPr>
          <a:lstStyle/>
          <a:p>
            <a:pPr fontAlgn="base"/>
            <a:r>
              <a:rPr lang="ru-RU" dirty="0">
                <a:latin typeface="Times New Roman" panose="02020603050405020304" pitchFamily="18" charset="0"/>
                <a:cs typeface="Times New Roman" panose="02020603050405020304" pitchFamily="18" charset="0"/>
              </a:rPr>
              <a:t> Дезинфекции в эпизоотическом очаге подлежат помещения по содержанию восприимчивых животных и другие объекты, с которыми контактировали восприимчивые животные, убойные пункты, другие сооружения и имеющееся в них оборудование, транспортные средства, инвентарь и предметы ухода за восприимчивыми животными.</a:t>
            </a:r>
          </a:p>
          <a:p>
            <a:pPr fontAlgn="base"/>
            <a:r>
              <a:rPr lang="ru-RU" dirty="0">
                <a:latin typeface="Times New Roman" panose="02020603050405020304" pitchFamily="18" charset="0"/>
                <a:cs typeface="Times New Roman" panose="02020603050405020304" pitchFamily="18" charset="0"/>
              </a:rPr>
              <a:t>Для дезинфекции должны применяться или 10-процентный горячий раствор едкого натра, или 4-процентный раствор формальдегида, или растворы хлористых препаратов с содержанием в растворе 5% активного хлора; или раствор натриевой соли </a:t>
            </a:r>
            <a:r>
              <a:rPr lang="ru-RU" dirty="0" err="1">
                <a:latin typeface="Times New Roman" panose="02020603050405020304" pitchFamily="18" charset="0"/>
                <a:cs typeface="Times New Roman" panose="02020603050405020304" pitchFamily="18" charset="0"/>
              </a:rPr>
              <a:t>дихлоризоциануровой</a:t>
            </a:r>
            <a:r>
              <a:rPr lang="ru-RU" dirty="0">
                <a:latin typeface="Times New Roman" panose="02020603050405020304" pitchFamily="18" charset="0"/>
                <a:cs typeface="Times New Roman" panose="02020603050405020304" pitchFamily="18" charset="0"/>
              </a:rPr>
              <a:t> кислоты, содержащей 10% активного хлора, или 10-процентный однохлористый йод (только для деревянных поверхностей); или 7-процентный раствор перекиси водорода с добавлением 0,2% ОП-10; или 2-процентный раствор </a:t>
            </a:r>
            <a:r>
              <a:rPr lang="ru-RU" dirty="0" err="1">
                <a:latin typeface="Times New Roman" panose="02020603050405020304" pitchFamily="18" charset="0"/>
                <a:cs typeface="Times New Roman" panose="02020603050405020304" pitchFamily="18" charset="0"/>
              </a:rPr>
              <a:t>глутарового</a:t>
            </a:r>
            <a:r>
              <a:rPr lang="ru-RU" dirty="0">
                <a:latin typeface="Times New Roman" panose="02020603050405020304" pitchFamily="18" charset="0"/>
                <a:cs typeface="Times New Roman" panose="02020603050405020304" pitchFamily="18" charset="0"/>
              </a:rPr>
              <a:t> альдегида или другие средства с высокой активностью в отношении возбудителя брадзота в соответствии с инструкциями по применению.</a:t>
            </a:r>
          </a:p>
          <a:p>
            <a:pPr fontAlgn="base"/>
            <a:r>
              <a:rPr lang="ru-RU" dirty="0">
                <a:latin typeface="Times New Roman" panose="02020603050405020304" pitchFamily="18" charset="0"/>
                <a:cs typeface="Times New Roman" panose="02020603050405020304" pitchFamily="18" charset="0"/>
              </a:rPr>
              <a:t>Навоз, загрязненный выделениями больных восприимчивых животных, увлажняется 10-процентным горячим раствором едкого натра, а затем сжигается. Остатки кормов и подстилки, находящиеся в одном помещении с больными восприимчивыми животными, сжигаются.</a:t>
            </a:r>
          </a:p>
          <a:p>
            <a:endParaRPr lang="ru-RU" dirty="0"/>
          </a:p>
        </p:txBody>
      </p:sp>
    </p:spTree>
    <p:extLst>
      <p:ext uri="{BB962C8B-B14F-4D97-AF65-F5344CB8AC3E}">
        <p14:creationId xmlns:p14="http://schemas.microsoft.com/office/powerpoint/2010/main" val="2491599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1302" y="1569918"/>
            <a:ext cx="11236036" cy="3692236"/>
          </a:xfrm>
        </p:spPr>
        <p:txBody>
          <a:bodyPr>
            <a:normAutofit/>
          </a:bodyPr>
          <a:lstStyle/>
          <a:p>
            <a:r>
              <a:rPr lang="ru-RU" dirty="0"/>
              <a:t>Инфекционная </a:t>
            </a:r>
            <a:r>
              <a:rPr lang="ru-RU" dirty="0" err="1"/>
              <a:t>энтеротоксемия</a:t>
            </a:r>
            <a:r>
              <a:rPr lang="ru-RU" dirty="0"/>
              <a:t> и брадзот овец и коз - инфекционные болезни, обусловленные токсинами анаэробных микробов (</a:t>
            </a:r>
            <a:r>
              <a:rPr lang="ru-RU" dirty="0" err="1"/>
              <a:t>Clostridium</a:t>
            </a:r>
            <a:r>
              <a:rPr lang="ru-RU" dirty="0"/>
              <a:t> </a:t>
            </a:r>
            <a:r>
              <a:rPr lang="ru-RU" dirty="0" err="1"/>
              <a:t>perfringens</a:t>
            </a:r>
            <a:r>
              <a:rPr lang="ru-RU" dirty="0"/>
              <a:t>, </a:t>
            </a:r>
            <a:r>
              <a:rPr lang="ru-RU" dirty="0" err="1"/>
              <a:t>cl</a:t>
            </a:r>
            <a:r>
              <a:rPr lang="ru-RU" dirty="0"/>
              <a:t>. </a:t>
            </a:r>
            <a:r>
              <a:rPr lang="ru-RU" dirty="0" err="1"/>
              <a:t>septicum</a:t>
            </a:r>
            <a:r>
              <a:rPr lang="ru-RU" dirty="0"/>
              <a:t>, </a:t>
            </a:r>
            <a:r>
              <a:rPr lang="ru-RU" dirty="0" err="1"/>
              <a:t>cl</a:t>
            </a:r>
            <a:r>
              <a:rPr lang="ru-RU" dirty="0"/>
              <a:t>. </a:t>
            </a:r>
            <a:r>
              <a:rPr lang="ru-RU" dirty="0" err="1"/>
              <a:t>oedematiens</a:t>
            </a:r>
            <a:r>
              <a:rPr lang="ru-RU" dirty="0"/>
              <a:t>), которые могут размножаться при определенных условиях в желудочно-кишечном тракте и печени животных. </a:t>
            </a:r>
          </a:p>
        </p:txBody>
      </p:sp>
    </p:spTree>
    <p:extLst>
      <p:ext uri="{BB962C8B-B14F-4D97-AF65-F5344CB8AC3E}">
        <p14:creationId xmlns:p14="http://schemas.microsoft.com/office/powerpoint/2010/main" val="2312573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1198" y="1876697"/>
            <a:ext cx="11194472" cy="4419600"/>
          </a:xfrm>
        </p:spPr>
        <p:txBody>
          <a:bodyPr>
            <a:normAutofit/>
          </a:bodyPr>
          <a:lstStyle/>
          <a:p>
            <a:r>
              <a:rPr lang="ru-RU" sz="2000" dirty="0">
                <a:latin typeface="Times New Roman" panose="02020603050405020304" pitchFamily="18" charset="0"/>
                <a:cs typeface="Times New Roman" panose="02020603050405020304" pitchFamily="18" charset="0"/>
              </a:rPr>
              <a:t>При установлении инфекционной </a:t>
            </a:r>
            <a:r>
              <a:rPr lang="ru-RU" sz="2000" dirty="0" err="1" smtClean="0">
                <a:latin typeface="Times New Roman" panose="02020603050405020304" pitchFamily="18" charset="0"/>
                <a:cs typeface="Times New Roman" panose="02020603050405020304" pitchFamily="18" charset="0"/>
              </a:rPr>
              <a:t>энтеротоксемии</a:t>
            </a:r>
            <a:r>
              <a:rPr lang="ru-RU" sz="2000" dirty="0" smtClean="0">
                <a:latin typeface="Times New Roman" panose="02020603050405020304" pitchFamily="18" charset="0"/>
                <a:cs typeface="Times New Roman" panose="02020603050405020304" pitchFamily="18" charset="0"/>
              </a:rPr>
              <a:t>  и дизентерии </a:t>
            </a:r>
            <a:r>
              <a:rPr lang="ru-RU" sz="2000" dirty="0">
                <a:latin typeface="Times New Roman" panose="02020603050405020304" pitchFamily="18" charset="0"/>
                <a:cs typeface="Times New Roman" panose="02020603050405020304" pitchFamily="18" charset="0"/>
              </a:rPr>
              <a:t>или брадзота населенный пункт (отару, ферму, хозяйство) объявляют неблагополучным и проводят в нем следующие мероприятия:</a:t>
            </a:r>
          </a:p>
          <a:p>
            <a:r>
              <a:rPr lang="ru-RU" sz="2000" dirty="0">
                <a:latin typeface="Times New Roman" panose="02020603050405020304" pitchFamily="18" charset="0"/>
                <a:cs typeface="Times New Roman" panose="02020603050405020304" pitchFamily="18" charset="0"/>
              </a:rPr>
              <a:t>а) всех больных и подозрительных по заболеванию животных изолируют и вводят им гипериммунную сыворотку в лечебных дозах, а при необходимости подвергают также симптоматическому лечению;</a:t>
            </a:r>
          </a:p>
          <a:p>
            <a:r>
              <a:rPr lang="ru-RU" sz="2000" dirty="0">
                <a:latin typeface="Times New Roman" panose="02020603050405020304" pitchFamily="18" charset="0"/>
                <a:cs typeface="Times New Roman" panose="02020603050405020304" pitchFamily="18" charset="0"/>
              </a:rPr>
              <a:t>б) здоровых животных переводят на стойловое содержание, в рационе оставляют только доброкачественные грубые корма и минеральную подкормку; овец немедленно прививают соответствующей вакциной.</a:t>
            </a:r>
          </a:p>
          <a:p>
            <a:endParaRPr lang="ru-RU" dirty="0"/>
          </a:p>
        </p:txBody>
      </p:sp>
    </p:spTree>
    <p:extLst>
      <p:ext uri="{BB962C8B-B14F-4D97-AF65-F5344CB8AC3E}">
        <p14:creationId xmlns:p14="http://schemas.microsoft.com/office/powerpoint/2010/main" val="340869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0367" y="2038993"/>
            <a:ext cx="11249891" cy="3484418"/>
          </a:xfrm>
        </p:spPr>
        <p:txBody>
          <a:bodyPr>
            <a:normAutofit/>
          </a:bodyPr>
          <a:lstStyle/>
          <a:p>
            <a:r>
              <a:rPr lang="ru-RU" sz="2000" dirty="0">
                <a:latin typeface="Times New Roman" panose="02020603050405020304" pitchFamily="18" charset="0"/>
                <a:cs typeface="Times New Roman" panose="02020603050405020304" pitchFamily="18" charset="0"/>
              </a:rPr>
              <a:t>Через 15 дней после первой вакцинации и прекращения случаев заболевания и падежа животных от брадзота или инфекционной </a:t>
            </a:r>
            <a:r>
              <a:rPr lang="ru-RU" sz="2000" dirty="0" err="1">
                <a:latin typeface="Times New Roman" panose="02020603050405020304" pitchFamily="18" charset="0"/>
                <a:cs typeface="Times New Roman" panose="02020603050405020304" pitchFamily="18" charset="0"/>
              </a:rPr>
              <a:t>энтеротоксемии</a:t>
            </a:r>
            <a:r>
              <a:rPr lang="ru-RU" sz="2000" dirty="0">
                <a:latin typeface="Times New Roman" panose="02020603050405020304" pitchFamily="18" charset="0"/>
                <a:cs typeface="Times New Roman" panose="02020603050405020304" pitchFamily="18" charset="0"/>
              </a:rPr>
              <a:t> овец (коз) переводят на обычные условия содержания и кормления;</a:t>
            </a:r>
          </a:p>
          <a:p>
            <a:r>
              <a:rPr lang="ru-RU" sz="2000" dirty="0">
                <a:latin typeface="Times New Roman" panose="02020603050405020304" pitchFamily="18" charset="0"/>
                <a:cs typeface="Times New Roman" panose="02020603050405020304" pitchFamily="18" charset="0"/>
              </a:rPr>
              <a:t>в) на период неблагополучия запрещают:</a:t>
            </a:r>
          </a:p>
          <a:p>
            <a:r>
              <a:rPr lang="ru-RU" sz="2000" dirty="0">
                <a:latin typeface="Times New Roman" panose="02020603050405020304" pitchFamily="18" charset="0"/>
                <a:cs typeface="Times New Roman" panose="02020603050405020304" pitchFamily="18" charset="0"/>
              </a:rPr>
              <a:t>ввод в хозяйство, вывод из него и перемещение овец в хозяйстве;</a:t>
            </a:r>
          </a:p>
          <a:p>
            <a:r>
              <a:rPr lang="ru-RU" sz="2000" dirty="0">
                <a:latin typeface="Times New Roman" panose="02020603050405020304" pitchFamily="18" charset="0"/>
                <a:cs typeface="Times New Roman" panose="02020603050405020304" pitchFamily="18" charset="0"/>
              </a:rPr>
              <a:t>убой и использование в пищу мяса овец, больных инфекционной </a:t>
            </a:r>
            <a:r>
              <a:rPr lang="ru-RU" sz="2000" dirty="0" err="1">
                <a:latin typeface="Times New Roman" panose="02020603050405020304" pitchFamily="18" charset="0"/>
                <a:cs typeface="Times New Roman" panose="02020603050405020304" pitchFamily="18" charset="0"/>
              </a:rPr>
              <a:t>энтеротоксемией</a:t>
            </a:r>
            <a:r>
              <a:rPr lang="ru-RU" sz="2000" dirty="0">
                <a:latin typeface="Times New Roman" panose="02020603050405020304" pitchFamily="18" charset="0"/>
                <a:cs typeface="Times New Roman" panose="02020603050405020304" pitchFamily="18" charset="0"/>
              </a:rPr>
              <a:t> или брадзотом;</a:t>
            </a:r>
          </a:p>
          <a:p>
            <a:r>
              <a:rPr lang="ru-RU" sz="2000" dirty="0">
                <a:latin typeface="Times New Roman" panose="02020603050405020304" pitchFamily="18" charset="0"/>
                <a:cs typeface="Times New Roman" panose="02020603050405020304" pitchFamily="18" charset="0"/>
              </a:rPr>
              <a:t>доение и использование в пищу молока овец (коз).</a:t>
            </a:r>
          </a:p>
          <a:p>
            <a:endParaRPr lang="ru-RU" dirty="0"/>
          </a:p>
        </p:txBody>
      </p:sp>
    </p:spTree>
    <p:extLst>
      <p:ext uri="{BB962C8B-B14F-4D97-AF65-F5344CB8AC3E}">
        <p14:creationId xmlns:p14="http://schemas.microsoft.com/office/powerpoint/2010/main" val="3924426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2593" y="1959428"/>
            <a:ext cx="10751127" cy="4225636"/>
          </a:xfrm>
        </p:spPr>
        <p:txBody>
          <a:bodyPr>
            <a:normAutofit/>
          </a:bodyPr>
          <a:lstStyle/>
          <a:p>
            <a:r>
              <a:rPr lang="ru-RU" sz="2000" dirty="0">
                <a:latin typeface="Times New Roman" panose="02020603050405020304" pitchFamily="18" charset="0"/>
                <a:cs typeface="Times New Roman" panose="02020603050405020304" pitchFamily="18" charset="0"/>
              </a:rPr>
              <a:t>Трупы овец (коз), павших от инфекционной </a:t>
            </a:r>
            <a:r>
              <a:rPr lang="ru-RU" sz="2000" dirty="0" err="1">
                <a:latin typeface="Times New Roman" panose="02020603050405020304" pitchFamily="18" charset="0"/>
                <a:cs typeface="Times New Roman" panose="02020603050405020304" pitchFamily="18" charset="0"/>
              </a:rPr>
              <a:t>энтеротоксемии</a:t>
            </a:r>
            <a:r>
              <a:rPr lang="ru-RU" sz="2000" dirty="0">
                <a:latin typeface="Times New Roman" panose="02020603050405020304" pitchFamily="18" charset="0"/>
                <a:cs typeface="Times New Roman" panose="02020603050405020304" pitchFamily="18" charset="0"/>
              </a:rPr>
              <a:t> и брадзота, подлежат утилизации или уничтожению вместе со шкурой и без снятия шерсти. Вскрытие трупов допускается только с диагностической целью на специально оборудованном месте.</a:t>
            </a:r>
          </a:p>
          <a:p>
            <a:r>
              <a:rPr lang="ru-RU" sz="2000" dirty="0">
                <a:latin typeface="Times New Roman" panose="02020603050405020304" pitchFamily="18" charset="0"/>
                <a:cs typeface="Times New Roman" panose="02020603050405020304" pitchFamily="18" charset="0"/>
              </a:rPr>
              <a:t>7. Помещения, инвентарь, оборудование и другие объекты дезинфицируют в соответствии с действующей инструкцией по проведению ветеринарной дезинфекции, </a:t>
            </a:r>
            <a:r>
              <a:rPr lang="ru-RU" sz="2000" dirty="0" err="1">
                <a:latin typeface="Times New Roman" panose="02020603050405020304" pitchFamily="18" charset="0"/>
                <a:cs typeface="Times New Roman" panose="02020603050405020304" pitchFamily="18" charset="0"/>
              </a:rPr>
              <a:t>дезинвазии</a:t>
            </a:r>
            <a:r>
              <a:rPr lang="ru-RU" sz="2000" dirty="0">
                <a:latin typeface="Times New Roman" panose="02020603050405020304" pitchFamily="18" charset="0"/>
                <a:cs typeface="Times New Roman" panose="02020603050405020304" pitchFamily="18" charset="0"/>
              </a:rPr>
              <a:t>, дезинсекции и дератизации.</a:t>
            </a:r>
          </a:p>
          <a:p>
            <a:r>
              <a:rPr lang="ru-RU" sz="2000" dirty="0">
                <a:latin typeface="Times New Roman" panose="02020603050405020304" pitchFamily="18" charset="0"/>
                <a:cs typeface="Times New Roman" panose="02020603050405020304" pitchFamily="18" charset="0"/>
              </a:rPr>
              <a:t>8. Населенный пункт (отару, ферму, хозяйство) считают благополучным по брадзоту или инфекционной </a:t>
            </a:r>
            <a:r>
              <a:rPr lang="ru-RU" sz="2000" dirty="0" err="1">
                <a:latin typeface="Times New Roman" panose="02020603050405020304" pitchFamily="18" charset="0"/>
                <a:cs typeface="Times New Roman" panose="02020603050405020304" pitchFamily="18" charset="0"/>
              </a:rPr>
              <a:t>энтеротоксемии</a:t>
            </a:r>
            <a:r>
              <a:rPr lang="ru-RU" sz="2000" dirty="0">
                <a:latin typeface="Times New Roman" panose="02020603050405020304" pitchFamily="18" charset="0"/>
                <a:cs typeface="Times New Roman" panose="02020603050405020304" pitchFamily="18" charset="0"/>
              </a:rPr>
              <a:t> овец и коз через 20 дней после последнего случая заболевания или падежа животных от указанных болезней, проведения заключительной дезинфекции и всех мероприятий, предусмотренных настоящей Инструкцией</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Ассоциация содействует в оказании услуги в продаже лесоматериалов: </a:t>
            </a:r>
            <a:r>
              <a:rPr lang="ru-RU" sz="2000" dirty="0">
                <a:latin typeface="Times New Roman" panose="02020603050405020304" pitchFamily="18" charset="0"/>
                <a:cs typeface="Times New Roman" panose="02020603050405020304" pitchFamily="18" charset="0"/>
                <a:hlinkClick r:id="rId2"/>
              </a:rPr>
              <a:t>дрова</a:t>
            </a:r>
            <a:r>
              <a:rPr lang="ru-RU" sz="2000" dirty="0">
                <a:latin typeface="Times New Roman" panose="02020603050405020304" pitchFamily="18" charset="0"/>
                <a:cs typeface="Times New Roman" panose="02020603050405020304" pitchFamily="18" charset="0"/>
              </a:rPr>
              <a:t> по выгодным ценам на постоянной основе. </a:t>
            </a:r>
            <a:r>
              <a:rPr lang="ru-RU" sz="2000" dirty="0" err="1">
                <a:latin typeface="Times New Roman" panose="02020603050405020304" pitchFamily="18" charset="0"/>
                <a:cs typeface="Times New Roman" panose="02020603050405020304" pitchFamily="18" charset="0"/>
              </a:rPr>
              <a:t>Лесопродукция</a:t>
            </a:r>
            <a:r>
              <a:rPr lang="ru-RU" sz="2000" dirty="0">
                <a:latin typeface="Times New Roman" panose="02020603050405020304" pitchFamily="18" charset="0"/>
                <a:cs typeface="Times New Roman" panose="02020603050405020304" pitchFamily="18" charset="0"/>
              </a:rPr>
              <a:t> отличного качества.</a:t>
            </a:r>
          </a:p>
        </p:txBody>
      </p:sp>
    </p:spTree>
    <p:extLst>
      <p:ext uri="{BB962C8B-B14F-4D97-AF65-F5344CB8AC3E}">
        <p14:creationId xmlns:p14="http://schemas.microsoft.com/office/powerpoint/2010/main" val="402154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t>Брадзот - острая неконтагиозная инфекционная болезнь овец, коз и других представителей подсемейства </a:t>
            </a:r>
            <a:r>
              <a:rPr lang="ru-RU" sz="2400" dirty="0" err="1"/>
              <a:t>Caprinae</a:t>
            </a:r>
            <a:r>
              <a:rPr lang="ru-RU" sz="900" dirty="0"/>
              <a:t/>
            </a:r>
            <a:br>
              <a:rPr lang="ru-RU" sz="900" dirty="0"/>
            </a:br>
            <a:endParaRPr lang="ru-RU" sz="900" dirty="0"/>
          </a:p>
        </p:txBody>
      </p:sp>
      <p:sp>
        <p:nvSpPr>
          <p:cNvPr id="3" name="Объект 2"/>
          <p:cNvSpPr>
            <a:spLocks noGrp="1"/>
          </p:cNvSpPr>
          <p:nvPr>
            <p:ph idx="1"/>
          </p:nvPr>
        </p:nvSpPr>
        <p:spPr>
          <a:xfrm>
            <a:off x="514993" y="2054036"/>
            <a:ext cx="11208327" cy="4184072"/>
          </a:xfrm>
        </p:spPr>
        <p:txBody>
          <a:bodyPr>
            <a:noAutofit/>
          </a:bodyPr>
          <a:lstStyle/>
          <a:p>
            <a:pPr fontAlgn="base"/>
            <a:r>
              <a:rPr lang="ru-RU" sz="2000" dirty="0" smtClean="0">
                <a:latin typeface="Times New Roman" panose="02020603050405020304" pitchFamily="18" charset="0"/>
                <a:cs typeface="Times New Roman" panose="02020603050405020304" pitchFamily="18" charset="0"/>
              </a:rPr>
              <a:t>В </a:t>
            </a:r>
            <a:r>
              <a:rPr lang="ru-RU" sz="2000" dirty="0">
                <a:latin typeface="Times New Roman" panose="02020603050405020304" pitchFamily="18" charset="0"/>
                <a:cs typeface="Times New Roman" panose="02020603050405020304" pitchFamily="18" charset="0"/>
              </a:rPr>
              <a:t>эпизоотическом очаге:</a:t>
            </a:r>
          </a:p>
          <a:p>
            <a:pPr fontAlgn="base"/>
            <a:r>
              <a:rPr lang="ru-RU" sz="2000" dirty="0">
                <a:latin typeface="Times New Roman" panose="02020603050405020304" pitchFamily="18" charset="0"/>
                <a:cs typeface="Times New Roman" panose="02020603050405020304" pitchFamily="18" charset="0"/>
              </a:rPr>
              <a:t>а) запрещается:</a:t>
            </a:r>
          </a:p>
          <a:p>
            <a:pPr fontAlgn="base"/>
            <a:r>
              <a:rPr lang="ru-RU" sz="2000" dirty="0">
                <a:latin typeface="Times New Roman" panose="02020603050405020304" pitchFamily="18" charset="0"/>
                <a:cs typeface="Times New Roman" panose="02020603050405020304" pitchFamily="18" charset="0"/>
              </a:rPr>
              <a:t>посещение территории посторонними лицами, кроме персонала, выполняющего производственные (технологические) операции, в том числе по обслуживанию восприимчивых животных, специалистов </a:t>
            </a:r>
            <a:r>
              <a:rPr lang="ru-RU" sz="2000" dirty="0" err="1">
                <a:latin typeface="Times New Roman" panose="02020603050405020304" pitchFamily="18" charset="0"/>
                <a:cs typeface="Times New Roman" panose="02020603050405020304" pitchFamily="18" charset="0"/>
              </a:rPr>
              <a:t>госветслужбы</a:t>
            </a:r>
            <a:r>
              <a:rPr lang="ru-RU" sz="2000" dirty="0">
                <a:latin typeface="Times New Roman" panose="02020603050405020304" pitchFamily="18" charset="0"/>
                <a:cs typeface="Times New Roman" panose="02020603050405020304" pitchFamily="18" charset="0"/>
              </a:rPr>
              <a:t> и привлеченного персонала для ликвидации очага, лиц, проживающих и (или) временно пребывающих на территории, признанной эпизоотическим очагом;</a:t>
            </a:r>
          </a:p>
          <a:p>
            <a:pPr fontAlgn="base"/>
            <a:r>
              <a:rPr lang="ru-RU" sz="2000" dirty="0">
                <a:latin typeface="Times New Roman" panose="02020603050405020304" pitchFamily="18" charset="0"/>
                <a:cs typeface="Times New Roman" panose="02020603050405020304" pitchFamily="18" charset="0"/>
              </a:rPr>
              <a:t>ввоз (вывоз) восприимчивых животных (за исключением вывоза восприимчивых животных на убой на предприятия по убою животных или оборудованные для этих целей убойные пункты</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9776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2639" y="2028735"/>
            <a:ext cx="10917381" cy="3416300"/>
          </a:xfrm>
        </p:spPr>
        <p:txBody>
          <a:bodyPr>
            <a:normAutofit fontScale="70000" lnSpcReduction="20000"/>
          </a:bodyPr>
          <a:lstStyle/>
          <a:p>
            <a:pPr fontAlgn="base"/>
            <a:r>
              <a:rPr lang="ru-RU" dirty="0">
                <a:latin typeface="Times New Roman" panose="02020603050405020304" pitchFamily="18" charset="0"/>
                <a:cs typeface="Times New Roman" panose="02020603050405020304" pitchFamily="18" charset="0"/>
              </a:rPr>
              <a:t>убой больных восприимчивых животных на мясо;</a:t>
            </a:r>
          </a:p>
          <a:p>
            <a:pPr fontAlgn="base"/>
            <a:r>
              <a:rPr lang="ru-RU" dirty="0">
                <a:latin typeface="Times New Roman" panose="02020603050405020304" pitchFamily="18" charset="0"/>
                <a:cs typeface="Times New Roman" panose="02020603050405020304" pitchFamily="18" charset="0"/>
              </a:rPr>
              <a:t>перегруппировка восприимчивых животных;</a:t>
            </a:r>
          </a:p>
          <a:p>
            <a:pPr fontAlgn="base"/>
            <a:r>
              <a:rPr lang="ru-RU" dirty="0">
                <a:latin typeface="Times New Roman" panose="02020603050405020304" pitchFamily="18" charset="0"/>
                <a:cs typeface="Times New Roman" panose="02020603050405020304" pitchFamily="18" charset="0"/>
              </a:rPr>
              <a:t>доение восприимчивых животных;</a:t>
            </a:r>
          </a:p>
          <a:p>
            <a:pPr fontAlgn="base"/>
            <a:r>
              <a:rPr lang="ru-RU" dirty="0">
                <a:latin typeface="Times New Roman" panose="02020603050405020304" pitchFamily="18" charset="0"/>
                <a:cs typeface="Times New Roman" panose="02020603050405020304" pitchFamily="18" charset="0"/>
              </a:rPr>
              <a:t>стрижка и вывоз шерсти восприимчивых животных;</a:t>
            </a:r>
          </a:p>
          <a:p>
            <a:pPr fontAlgn="base"/>
            <a:r>
              <a:rPr lang="ru-RU" dirty="0">
                <a:latin typeface="Times New Roman" panose="02020603050405020304" pitchFamily="18" charset="0"/>
                <a:cs typeface="Times New Roman" panose="02020603050405020304" pitchFamily="18" charset="0"/>
              </a:rPr>
              <a:t>заготовка и вывоз кормов для восприимчивых животных;</a:t>
            </a:r>
          </a:p>
          <a:p>
            <a:pPr fontAlgn="base"/>
            <a:r>
              <a:rPr lang="ru-RU" dirty="0">
                <a:latin typeface="Times New Roman" panose="02020603050405020304" pitchFamily="18" charset="0"/>
                <a:cs typeface="Times New Roman" panose="02020603050405020304" pitchFamily="18" charset="0"/>
              </a:rPr>
              <a:t>снятие шкур с убитых больных и павших восприимчивых животных;</a:t>
            </a:r>
          </a:p>
          <a:p>
            <a:pPr fontAlgn="base"/>
            <a:r>
              <a:rPr lang="ru-RU" dirty="0">
                <a:latin typeface="Times New Roman" panose="02020603050405020304" pitchFamily="18" charset="0"/>
                <a:cs typeface="Times New Roman" panose="02020603050405020304" pitchFamily="18" charset="0"/>
              </a:rPr>
              <a:t>ввод здоровых восприимчивых животных в помещения, в которых ранее содержались больные восприимчивые животные, до проведения очистки, дезинфекции и дератизации указанных помещений;</a:t>
            </a:r>
          </a:p>
          <a:p>
            <a:pPr fontAlgn="base"/>
            <a:r>
              <a:rPr lang="ru-RU" dirty="0">
                <a:latin typeface="Times New Roman" panose="02020603050405020304" pitchFamily="18" charset="0"/>
                <a:cs typeface="Times New Roman" panose="02020603050405020304" pitchFamily="18" charset="0"/>
              </a:rPr>
              <a:t>все виды охоты на животных, отнесенных к охотничьим ресурсам &lt;5&gt;, за исключением охоты в целях регулирования численности охотничьих ресурсов</a:t>
            </a:r>
          </a:p>
          <a:p>
            <a:endParaRPr lang="ru-RU" dirty="0"/>
          </a:p>
        </p:txBody>
      </p:sp>
    </p:spTree>
    <p:extLst>
      <p:ext uri="{BB962C8B-B14F-4D97-AF65-F5344CB8AC3E}">
        <p14:creationId xmlns:p14="http://schemas.microsoft.com/office/powerpoint/2010/main" val="1538626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6473" y="2044931"/>
            <a:ext cx="11097491" cy="3879274"/>
          </a:xfrm>
        </p:spPr>
        <p:txBody>
          <a:bodyPr>
            <a:noAutofit/>
          </a:bodyPr>
          <a:lstStyle/>
          <a:p>
            <a:pPr fontAlgn="base"/>
            <a:r>
              <a:rPr lang="ru-RU" sz="2000" dirty="0">
                <a:latin typeface="Times New Roman" panose="02020603050405020304" pitchFamily="18" charset="0"/>
                <a:cs typeface="Times New Roman" panose="02020603050405020304" pitchFamily="18" charset="0"/>
              </a:rPr>
              <a:t>б) осуществляется:</a:t>
            </a:r>
          </a:p>
          <a:p>
            <a:pPr fontAlgn="base"/>
            <a:r>
              <a:rPr lang="ru-RU" sz="2000" dirty="0">
                <a:latin typeface="Times New Roman" panose="02020603050405020304" pitchFamily="18" charset="0"/>
                <a:cs typeface="Times New Roman" panose="02020603050405020304" pitchFamily="18" charset="0"/>
              </a:rPr>
              <a:t>клинический осмотр восприимчивых животных;</a:t>
            </a:r>
          </a:p>
          <a:p>
            <a:pPr fontAlgn="base"/>
            <a:r>
              <a:rPr lang="ru-RU" sz="2000" dirty="0">
                <a:latin typeface="Times New Roman" panose="02020603050405020304" pitchFamily="18" charset="0"/>
                <a:cs typeface="Times New Roman" panose="02020603050405020304" pitchFamily="18" charset="0"/>
              </a:rPr>
              <a:t>лечение больных восприимчивых животных гипериммунной сывороткой, антибиотическими препаратами пенициллинового или тетрациклинового ряда;</a:t>
            </a:r>
          </a:p>
          <a:p>
            <a:pPr fontAlgn="base"/>
            <a:r>
              <a:rPr lang="ru-RU" sz="2000" dirty="0">
                <a:latin typeface="Times New Roman" panose="02020603050405020304" pitchFamily="18" charset="0"/>
                <a:cs typeface="Times New Roman" panose="02020603050405020304" pitchFamily="18" charset="0"/>
              </a:rPr>
              <a:t>перевод восприимчивых животных со стойлово-пастбищного или пастбищного содержания на стойловое содержание с включением в их рацион грубых кормов и минеральных подкормок;</a:t>
            </a:r>
          </a:p>
          <a:p>
            <a:pPr fontAlgn="base"/>
            <a:r>
              <a:rPr lang="ru-RU" sz="2000" dirty="0">
                <a:latin typeface="Times New Roman" panose="02020603050405020304" pitchFamily="18" charset="0"/>
                <a:cs typeface="Times New Roman" panose="02020603050405020304" pitchFamily="18" charset="0"/>
              </a:rPr>
              <a:t>двукратная с интервалом 14 дней вакцинация против брадзота здоровых восприимчивых животных вакцинами согласно инструкциям по их применению. Через 15 дней после прекращения случаев заболевания восприимчивых животных брадзотом, вакцинированные восприимчивые животные переводятся на прежний режим содержания;</a:t>
            </a:r>
          </a:p>
          <a:p>
            <a:endParaRPr lang="ru-RU" sz="1600" dirty="0"/>
          </a:p>
        </p:txBody>
      </p:sp>
    </p:spTree>
    <p:extLst>
      <p:ext uri="{BB962C8B-B14F-4D97-AF65-F5344CB8AC3E}">
        <p14:creationId xmlns:p14="http://schemas.microsoft.com/office/powerpoint/2010/main" val="3861259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98764" y="2094048"/>
            <a:ext cx="10654145" cy="3416300"/>
          </a:xfrm>
        </p:spPr>
        <p:txBody>
          <a:bodyPr>
            <a:normAutofit fontScale="92500" lnSpcReduction="10000"/>
          </a:bodyPr>
          <a:lstStyle/>
          <a:p>
            <a:pPr fontAlgn="base"/>
            <a:r>
              <a:rPr lang="ru-RU" sz="2200" dirty="0">
                <a:latin typeface="Times New Roman" panose="02020603050405020304" pitchFamily="18" charset="0"/>
                <a:cs typeface="Times New Roman" panose="02020603050405020304" pitchFamily="18" charset="0"/>
              </a:rPr>
              <a:t>проведение дератизации и дезинсекции;</a:t>
            </a:r>
          </a:p>
          <a:p>
            <a:pPr fontAlgn="base"/>
            <a:r>
              <a:rPr lang="ru-RU" sz="2200" dirty="0">
                <a:latin typeface="Times New Roman" panose="02020603050405020304" pitchFamily="18" charset="0"/>
                <a:cs typeface="Times New Roman" panose="02020603050405020304" pitchFamily="18" charset="0"/>
              </a:rPr>
              <a:t>оборудование дезинфекционных ковриков на входе (выходе) и дезинфекционных барьеров на въезде (выезде) на территорию (с территории) эпизоотического очага;</a:t>
            </a:r>
          </a:p>
          <a:p>
            <a:pPr fontAlgn="base"/>
            <a:r>
              <a:rPr lang="ru-RU" sz="2200" dirty="0">
                <a:latin typeface="Times New Roman" panose="02020603050405020304" pitchFamily="18" charset="0"/>
                <a:cs typeface="Times New Roman" panose="02020603050405020304" pitchFamily="18" charset="0"/>
              </a:rPr>
              <a:t>дезинфекционная обработка одежды и обуви парами формальдегида в пароформалиновой камере в течение 1 часа при температуре 57 - 60 °C, расходе формалина 75 см3/м3 водного раствора формалина с содержанием 1,5% формальдегида при выходе с территории эпизоотического очага;</a:t>
            </a:r>
          </a:p>
          <a:p>
            <a:pPr fontAlgn="base"/>
            <a:r>
              <a:rPr lang="ru-RU" sz="2200" dirty="0">
                <a:latin typeface="Times New Roman" panose="02020603050405020304" pitchFamily="18" charset="0"/>
                <a:cs typeface="Times New Roman" panose="02020603050405020304" pitchFamily="18" charset="0"/>
              </a:rPr>
              <a:t>дезинфекционная обработка всей поверхности транспортных средств при выезде с территории эпизоотического очага;</a:t>
            </a:r>
          </a:p>
          <a:p>
            <a:pPr fontAlgn="base"/>
            <a:r>
              <a:rPr lang="ru-RU" sz="2200" dirty="0">
                <a:latin typeface="Times New Roman" panose="02020603050405020304" pitchFamily="18" charset="0"/>
                <a:cs typeface="Times New Roman" panose="02020603050405020304" pitchFamily="18" charset="0"/>
              </a:rPr>
              <a:t>обеспечение отсутствия на территории эпизоотического очага животных, отнесенных к охотничьим ресурсам &lt;7&gt;, путем регулирования численности.</a:t>
            </a:r>
          </a:p>
          <a:p>
            <a:endParaRPr lang="ru-RU" dirty="0"/>
          </a:p>
        </p:txBody>
      </p:sp>
    </p:spTree>
    <p:extLst>
      <p:ext uri="{BB962C8B-B14F-4D97-AF65-F5344CB8AC3E}">
        <p14:creationId xmlns:p14="http://schemas.microsoft.com/office/powerpoint/2010/main" val="23824505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1199</TotalTime>
  <Words>744</Words>
  <Application>Microsoft Office PowerPoint</Application>
  <PresentationFormat>Произвольный</PresentationFormat>
  <Paragraphs>45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Апекс</vt:lpstr>
      <vt:lpstr>Ветеринарно-Санитарные Мероприятия при брадзоте, энтеротоксемии, анаэробной дизентерии овец</vt:lpstr>
      <vt:lpstr>Презентация PowerPoint</vt:lpstr>
      <vt:lpstr>Презентация PowerPoint</vt:lpstr>
      <vt:lpstr>Презентация PowerPoint</vt:lpstr>
      <vt:lpstr>Презентация PowerPoint</vt:lpstr>
      <vt:lpstr>Брадзот - острая неконтагиозная инфекционная болезнь овец, коз и других представителей подсемейства Caprinae </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ВСМ при брадзоте, энтеротоксемии, анаэробной дизентерии овец.</dc:title>
  <dc:creator>Пользователь</dc:creator>
  <cp:lastModifiedBy>Sergey</cp:lastModifiedBy>
  <cp:revision>8</cp:revision>
  <dcterms:created xsi:type="dcterms:W3CDTF">2020-10-14T18:06:15Z</dcterms:created>
  <dcterms:modified xsi:type="dcterms:W3CDTF">2021-10-17T19:10:10Z</dcterms:modified>
</cp:coreProperties>
</file>