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2" r:id="rId9"/>
    <p:sldId id="265" r:id="rId10"/>
    <p:sldId id="26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5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94F3316-3A80-4B3A-B143-8319A1D1B39A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B573FC6-6042-47BF-9F11-7E196886EF9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4F3316-3A80-4B3A-B143-8319A1D1B39A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573FC6-6042-47BF-9F11-7E196886EF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694F3316-3A80-4B3A-B143-8319A1D1B39A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B573FC6-6042-47BF-9F11-7E196886EF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4F3316-3A80-4B3A-B143-8319A1D1B39A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573FC6-6042-47BF-9F11-7E196886EF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94F3316-3A80-4B3A-B143-8319A1D1B39A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FB573FC6-6042-47BF-9F11-7E196886EF9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4F3316-3A80-4B3A-B143-8319A1D1B39A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573FC6-6042-47BF-9F11-7E196886EF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4F3316-3A80-4B3A-B143-8319A1D1B39A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573FC6-6042-47BF-9F11-7E196886EF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4F3316-3A80-4B3A-B143-8319A1D1B39A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573FC6-6042-47BF-9F11-7E196886EF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94F3316-3A80-4B3A-B143-8319A1D1B39A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573FC6-6042-47BF-9F11-7E196886EF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4F3316-3A80-4B3A-B143-8319A1D1B39A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573FC6-6042-47BF-9F11-7E196886EF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4F3316-3A80-4B3A-B143-8319A1D1B39A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573FC6-6042-47BF-9F11-7E196886EF9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694F3316-3A80-4B3A-B143-8319A1D1B39A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B573FC6-6042-47BF-9F11-7E196886EF9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arant.ru/products/ipo/prime/doc/400614035/#1039" TargetMode="External"/><Relationship Id="rId2" Type="http://schemas.openxmlformats.org/officeDocument/2006/relationships/hyperlink" Target="https://www.garant.ru/products/ipo/prime/doc/400614035/#1050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arant.ru/products/ipo/prime/doc/71775976/#1003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arant.ru/products/ipo/prime/doc/71775976/#1029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arant.ru/products/ipo/prime/doc/400614035/#1018" TargetMode="External"/><Relationship Id="rId2" Type="http://schemas.openxmlformats.org/officeDocument/2006/relationships/hyperlink" Target="https://www.garant.ru/products/ipo/prime/doc/400614035/#393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arant.ru/products/ipo/prime/doc/400614035/#777" TargetMode="External"/><Relationship Id="rId2" Type="http://schemas.openxmlformats.org/officeDocument/2006/relationships/hyperlink" Target="https://www.garant.ru/products/ipo/prime/doc/400614035/#1039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garant.ru/products/ipo/prime/doc/400614035/#100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540568" y="533400"/>
            <a:ext cx="9012836" cy="2967608"/>
          </a:xfrm>
        </p:spPr>
        <p:txBody>
          <a:bodyPr/>
          <a:lstStyle/>
          <a:p>
            <a:r>
              <a:rPr lang="ru-RU" dirty="0"/>
              <a:t>ВСМ при оспе овец и коз (23.01.2018 № 24), актиномикозе, лейкозе (24.03.2021 № 156)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3861048"/>
            <a:ext cx="6400800" cy="1752600"/>
          </a:xfrm>
        </p:spPr>
        <p:txBody>
          <a:bodyPr>
            <a:normAutofit/>
          </a:bodyPr>
          <a:lstStyle/>
          <a:p>
            <a:r>
              <a:rPr lang="ru-RU" dirty="0" smtClean="0"/>
              <a:t>Дырнаева Анастасия 551 группа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3605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764704"/>
            <a:ext cx="7444680" cy="5691032"/>
          </a:xfrm>
        </p:spPr>
        <p:txBody>
          <a:bodyPr>
            <a:normAutofit fontScale="32500" lnSpcReduction="20000"/>
          </a:bodyPr>
          <a:lstStyle/>
          <a:p>
            <a:r>
              <a:rPr lang="ru-RU" dirty="0"/>
              <a:t>В неблагополучном пункте:</a:t>
            </a:r>
          </a:p>
          <a:p>
            <a:r>
              <a:rPr lang="ru-RU" dirty="0"/>
              <a:t>а) запрещается проведение сельскохозяйственных ярмарок, выставок (аукционов) и других мероприятий, связанных с перемещением восприимчивых животных;</a:t>
            </a:r>
          </a:p>
          <a:p>
            <a:r>
              <a:rPr lang="ru-RU" dirty="0"/>
              <a:t>б) осуществляется проведение клинического осмотра и серологических исследований на лейкоз восприимчивых животных старше 6-месячного возраста в соответствии с </a:t>
            </a:r>
            <a:r>
              <a:rPr lang="ru-RU" u="sng" dirty="0">
                <a:hlinkClick r:id="rId2"/>
              </a:rPr>
              <a:t>главой V</a:t>
            </a:r>
            <a:r>
              <a:rPr lang="ru-RU" dirty="0"/>
              <a:t> настоящих Правил.</a:t>
            </a:r>
          </a:p>
          <a:p>
            <a:r>
              <a:rPr lang="ru-RU" dirty="0" smtClean="0"/>
              <a:t> </a:t>
            </a:r>
            <a:r>
              <a:rPr lang="ru-RU" dirty="0"/>
              <a:t>В резервации:</a:t>
            </a:r>
          </a:p>
          <a:p>
            <a:r>
              <a:rPr lang="ru-RU" dirty="0"/>
              <a:t>а) запрещается:</a:t>
            </a:r>
          </a:p>
          <a:p>
            <a:r>
              <a:rPr lang="ru-RU" dirty="0"/>
              <a:t>вывоз (вывод) больных и инфицированных восприимчивых животных за исключением вывоза больных и инфицированных восприимчивых животных на убой на предприятия по убою животных или оборудованные для этих целей убойные пункты;</a:t>
            </a:r>
          </a:p>
          <a:p>
            <a:r>
              <a:rPr lang="ru-RU" dirty="0"/>
              <a:t>контакт инфицированных восприимчивых животных с другими животными;</a:t>
            </a:r>
          </a:p>
          <a:p>
            <a:r>
              <a:rPr lang="ru-RU" dirty="0"/>
              <a:t>сбор в общую емкость молока при доении инфицированных и больных восприимчивых животных;</a:t>
            </a:r>
          </a:p>
          <a:p>
            <a:r>
              <a:rPr lang="ru-RU" dirty="0"/>
              <a:t>сбор, обработка, хранение, вывоз и использование спермы, яйцеклеток и эмбрионов для искусственного осеменения животных, сбор крови или сыворотки крови для производства биологических препаратов, а также использование быков-производителей для случки коров и телок;</a:t>
            </a:r>
          </a:p>
          <a:p>
            <a:r>
              <a:rPr lang="ru-RU" dirty="0"/>
              <a:t>б) осуществляется:</a:t>
            </a:r>
          </a:p>
          <a:p>
            <a:r>
              <a:rPr lang="ru-RU" dirty="0"/>
              <a:t>обустройство помещения для содержания восприимчивых животных, расположенного на огороженной территории с расстоянием от помещения до ограды не менее 50 метров, в случае содержания восприимчивых животных без выгула;</a:t>
            </a:r>
          </a:p>
          <a:p>
            <a:r>
              <a:rPr lang="ru-RU" dirty="0"/>
              <a:t>или</a:t>
            </a:r>
          </a:p>
          <a:p>
            <a:r>
              <a:rPr lang="ru-RU" dirty="0"/>
              <a:t>помещения, расположенного на территории с двойной оградой с расстоянием от ограды до животноводческого помещения не менее 10 метров, между внутренней и внешней оградами не менее 50 метров, в случае содержания восприимчивых животных с выгулом;</a:t>
            </a:r>
          </a:p>
          <a:p>
            <a:r>
              <a:rPr lang="ru-RU" dirty="0"/>
              <a:t>или</a:t>
            </a:r>
          </a:p>
          <a:p>
            <a:r>
              <a:rPr lang="ru-RU" dirty="0"/>
              <a:t>участка местности, огороженного двойной оградой с расстоянием между внешней и внутренней оградами не менее 50 метров в случае содержания восприимчивых животных на условиях круглогодичного пастбищного содержания;</a:t>
            </a:r>
          </a:p>
          <a:p>
            <a:r>
              <a:rPr lang="ru-RU" dirty="0"/>
              <a:t>содержание инфицированных восприимчивых животных до окончания их хозяйственного использования;</a:t>
            </a:r>
          </a:p>
          <a:p>
            <a:r>
              <a:rPr lang="ru-RU" dirty="0"/>
              <a:t>отбор проб крови от инфицированных восприимчивых животных для проведения гематологических исследований каждые 6 месяцев;</a:t>
            </a:r>
          </a:p>
          <a:p>
            <a:r>
              <a:rPr lang="ru-RU" dirty="0"/>
              <a:t>направление больных восприимчивых животных на убой в течение не более 15 календарных дней с даты установления диагноза на лейкоз;</a:t>
            </a:r>
          </a:p>
          <a:p>
            <a:r>
              <a:rPr lang="ru-RU" dirty="0"/>
              <a:t>обеспечение смены одежды, обуви при входе на территорию резервации и выходе с территории резервации;</a:t>
            </a:r>
          </a:p>
          <a:p>
            <a:r>
              <a:rPr lang="ru-RU" dirty="0"/>
              <a:t>обеспечение дезинфекции одежды, обуви при выходе с территории резервации в соответствии с </a:t>
            </a:r>
            <a:r>
              <a:rPr lang="ru-RU" u="sng" dirty="0">
                <a:hlinkClick r:id="rId3"/>
              </a:rPr>
              <a:t>пунктом 39</a:t>
            </a:r>
            <a:r>
              <a:rPr lang="ru-RU" dirty="0"/>
              <a:t> настоящих Правил;</a:t>
            </a:r>
          </a:p>
          <a:p>
            <a:r>
              <a:rPr lang="ru-RU" dirty="0"/>
              <a:t>дезинфекционная обработка всей поверхности транспортных средств при выезде с территории резервации в соответствии с </a:t>
            </a:r>
            <a:r>
              <a:rPr lang="ru-RU" u="sng" dirty="0">
                <a:hlinkClick r:id="rId3"/>
              </a:rPr>
              <a:t>пунктом 39</a:t>
            </a:r>
            <a:r>
              <a:rPr lang="ru-RU" dirty="0"/>
              <a:t> настоящих Правил;</a:t>
            </a:r>
          </a:p>
          <a:p>
            <a:r>
              <a:rPr lang="ru-RU" dirty="0" err="1"/>
              <a:t>дезакаризация</a:t>
            </a:r>
            <a:r>
              <a:rPr lang="ru-RU" dirty="0"/>
              <a:t> и дезинсекция помещений, в которых содержатся восприимчивые животные;</a:t>
            </a:r>
          </a:p>
          <a:p>
            <a:r>
              <a:rPr lang="ru-RU" dirty="0"/>
              <a:t>обеспечение отсутствия на территории резервации животных без владельцев.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4596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ВСМ при оспе овец и коз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/>
              <a:t>Оспа - остро протекающая контагиозная болезнь овец и коз (далее - восприимчивые животные), характеризующаяся лихорадкой, затрудненным дыханием, отеком век, выделением серозно-слизистого экссудата из глаз и носа, развитием на коже и слизистых оболочках папулезно-пустулезной сыпи.</a:t>
            </a:r>
          </a:p>
          <a:p>
            <a:r>
              <a:rPr lang="ru-RU" dirty="0" smtClean="0"/>
              <a:t>Возбудитель </a:t>
            </a:r>
            <a:r>
              <a:rPr lang="ru-RU" dirty="0"/>
              <a:t>оспы - ДНК-содержащий вирус, относящийся к роду </a:t>
            </a:r>
            <a:r>
              <a:rPr lang="ru-RU" dirty="0" err="1"/>
              <a:t>Capripoxvirus</a:t>
            </a:r>
            <a:r>
              <a:rPr lang="ru-RU" dirty="0"/>
              <a:t> семейства </a:t>
            </a:r>
            <a:r>
              <a:rPr lang="ru-RU" dirty="0" err="1"/>
              <a:t>Poxviridae</a:t>
            </a:r>
            <a:r>
              <a:rPr lang="ru-RU" dirty="0"/>
              <a:t> (далее - возбудитель). Возбудитель устойчив к воздействию факторов внешней среды. В сухих оспенных корочках возбудитель сохраняется от 1,5 до 6 месяцев, быстро разрушается при гниении, под воздействием солнечных лучей, </a:t>
            </a:r>
            <a:r>
              <a:rPr lang="ru-RU" dirty="0" err="1"/>
              <a:t>жирорастворителей</a:t>
            </a:r>
            <a:r>
              <a:rPr lang="ru-RU" dirty="0"/>
              <a:t>, а также при нагревании выше 55°С.</a:t>
            </a:r>
          </a:p>
          <a:p>
            <a:r>
              <a:rPr lang="ru-RU" dirty="0"/>
              <a:t>Инкубационный период болезни составляет от 3 до 14 дней.</a:t>
            </a:r>
          </a:p>
          <a:p>
            <a:r>
              <a:rPr lang="ru-RU" dirty="0" smtClean="0"/>
              <a:t>Основным </a:t>
            </a:r>
            <a:r>
              <a:rPr lang="ru-RU" dirty="0"/>
              <a:t>источником возбудителя являются больные и переболевшие оспой восприимчивые животные, их секреты и экскреты.</a:t>
            </a:r>
          </a:p>
          <a:p>
            <a:r>
              <a:rPr lang="ru-RU" dirty="0" smtClean="0"/>
              <a:t>Возбудитель </a:t>
            </a:r>
            <a:r>
              <a:rPr lang="ru-RU" dirty="0"/>
              <a:t>передается путем прямых и непрямых контактов больных и здоровых восприимчивых животных, аэрогенно и алиментарно. Факторами передачи возбудителя являются инфицированные трупы, контаминированные возбудителем корма, шерсть, пух, объекты окружающей среды, включая почву, воду, поверхности помещений, оборудования, транспортных и технических средств, инвентарь, а также кровососущие насекомые и клещи, являющиеся переносчиками болезни.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3789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ru-RU" dirty="0"/>
              <a:t> До получения результатов диагностических исследований на оспу владельцы восприимчивых животных обязаны:</a:t>
            </a:r>
          </a:p>
          <a:p>
            <a:r>
              <a:rPr lang="ru-RU" dirty="0"/>
              <a:t>прекратить убой и вывоз восприимчивых животных и продуктов их убоя из хозяйства, а также вывоз кормов для восприимчивых животных;</a:t>
            </a:r>
          </a:p>
          <a:p>
            <a:r>
              <a:rPr lang="ru-RU" dirty="0"/>
              <a:t>прекратить вывоз молока, полученного от восприимчивых животных;</a:t>
            </a:r>
          </a:p>
          <a:p>
            <a:r>
              <a:rPr lang="ru-RU" dirty="0"/>
              <a:t>прекратить вывоз шерсти и пуха, полученных от восприимчивых животных;</a:t>
            </a:r>
          </a:p>
          <a:p>
            <a:r>
              <a:rPr lang="ru-RU" dirty="0"/>
              <a:t>прекратить все передвижения и перегруппировки восприимчивых животных;</a:t>
            </a:r>
          </a:p>
          <a:p>
            <a:r>
              <a:rPr lang="ru-RU" dirty="0"/>
              <a:t>запретить посещение хозяйств физическими лицами, кроме персонала, обслуживающего восприимчивых животных, и специалистов </a:t>
            </a:r>
            <a:r>
              <a:rPr lang="ru-RU" dirty="0" err="1"/>
              <a:t>госветслужбы</a:t>
            </a:r>
            <a:r>
              <a:rPr lang="ru-RU" dirty="0"/>
              <a:t>.</a:t>
            </a:r>
          </a:p>
          <a:p>
            <a:r>
              <a:rPr lang="ru-RU" dirty="0"/>
              <a:t> При возникновении подозрения на оспу специалистами </a:t>
            </a:r>
            <a:r>
              <a:rPr lang="ru-RU" dirty="0" err="1"/>
              <a:t>госветслужбы</a:t>
            </a:r>
            <a:r>
              <a:rPr lang="ru-RU" dirty="0"/>
              <a:t> проводится отбор проб биологического и (или) патологического материала в следующем порядке:</a:t>
            </a:r>
          </a:p>
          <a:p>
            <a:r>
              <a:rPr lang="ru-RU" dirty="0"/>
              <a:t>в случае если подозрение на оспу возникло в изолированно содержащейся группе восприимчивых животных до 10 голов, пробы должны отбираться от каждого восприимчивого животного группы;</a:t>
            </a:r>
          </a:p>
          <a:p>
            <a:r>
              <a:rPr lang="ru-RU" dirty="0"/>
              <a:t>в случае если подозрение на оспу возникло в группе восприимчивых животных, насчитывающей более 10 голов, пробы должны отбираться от восприимчивых животных с клиническими признаками заболевания, указанными в </a:t>
            </a:r>
            <a:r>
              <a:rPr lang="ru-RU" u="sng" dirty="0">
                <a:hlinkClick r:id="rId2"/>
              </a:rPr>
              <a:t>пункте 3</a:t>
            </a:r>
            <a:r>
              <a:rPr lang="ru-RU" dirty="0"/>
              <a:t> Правил, но не более 10 голов группы.</a:t>
            </a:r>
          </a:p>
          <a:p>
            <a:r>
              <a:rPr lang="ru-RU" dirty="0"/>
              <a:t>От живых восприимчивых животных с клиническими признаками отбираются пробы крови в количестве 7-10 мл для серологических исследований. Допускается однократное замораживание сыворотки крови.</a:t>
            </a:r>
          </a:p>
          <a:p>
            <a:r>
              <a:rPr lang="ru-RU" dirty="0"/>
              <a:t>От трупов павших восприимчивых животных, но не более чем от 3-х трупов, отбираются пораженные участки кожи и подкожной клетчатки без признаков нагноения (размером 10x10 см), кусочки пораженных легких, селезенки, лимфатических узлов (не менее 5-10 г).</a:t>
            </a:r>
          </a:p>
          <a:p>
            <a:r>
              <a:rPr lang="ru-RU" dirty="0" smtClean="0"/>
              <a:t>Упаковка </a:t>
            </a:r>
            <a:r>
              <a:rPr lang="ru-RU" dirty="0"/>
              <a:t>биологического и (или) патологического материала и его транспортирование должны обеспечивать сохранность материала и его пригодность для исследований в течение срока транспортировки от момента отбора проб до места исследования (пробы биологического и (или) патологического материала охлаждаются, а на период транспортирования помещаются в термос со льдом или охладителем).</a:t>
            </a:r>
          </a:p>
          <a:p>
            <a:r>
              <a:rPr lang="ru-RU" dirty="0"/>
              <a:t>Утечка (рассеивание) биологического и (или) патологического материала во внешнюю среду не допускается.</a:t>
            </a:r>
          </a:p>
          <a:p>
            <a:r>
              <a:rPr lang="ru-RU" dirty="0"/>
              <a:t>Контейнеры, пакеты, емкости с биологическим и (или) патологическим материалом должны быть упакованы и опечатаны.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5161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dirty="0"/>
              <a:t>В эпизоотическом очаге:</a:t>
            </a:r>
          </a:p>
          <a:p>
            <a:r>
              <a:rPr lang="ru-RU" dirty="0"/>
              <a:t>запрещается:</a:t>
            </a:r>
          </a:p>
          <a:p>
            <a:r>
              <a:rPr lang="ru-RU" dirty="0"/>
              <a:t>посещение территории посторонними лицами, кроме персонала, выполняющего производственные (технологические) операции, в том числе по обслуживанию восприимчивых животных, специалистов </a:t>
            </a:r>
            <a:r>
              <a:rPr lang="ru-RU" dirty="0" err="1"/>
              <a:t>госветслужбы</a:t>
            </a:r>
            <a:r>
              <a:rPr lang="ru-RU" dirty="0"/>
              <a:t> и персонала, привлеченного для ликвидации очага, лиц, проживающих и (или) временно пребывающих на территории, признанной эпизоотическим очагом;</a:t>
            </a:r>
          </a:p>
          <a:p>
            <a:r>
              <a:rPr lang="ru-RU" dirty="0"/>
              <a:t>ввод (ввоз), вывод (вывоз) всех видов животных;</a:t>
            </a:r>
          </a:p>
          <a:p>
            <a:r>
              <a:rPr lang="ru-RU" dirty="0"/>
              <a:t>вывоз кормов, с которыми могли иметь контакт больные восприимчивые животные;</a:t>
            </a:r>
          </a:p>
          <a:p>
            <a:r>
              <a:rPr lang="ru-RU" dirty="0"/>
              <a:t>вывоз молока, полученного от восприимчивых животных;</a:t>
            </a:r>
          </a:p>
          <a:p>
            <a:r>
              <a:rPr lang="ru-RU" dirty="0"/>
              <a:t>искусственное осеменение восприимчивых животных;</a:t>
            </a:r>
          </a:p>
          <a:p>
            <a:r>
              <a:rPr lang="ru-RU" dirty="0"/>
              <a:t>сбор и вывоз спермы восприимчивых животных;</a:t>
            </a:r>
          </a:p>
          <a:p>
            <a:r>
              <a:rPr lang="ru-RU" dirty="0"/>
              <a:t>стрижка, сбор пуха, вывоз шерсти и пуха восприимчивых животных;</a:t>
            </a:r>
          </a:p>
          <a:p>
            <a:r>
              <a:rPr lang="ru-RU" dirty="0"/>
              <a:t>снятие шкур с трупов павших восприимчивых животных</a:t>
            </a:r>
            <a:r>
              <a:rPr lang="ru-RU" dirty="0" smtClean="0"/>
              <a:t>;</a:t>
            </a:r>
          </a:p>
          <a:p>
            <a:r>
              <a:rPr lang="ru-RU" dirty="0"/>
              <a:t>Контаминированные возбудителем корма могут использоваться для животных, не восприимчивых к оспе.</a:t>
            </a:r>
          </a:p>
          <a:p>
            <a:r>
              <a:rPr lang="ru-RU" dirty="0"/>
              <a:t>Шерсть и пух, заготовленные в хозяйстве до установления карантина, обеззараживаются в дезинфекционной камере при температуре 110°С в течение 30 минут. Вывоз шерсти и пуха допускается после отмены карантина.</a:t>
            </a:r>
          </a:p>
          <a:p>
            <a:r>
              <a:rPr lang="ru-RU" dirty="0"/>
              <a:t>Молоко, полученное от клинически здоровых восприимчивых животных, подлежит обеззараживанию на месте путем пастеризации при температуре 85° С в течение 30 минут или кипячением в течение 5 минут с последующим использованием его внутри эпизоотического очага.</a:t>
            </a:r>
          </a:p>
          <a:p>
            <a:r>
              <a:rPr lang="ru-RU" dirty="0"/>
              <a:t>Молоко, полученное от клинически больных восприимчивых животных, уничтожается.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98570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0648"/>
            <a:ext cx="8568952" cy="6480720"/>
          </a:xfrm>
        </p:spPr>
        <p:txBody>
          <a:bodyPr>
            <a:normAutofit fontScale="40000" lnSpcReduction="20000"/>
          </a:bodyPr>
          <a:lstStyle/>
          <a:p>
            <a:r>
              <a:rPr lang="ru-RU" dirty="0"/>
              <a:t> В неблагополучном пункте:</a:t>
            </a:r>
          </a:p>
          <a:p>
            <a:r>
              <a:rPr lang="ru-RU" dirty="0"/>
              <a:t>запрещается:</a:t>
            </a:r>
          </a:p>
          <a:p>
            <a:r>
              <a:rPr lang="ru-RU" dirty="0"/>
              <a:t>ввоз восприимчивых животных, не вакцинированных против оспы;</a:t>
            </a:r>
          </a:p>
          <a:p>
            <a:r>
              <a:rPr lang="ru-RU" dirty="0"/>
              <a:t>вывоз восприимчивых животных из неблагополучного пункта (за исключением вывоза восприимчивых животных на убой на предприятия по убою животных или оборудованные для этих целей убойные пункты);</a:t>
            </a:r>
          </a:p>
          <a:p>
            <a:r>
              <a:rPr lang="ru-RU" dirty="0"/>
              <a:t>вывоз молока, полученного от восприимчивых животных;</a:t>
            </a:r>
          </a:p>
          <a:p>
            <a:r>
              <a:rPr lang="ru-RU" dirty="0"/>
              <a:t>стрижка, сбор пуха, вывоз шерсти и пуха восприимчивых животных;</a:t>
            </a:r>
          </a:p>
          <a:p>
            <a:r>
              <a:rPr lang="ru-RU" dirty="0"/>
              <a:t>проведение сельскохозяйственных ярмарок, выставок (аукционов) и других мероприятий, связанных с передвижением, перемещением и скоплением восприимчивых животных;</a:t>
            </a:r>
          </a:p>
          <a:p>
            <a:r>
              <a:rPr lang="ru-RU" dirty="0"/>
              <a:t>осуществляется:</a:t>
            </a:r>
          </a:p>
          <a:p>
            <a:r>
              <a:rPr lang="ru-RU" dirty="0"/>
              <a:t>вакцинация восприимчивых животных против оспы независимо от сроков предшествующей вакцинации;</a:t>
            </a:r>
          </a:p>
          <a:p>
            <a:r>
              <a:rPr lang="ru-RU" dirty="0"/>
              <a:t>дезинфекционная обработка транспортных средств при их выезде с территории неблагополучного пункта в соответствии с </a:t>
            </a:r>
            <a:r>
              <a:rPr lang="ru-RU" u="sng" dirty="0">
                <a:hlinkClick r:id="rId2"/>
              </a:rPr>
              <a:t>пунктом 29</a:t>
            </a:r>
            <a:r>
              <a:rPr lang="ru-RU" dirty="0"/>
              <a:t> Правил;</a:t>
            </a:r>
          </a:p>
          <a:p>
            <a:r>
              <a:rPr lang="ru-RU" dirty="0"/>
              <a:t>обеспечение отсутствия на территории неблагополучного пункта безнадзорных животных.</a:t>
            </a:r>
          </a:p>
          <a:p>
            <a:r>
              <a:rPr lang="ru-RU" dirty="0"/>
              <a:t>Шерсть и пух, заготовленные в неблагополучном пункте до установления карантина, обеззараживают в дезинфекционной камере при температуре 110°С в течение 30 минут. Вывоз шерсти и пуха допускается после отмены карантина.</a:t>
            </a:r>
          </a:p>
          <a:p>
            <a:r>
              <a:rPr lang="ru-RU" dirty="0"/>
              <a:t>Молоко, полученное от восприимчивых животных в неблагополучном пункте, подлежит обеззараживанию на месте путем пастеризации при температуре 85°С в течение 30 минут или кипячением в течение 5 минут с последующим использованием его внутри неблагополучного </a:t>
            </a:r>
            <a:r>
              <a:rPr lang="ru-RU" dirty="0" smtClean="0"/>
              <a:t>пункта</a:t>
            </a:r>
          </a:p>
          <a:p>
            <a:r>
              <a:rPr lang="ru-RU" dirty="0"/>
              <a:t>В угрожаемой зоне:</a:t>
            </a:r>
          </a:p>
          <a:p>
            <a:r>
              <a:rPr lang="ru-RU" dirty="0"/>
              <a:t>запрещается:</a:t>
            </a:r>
          </a:p>
          <a:p>
            <a:r>
              <a:rPr lang="ru-RU" dirty="0"/>
              <a:t>ввоз </a:t>
            </a:r>
            <a:r>
              <a:rPr lang="ru-RU" dirty="0" err="1"/>
              <a:t>невакцинированных</a:t>
            </a:r>
            <a:r>
              <a:rPr lang="ru-RU" dirty="0"/>
              <a:t> против оспы восприимчивых животных;</a:t>
            </a:r>
          </a:p>
          <a:p>
            <a:r>
              <a:rPr lang="ru-RU" dirty="0"/>
              <a:t>вывоз восприимчивых животных за пределы угрожаемой зоны (за исключением вывоза восприимчивых животных на убой на предприятия по убою животных или оборудованные для этих целей убойные пункты);</a:t>
            </a:r>
          </a:p>
          <a:p>
            <a:r>
              <a:rPr lang="ru-RU" dirty="0"/>
              <a:t>проведение ярмарок, выставок, других мероприятий, связанных с передвижением и скоплением восприимчивых животных;</a:t>
            </a:r>
          </a:p>
          <a:p>
            <a:r>
              <a:rPr lang="ru-RU" dirty="0"/>
              <a:t>осуществляется:</a:t>
            </a:r>
          </a:p>
          <a:p>
            <a:r>
              <a:rPr lang="ru-RU" dirty="0"/>
              <a:t>вакцинация восприимчивых животных против оспы независимо от сроков предшествующей вакцинации.</a:t>
            </a:r>
          </a:p>
          <a:p>
            <a:r>
              <a:rPr lang="ru-RU" dirty="0"/>
              <a:t>После отмены карантина в течение 36 месяцев на территории эпизоотического очага, неблагополучного пункта и угрожаемой зоны:</a:t>
            </a:r>
          </a:p>
          <a:p>
            <a:r>
              <a:rPr lang="ru-RU" dirty="0"/>
              <a:t>запрещается:</a:t>
            </a:r>
          </a:p>
          <a:p>
            <a:r>
              <a:rPr lang="ru-RU" dirty="0"/>
              <a:t>ввоз </a:t>
            </a:r>
            <a:r>
              <a:rPr lang="ru-RU" dirty="0" err="1"/>
              <a:t>невакцинированных</a:t>
            </a:r>
            <a:r>
              <a:rPr lang="ru-RU" dirty="0"/>
              <a:t> против оспы восприимчивых животных;</a:t>
            </a:r>
          </a:p>
          <a:p>
            <a:r>
              <a:rPr lang="ru-RU" dirty="0"/>
              <a:t>вывоз восприимчивых животных за пределы территории угрожаемой зоны (за исключением вывоза восприимчивых животных на убой на предприятия по убою животных или оборудованные для этих целей убойные пункты);</a:t>
            </a:r>
          </a:p>
          <a:p>
            <a:r>
              <a:rPr lang="ru-RU" dirty="0"/>
              <a:t>осуществляется:</a:t>
            </a:r>
          </a:p>
          <a:p>
            <a:r>
              <a:rPr lang="ru-RU" dirty="0"/>
              <a:t>вакцинация восприимчивых животных вакцинами против оспы согласно инструкциям по применению.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96423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Лейкоз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09416"/>
            <a:ext cx="7516688" cy="5059944"/>
          </a:xfrm>
        </p:spPr>
        <p:txBody>
          <a:bodyPr>
            <a:normAutofit fontScale="55000" lnSpcReduction="20000"/>
          </a:bodyPr>
          <a:lstStyle/>
          <a:p>
            <a:r>
              <a:rPr lang="ru-RU" dirty="0"/>
              <a:t>Лейкоз - хронически протекающая инфекционная болезнь крупного рогатого скота (далее - восприимчивые животные).</a:t>
            </a:r>
          </a:p>
          <a:p>
            <a:r>
              <a:rPr lang="ru-RU" dirty="0"/>
              <a:t>В развитии болезни различаются бессимптомная, гематологическая и клиническая стадии. В бессимптомной и гематологической стадиях у восприимчивых животных характерные клинические признаки болезни отсутствуют.</a:t>
            </a:r>
          </a:p>
          <a:p>
            <a:r>
              <a:rPr lang="ru-RU" dirty="0"/>
              <a:t>Бессимптомная стадия болезни характеризуется наличием в сыворотке крови восприимчивых животных антител к возбудителю лейкоза.</a:t>
            </a:r>
          </a:p>
          <a:p>
            <a:r>
              <a:rPr lang="ru-RU" dirty="0"/>
              <a:t>Гематологическая стадия характеризуется хроническим сохранением увеличенного числа лимфоцитов в периферической крови восприимчивых животных.</a:t>
            </a:r>
          </a:p>
          <a:p>
            <a:r>
              <a:rPr lang="ru-RU" dirty="0"/>
              <a:t>Характерными клиническими признаками болезни в период клинической стадии у восприимчивых животных являются:</a:t>
            </a:r>
          </a:p>
          <a:p>
            <a:r>
              <a:rPr lang="ru-RU" dirty="0"/>
              <a:t>увеличение </a:t>
            </a:r>
            <a:r>
              <a:rPr lang="ru-RU" dirty="0" err="1"/>
              <a:t>предлопаточных</a:t>
            </a:r>
            <a:r>
              <a:rPr lang="ru-RU" dirty="0"/>
              <a:t>, околоушных, надколенных, нижнечелюстных, </a:t>
            </a:r>
            <a:r>
              <a:rPr lang="ru-RU" dirty="0" err="1"/>
              <a:t>надвыменных</a:t>
            </a:r>
            <a:r>
              <a:rPr lang="ru-RU" dirty="0"/>
              <a:t> и доступных ректальному исследованию внутренних лимфатических узлов;</a:t>
            </a:r>
          </a:p>
          <a:p>
            <a:r>
              <a:rPr lang="ru-RU" dirty="0"/>
              <a:t>появление опухолевых новообразований в различных частях тела;</a:t>
            </a:r>
          </a:p>
          <a:p>
            <a:r>
              <a:rPr lang="ru-RU" dirty="0"/>
              <a:t>нарушение половых циклов, гипотония </a:t>
            </a:r>
            <a:r>
              <a:rPr lang="ru-RU" dirty="0" err="1"/>
              <a:t>преджелудков</a:t>
            </a:r>
            <a:r>
              <a:rPr lang="ru-RU" dirty="0"/>
              <a:t>, отеки в области шеи, подгрудка, подчелюстного пространства, живота, одно- или двусторонний экзофтальм (пучеглазие), исхудание, снижение молокоотдачи, выпадение шерстного покрова на голове и холке.</a:t>
            </a:r>
          </a:p>
          <a:p>
            <a:r>
              <a:rPr lang="ru-RU" dirty="0"/>
              <a:t>Характерными патологоанатомическими изменениями при лейкозе являются увеличение размеров лимфатических узлов, селезенки, очаговые или диффузные разрастания серо-белого или серо-розового цвета в печени, почках, в сердечной мышце, органах пищеварения, матке, скелетной мускулатуре.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75399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/>
              <a:t>До получения результатов диагностических исследований на лейкоз владельцы восприимчивых животных обязаны:</a:t>
            </a:r>
          </a:p>
          <a:p>
            <a:r>
              <a:rPr lang="ru-RU" dirty="0"/>
              <a:t>прекратить все перемещения и перегруппировки восприимчивых животных внутри хозяйства;</a:t>
            </a:r>
          </a:p>
          <a:p>
            <a:r>
              <a:rPr lang="ru-RU" dirty="0"/>
              <a:t>прекратить вывод и вывоз восприимчивых животных из хозяйства, за исключением вывоза восприимчивых животных на убой на предприятия по убою животных или оборудованные для этих целей убойные пункты;</a:t>
            </a:r>
          </a:p>
          <a:p>
            <a:r>
              <a:rPr lang="ru-RU" dirty="0"/>
              <a:t>прекратить сбор, обработку, хранение, вывоз и использование спермы, яйцеклеток и эмбрионов для искусственного осеменения животных, а также использование быков-производителей для случки коров и телок;</a:t>
            </a:r>
          </a:p>
          <a:p>
            <a:r>
              <a:rPr lang="ru-RU" dirty="0"/>
              <a:t>прекратить иммунизацию и получение крови от животных-продуцентов;</a:t>
            </a:r>
          </a:p>
          <a:p>
            <a:r>
              <a:rPr lang="ru-RU" dirty="0"/>
              <a:t>запретить посещение хозяйств посторонними лицами, кроме персонала, выполняющего производственные (технологические) операции, в том числе по обслуживанию восприимчивых животных, и специалистов </a:t>
            </a:r>
            <a:r>
              <a:rPr lang="ru-RU" dirty="0" err="1"/>
              <a:t>госветслужбы</a:t>
            </a:r>
            <a:r>
              <a:rPr lang="ru-RU" dirty="0"/>
              <a:t>;</a:t>
            </a:r>
          </a:p>
          <a:p>
            <a:r>
              <a:rPr lang="ru-RU" dirty="0"/>
              <a:t>исключить возможность контакта персонала, обслуживающего подозреваемых в заболевании восприимчивых животных, с другими восприимчивыми животными, содержащимися в хозяйстве, и обслуживающим их персоналом;</a:t>
            </a:r>
          </a:p>
          <a:p>
            <a:r>
              <a:rPr lang="ru-RU" dirty="0"/>
              <a:t>обеспечить смену одежды и обуви персонала при выходе с территории хозяйства, проведение дезинфекции одежды и обуви персонала при выходе с территории хозяйства, помещений хозяйства, поверхности транспортных средств при выезде с территории хозяйства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6568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60648"/>
            <a:ext cx="8856984" cy="6408712"/>
          </a:xfrm>
        </p:spPr>
        <p:txBody>
          <a:bodyPr>
            <a:normAutofit fontScale="40000" lnSpcReduction="20000"/>
          </a:bodyPr>
          <a:lstStyle/>
          <a:p>
            <a:r>
              <a:rPr lang="ru-RU" dirty="0"/>
              <a:t>В эпизоотическом очаге:</a:t>
            </a:r>
          </a:p>
          <a:p>
            <a:r>
              <a:rPr lang="ru-RU" dirty="0"/>
              <a:t>а) запрещается:</a:t>
            </a:r>
          </a:p>
          <a:p>
            <a:r>
              <a:rPr lang="ru-RU" dirty="0"/>
              <a:t>вывоз (вывод) восприимчивых животных, за исключением вывоза восприимчивых животных на убой на предприятия по убою животных или оборудованные для этих целей убойные пункты или вывоза восприимчивых животных в резервацию;</a:t>
            </a:r>
          </a:p>
          <a:p>
            <a:r>
              <a:rPr lang="ru-RU" dirty="0"/>
              <a:t>посещение территории посторонними лицами, кроме персонала, выполняющего производственные (технологические) операции, в том числе по обслуживанию восприимчивых животных, специалистов </a:t>
            </a:r>
            <a:r>
              <a:rPr lang="ru-RU" dirty="0" err="1"/>
              <a:t>госветслужбы</a:t>
            </a:r>
            <a:r>
              <a:rPr lang="ru-RU" dirty="0"/>
              <a:t> и привлеченного персонала для ликвидации эпизоотического очага, лиц, проживающих и (или) временно пребывающих на территории, признанной эпизоотическим очагом;</a:t>
            </a:r>
          </a:p>
          <a:p>
            <a:r>
              <a:rPr lang="ru-RU" dirty="0"/>
              <a:t>сбор, обработка, хранение, вывоз и использование спермы, яйцеклеток и эмбрионов для искусственного осеменения животных, а также использование быков-производителей для случки;</a:t>
            </a:r>
          </a:p>
          <a:p>
            <a:r>
              <a:rPr lang="ru-RU" dirty="0"/>
              <a:t>совместное содержание в помещениях или на выгульных площадках инфицированных, больных и здоровых восприимчивых животных;</a:t>
            </a:r>
          </a:p>
          <a:p>
            <a:r>
              <a:rPr lang="ru-RU" dirty="0"/>
              <a:t>совместное доение больных, инфицированных и здоровых восприимчивых животных;</a:t>
            </a:r>
          </a:p>
          <a:p>
            <a:r>
              <a:rPr lang="ru-RU" dirty="0"/>
              <a:t>использование для доения больных, инфицированных и здоровых восприимчивых животных одних и тех же доильных аппаратов, не прошедших дезинфекцию в соответствии с </a:t>
            </a:r>
            <a:r>
              <a:rPr lang="ru-RU" u="sng" dirty="0">
                <a:hlinkClick r:id="rId2"/>
              </a:rPr>
              <a:t>абзацем третьим пункта 39</a:t>
            </a:r>
            <a:r>
              <a:rPr lang="ru-RU" dirty="0"/>
              <a:t> настоящих Правил;</a:t>
            </a:r>
          </a:p>
          <a:p>
            <a:r>
              <a:rPr lang="ru-RU" dirty="0"/>
              <a:t>сбор в общую емкость молока при доении больных, инфицированных и здоровых восприимчивых животных;</a:t>
            </a:r>
          </a:p>
          <a:p>
            <a:r>
              <a:rPr lang="ru-RU" dirty="0"/>
              <a:t>получение крови от животных-продуцентов;</a:t>
            </a:r>
          </a:p>
          <a:p>
            <a:r>
              <a:rPr lang="ru-RU" dirty="0"/>
              <a:t>использование больных, инфицированных восприимчивых животных и полученного от них приплода для воспроизводства стада;</a:t>
            </a:r>
          </a:p>
          <a:p>
            <a:r>
              <a:rPr lang="ru-RU" dirty="0"/>
              <a:t>использование молозива от больных, инфицированных коров для выпойки телят;</a:t>
            </a:r>
          </a:p>
          <a:p>
            <a:r>
              <a:rPr lang="ru-RU" dirty="0"/>
              <a:t>проведение отелов здоровых, больных и инфицированных восприимчивых животных в одном помещении (родильном отделении);</a:t>
            </a:r>
          </a:p>
          <a:p>
            <a:r>
              <a:rPr lang="ru-RU" dirty="0"/>
              <a:t>совместный выпас больных, инфицированных и здоровых восприимчивых животных;</a:t>
            </a:r>
          </a:p>
          <a:p>
            <a:r>
              <a:rPr lang="ru-RU" dirty="0"/>
              <a:t>б) осуществляется:</a:t>
            </a:r>
          </a:p>
          <a:p>
            <a:r>
              <a:rPr lang="ru-RU" dirty="0"/>
              <a:t>отбор проб крови в соответствии с </a:t>
            </a:r>
            <a:r>
              <a:rPr lang="ru-RU" u="sng" dirty="0">
                <a:hlinkClick r:id="rId3"/>
              </a:rPr>
              <a:t>пунктом 18</a:t>
            </a:r>
            <a:r>
              <a:rPr lang="ru-RU" dirty="0"/>
              <a:t> настоящих Правил с интервалом в 90 календарных дней в целях проведения серологических исследований восприимчивых животных до получения двукратных отрицательных результатов; молекулярно-биологических исследований восприимчивых животных, а также гематологических исследований вновь выявленных инфицированных восприимчивых животных;</a:t>
            </a:r>
          </a:p>
          <a:p>
            <a:r>
              <a:rPr lang="ru-RU" dirty="0"/>
              <a:t>изолированное содержание и направление на убой больных восприимчивых животных в течение 15 календарных дней с даты установления диагноза на лейкоз;</a:t>
            </a:r>
          </a:p>
          <a:p>
            <a:r>
              <a:rPr lang="ru-RU" dirty="0"/>
              <a:t>направление на убой инфицированных восприимчивых животных в случае, если в хозяйстве суммарное количество больных и инфицированных восприимчивых животных составляет до 5% от общего количества восприимчивых животных;</a:t>
            </a:r>
          </a:p>
          <a:p>
            <a:r>
              <a:rPr lang="ru-RU" dirty="0"/>
              <a:t>вывоз в резервацию инфицированных восприимчивых животных в течение 15 календарных дней с даты обнаружения у них антител к возбудителю, в случае, если в хозяйстве суммарное количество больных и инфицированных восприимчивых животных составляет 5% и более процентов от общего количества восприимчивых животных, или направление инфицированных восприимчивых животных на убой на предприятия по убою животных или оборудованные для этих целей убойные пункты;</a:t>
            </a:r>
          </a:p>
          <a:p>
            <a:r>
              <a:rPr lang="ru-RU" dirty="0"/>
              <a:t>оборудование дезинфекционных ковриков и (или) ванночек на входе (выходе) и дезинфекционных ковриков на въезде (выезде) на территорию (с территории) эпизоотического очага</a:t>
            </a:r>
            <a:r>
              <a:rPr lang="ru-RU" dirty="0" smtClean="0"/>
              <a:t>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02086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052736"/>
            <a:ext cx="7239000" cy="5422384"/>
          </a:xfrm>
        </p:spPr>
        <p:txBody>
          <a:bodyPr>
            <a:normAutofit fontScale="40000" lnSpcReduction="20000"/>
          </a:bodyPr>
          <a:lstStyle/>
          <a:p>
            <a:r>
              <a:rPr lang="ru-RU" dirty="0"/>
              <a:t>уничтожение запасов спермы, полученных от инфицированных быков в течение 60 календарных дней до даты обнаружения у них антител к возбудителю;</a:t>
            </a:r>
          </a:p>
          <a:p>
            <a:r>
              <a:rPr lang="ru-RU" dirty="0"/>
              <a:t>обеспечение смены одежды, обуви при входе на территорию эпизоотического очага и выходе с территории эпизоотического очага;</a:t>
            </a:r>
          </a:p>
          <a:p>
            <a:r>
              <a:rPr lang="ru-RU" dirty="0"/>
              <a:t>обеспечение дезинфекции одежды, обуви при выходе с территории эпизоотического очага в соответствии с </a:t>
            </a:r>
            <a:r>
              <a:rPr lang="ru-RU" u="sng" dirty="0">
                <a:hlinkClick r:id="rId2"/>
              </a:rPr>
              <a:t>пунктом 39</a:t>
            </a:r>
            <a:r>
              <a:rPr lang="ru-RU" dirty="0"/>
              <a:t> настоящих Правил;</a:t>
            </a:r>
          </a:p>
          <a:p>
            <a:r>
              <a:rPr lang="ru-RU" dirty="0"/>
              <a:t>дезинфекционная обработка всей поверхности транспортных средств при выезде с территории эпизоотического очага в соответствии с </a:t>
            </a:r>
            <a:r>
              <a:rPr lang="ru-RU" u="sng" dirty="0">
                <a:hlinkClick r:id="rId2"/>
              </a:rPr>
              <a:t>пунктом 39</a:t>
            </a:r>
            <a:r>
              <a:rPr lang="ru-RU" dirty="0"/>
              <a:t> настоящих Правил;</a:t>
            </a:r>
          </a:p>
          <a:p>
            <a:r>
              <a:rPr lang="ru-RU" dirty="0" err="1"/>
              <a:t>дезакаризация</a:t>
            </a:r>
            <a:r>
              <a:rPr lang="ru-RU" dirty="0"/>
              <a:t> и дезинсекция помещений, в которых содержатся восприимчивые животные;</a:t>
            </a:r>
          </a:p>
          <a:p>
            <a:r>
              <a:rPr lang="ru-RU" dirty="0"/>
              <a:t>обеспечение отсутствия на территории эпизоотического очага животных без владельцев</a:t>
            </a:r>
            <a:r>
              <a:rPr lang="ru-RU" u="sng" baseline="30000" dirty="0">
                <a:hlinkClick r:id="rId3"/>
              </a:rPr>
              <a:t>7</a:t>
            </a:r>
            <a:r>
              <a:rPr lang="ru-RU" dirty="0"/>
              <a:t>.</a:t>
            </a:r>
          </a:p>
          <a:p>
            <a:r>
              <a:rPr lang="ru-RU" dirty="0" err="1"/>
              <a:t>олоко</a:t>
            </a:r>
            <a:r>
              <a:rPr lang="ru-RU" dirty="0"/>
              <a:t> и молозиво, полученные от больных восприимчивых животных, подлежат уничтожению. Молозиво, полученное от инфицированных восприимчивых животных подвергается термической обработке путем прогревания при температуре не ниже 85°С в течение не менее 10 минут, или кипячением в течение не менее 5 минут и используется внутри резервации.</a:t>
            </a:r>
          </a:p>
          <a:p>
            <a:r>
              <a:rPr lang="ru-RU" dirty="0"/>
              <a:t>Молоко, полученное от инфицированных восприимчивых животных, подвергается термической обработке путем прогревания при температуре не ниже 85°С в течение не менее 10 минут, или кипячением в течение не менее 5 минут или реализуется на молокоперерабатывающие предприятия.</a:t>
            </a:r>
          </a:p>
          <a:p>
            <a:endParaRPr lang="ru-RU" dirty="0" smtClean="0"/>
          </a:p>
          <a:p>
            <a:r>
              <a:rPr lang="ru-RU" dirty="0" smtClean="0"/>
              <a:t>Молоко</a:t>
            </a:r>
            <a:r>
              <a:rPr lang="ru-RU" dirty="0"/>
              <a:t>, полученное от здоровых восприимчивых животных, реализуется на молокоперерабатывающие предприятия и (или) отгружается на собственную переработку, и (или) используется внутри хозяйства.</a:t>
            </a:r>
          </a:p>
          <a:p>
            <a:r>
              <a:rPr lang="ru-RU" dirty="0" smtClean="0"/>
              <a:t>Убой </a:t>
            </a:r>
            <a:r>
              <a:rPr lang="ru-RU" dirty="0"/>
              <a:t>больных и инфицированных восприимчивых животных осуществляется на предприятиях по убою животных или оборудованных для этих целей убойных пунктах. Запрещается сбор крови, сыворотки крови, эндокринных и других органов больных и инфицированных восприимчивых животных для последующего использования.</a:t>
            </a:r>
          </a:p>
          <a:p>
            <a:r>
              <a:rPr lang="ru-RU" dirty="0" smtClean="0"/>
              <a:t>Перевозка </a:t>
            </a:r>
            <a:r>
              <a:rPr lang="ru-RU" dirty="0"/>
              <a:t>больных и инфицированных восприимчивых животных осуществляется автомобильным транспортом, обеспечивающим защиту внешней среды от контаминации возбудителем и оснащенным фиксирующей маршрут аппаратурой, позволяющей отследить маршрут перевозки в течение не менее 7 календарных дней после дня завершения перевозки.</a:t>
            </a:r>
          </a:p>
          <a:p>
            <a:r>
              <a:rPr lang="ru-RU" dirty="0" smtClean="0"/>
              <a:t>Трупы </a:t>
            </a:r>
            <a:r>
              <a:rPr lang="ru-RU" dirty="0"/>
              <a:t>восприимчивых животных, а также продукты убоя, полученные от восприимчивых животных, в случае выявления патологоанатомических изменений, характерных для лейкоза, указанных в </a:t>
            </a:r>
            <a:r>
              <a:rPr lang="ru-RU" u="sng" dirty="0">
                <a:hlinkClick r:id="rId4"/>
              </a:rPr>
              <a:t>пункте 3</a:t>
            </a:r>
            <a:r>
              <a:rPr lang="ru-RU" dirty="0"/>
              <a:t> настоящих Правил, утилизируются в соответствии с ветеринарными правилами перемещения, хранения, переработки и утилизации биологических отходов, утверждаемыми в соответствии со статьей 2.1 Закона Российской Федерации от 14 мая 1993 г. № 4979-1 «О ветеринарии».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45793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57</TotalTime>
  <Words>1056</Words>
  <Application>Microsoft Office PowerPoint</Application>
  <PresentationFormat>Экран (4:3)</PresentationFormat>
  <Paragraphs>136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Изящная</vt:lpstr>
      <vt:lpstr>ВСМ при оспе овец и коз (23.01.2018 № 24), актиномикозе, лейкозе (24.03.2021 № 156)</vt:lpstr>
      <vt:lpstr>ВСМ при оспе овец и коз</vt:lpstr>
      <vt:lpstr>Презентация PowerPoint</vt:lpstr>
      <vt:lpstr>Презентация PowerPoint</vt:lpstr>
      <vt:lpstr>Презентация PowerPoint</vt:lpstr>
      <vt:lpstr>Лейкоз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Дырнаева</dc:creator>
  <cp:lastModifiedBy>Анастасия Дырнаева</cp:lastModifiedBy>
  <cp:revision>7</cp:revision>
  <dcterms:created xsi:type="dcterms:W3CDTF">2021-10-19T19:17:23Z</dcterms:created>
  <dcterms:modified xsi:type="dcterms:W3CDTF">2021-10-20T15:08:36Z</dcterms:modified>
</cp:coreProperties>
</file>