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5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25BD9FA-DD87-42FF-82D9-83D2555AFCFE}" type="datetimeFigureOut">
              <a:rPr lang="ru-RU" smtClean="0"/>
              <a:t>20.10.2021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094BF51-0DC3-4A00-AEDC-9212380E6F3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25BD9FA-DD87-42FF-82D9-83D2555AFCFE}" type="datetimeFigureOut">
              <a:rPr lang="ru-RU" smtClean="0"/>
              <a:t>20.10.2021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094BF51-0DC3-4A00-AEDC-9212380E6F3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925BD9FA-DD87-42FF-82D9-83D2555AFCFE}" type="datetimeFigureOut">
              <a:rPr lang="ru-RU" smtClean="0"/>
              <a:t>20.10.2021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094BF51-0DC3-4A00-AEDC-9212380E6F3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25BD9FA-DD87-42FF-82D9-83D2555AFCFE}" type="datetimeFigureOut">
              <a:rPr lang="ru-RU" smtClean="0"/>
              <a:t>20.10.2021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094BF51-0DC3-4A00-AEDC-9212380E6F3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25BD9FA-DD87-42FF-82D9-83D2555AFCFE}" type="datetimeFigureOut">
              <a:rPr lang="ru-RU" smtClean="0"/>
              <a:t>20.10.2021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D094BF51-0DC3-4A00-AEDC-9212380E6F3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25BD9FA-DD87-42FF-82D9-83D2555AFCFE}" type="datetimeFigureOut">
              <a:rPr lang="ru-RU" smtClean="0"/>
              <a:t>20.10.2021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094BF51-0DC3-4A00-AEDC-9212380E6F3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25BD9FA-DD87-42FF-82D9-83D2555AFCFE}" type="datetimeFigureOut">
              <a:rPr lang="ru-RU" smtClean="0"/>
              <a:t>20.10.2021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094BF51-0DC3-4A00-AEDC-9212380E6F3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25BD9FA-DD87-42FF-82D9-83D2555AFCFE}" type="datetimeFigureOut">
              <a:rPr lang="ru-RU" smtClean="0"/>
              <a:t>20.10.2021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094BF51-0DC3-4A00-AEDC-9212380E6F3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925BD9FA-DD87-42FF-82D9-83D2555AFCFE}" type="datetimeFigureOut">
              <a:rPr lang="ru-RU" smtClean="0"/>
              <a:t>20.10.2021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D094BF51-0DC3-4A00-AEDC-9212380E6F3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25BD9FA-DD87-42FF-82D9-83D2555AFCFE}" type="datetimeFigureOut">
              <a:rPr lang="ru-RU" smtClean="0"/>
              <a:t>20.10.2021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094BF51-0DC3-4A00-AEDC-9212380E6F3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925BD9FA-DD87-42FF-82D9-83D2555AFCFE}" type="datetimeFigureOut">
              <a:rPr lang="ru-RU" smtClean="0"/>
              <a:t>20.10.2021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094BF51-0DC3-4A00-AEDC-9212380E6F3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25BD9FA-DD87-42FF-82D9-83D2555AFCFE}" type="datetimeFigureOut">
              <a:rPr lang="ru-RU" smtClean="0"/>
              <a:t>20.10.2021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094BF51-0DC3-4A00-AEDC-9212380E6F3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base.garant.ru/73916060/b0a2fd131ace6baf45242c5269250cfb/#block_115" TargetMode="External"/><Relationship Id="rId2" Type="http://schemas.openxmlformats.org/officeDocument/2006/relationships/hyperlink" Target="https://base.garant.ru/73916060/b0a2fd131ace6baf45242c5269250cfb/#block_30" TargetMode="External"/><Relationship Id="rId1" Type="http://schemas.openxmlformats.org/officeDocument/2006/relationships/slideLayout" Target="../slideLayouts/slideLayout2.xml"/><Relationship Id="rId6" Type="http://schemas.openxmlformats.org/officeDocument/2006/relationships/hyperlink" Target="https://base.garant.ru/2107950/" TargetMode="External"/><Relationship Id="rId5" Type="http://schemas.openxmlformats.org/officeDocument/2006/relationships/hyperlink" Target="https://base.garant.ru/73916060/b0a2fd131ace6baf45242c5269250cfb/#block_117" TargetMode="External"/><Relationship Id="rId4" Type="http://schemas.openxmlformats.org/officeDocument/2006/relationships/hyperlink" Target="https://base.garant.ru/73916060/b0a2fd131ace6baf45242c5269250cfb/#block_11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533400"/>
            <a:ext cx="7788700" cy="2868168"/>
          </a:xfrm>
        </p:spPr>
        <p:txBody>
          <a:bodyPr/>
          <a:lstStyle/>
          <a:p>
            <a:r>
              <a:rPr lang="ru-RU" dirty="0"/>
              <a:t>ВСМ при брадзоте, </a:t>
            </a:r>
            <a:r>
              <a:rPr lang="ru-RU" dirty="0" err="1"/>
              <a:t>энтеротоксемии</a:t>
            </a:r>
            <a:r>
              <a:rPr lang="ru-RU" dirty="0"/>
              <a:t>, анаэробной дизентерии овец</a:t>
            </a:r>
            <a:endParaRPr lang="ru-RU" dirty="0"/>
          </a:p>
        </p:txBody>
      </p:sp>
      <p:sp>
        <p:nvSpPr>
          <p:cNvPr id="3" name="Подзаголовок 2"/>
          <p:cNvSpPr>
            <a:spLocks noGrp="1"/>
          </p:cNvSpPr>
          <p:nvPr>
            <p:ph type="subTitle" idx="1"/>
          </p:nvPr>
        </p:nvSpPr>
        <p:spPr/>
        <p:txBody>
          <a:bodyPr>
            <a:normAutofit/>
          </a:bodyPr>
          <a:lstStyle/>
          <a:p>
            <a:r>
              <a:rPr lang="ru-RU" dirty="0" smtClean="0"/>
              <a:t>Дырнаева Анастасия 551 группа</a:t>
            </a:r>
            <a:endParaRPr lang="ru-RU" dirty="0"/>
          </a:p>
        </p:txBody>
      </p:sp>
    </p:spTree>
    <p:extLst>
      <p:ext uri="{BB962C8B-B14F-4D97-AF65-F5344CB8AC3E}">
        <p14:creationId xmlns:p14="http://schemas.microsoft.com/office/powerpoint/2010/main" val="1947020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0" y="908720"/>
            <a:ext cx="7444680" cy="5547016"/>
          </a:xfrm>
        </p:spPr>
        <p:txBody>
          <a:bodyPr>
            <a:normAutofit fontScale="40000" lnSpcReduction="20000"/>
          </a:bodyPr>
          <a:lstStyle/>
          <a:p>
            <a:r>
              <a:rPr lang="ru-RU" dirty="0" smtClean="0"/>
              <a:t>Суягных </a:t>
            </a:r>
            <a:r>
              <a:rPr lang="ru-RU" dirty="0"/>
              <a:t>овцематок, особенно в последней трети суягности, когда происходит наиболее интенсивный рост плода, владельцы животных должны обеспечить полноценное кормление. В помещении кошары строго соблюдать ветеринарно-санитарные параметры, не допуская сырости, сквозняков и грязи</a:t>
            </a:r>
            <a:r>
              <a:rPr lang="ru-RU" dirty="0" smtClean="0"/>
              <a:t>.</a:t>
            </a:r>
          </a:p>
          <a:p>
            <a:r>
              <a:rPr lang="ru-RU" dirty="0" smtClean="0"/>
              <a:t> </a:t>
            </a:r>
            <a:r>
              <a:rPr lang="ru-RU" dirty="0"/>
              <a:t>Во многих овцеводческих районах массовое ягнение происходит зачастую в период неустойчивой весенней погоды, когда еще не прекратились холода и снегопады. </a:t>
            </a:r>
            <a:r>
              <a:rPr lang="ru-RU" dirty="0" smtClean="0"/>
              <a:t>Т</a:t>
            </a:r>
          </a:p>
          <a:p>
            <a:r>
              <a:rPr lang="ru-RU" dirty="0" err="1" smtClean="0"/>
              <a:t>олько</a:t>
            </a:r>
            <a:r>
              <a:rPr lang="ru-RU" dirty="0" smtClean="0"/>
              <a:t> </a:t>
            </a:r>
            <a:r>
              <a:rPr lang="ru-RU" dirty="0"/>
              <a:t>что родившиеся ягнята (особенно </a:t>
            </a:r>
            <a:r>
              <a:rPr lang="ru-RU" dirty="0" err="1"/>
              <a:t>мериносные</a:t>
            </a:r>
            <a:r>
              <a:rPr lang="ru-RU" dirty="0"/>
              <a:t>), будут весьма чувствительны к низкой температуре, легко подвергаются простудным и другим заболеваниям, приводящим к значительным потерям молодняка. Отсюда возникает необходимость подготовки соответствующих помещений для суягных овец и молодняка. Помещения для зимнего содержания овец и проведения ягнения должны быть утеплены. </a:t>
            </a:r>
            <a:endParaRPr lang="ru-RU" dirty="0" smtClean="0"/>
          </a:p>
          <a:p>
            <a:r>
              <a:rPr lang="ru-RU" dirty="0" smtClean="0"/>
              <a:t>При </a:t>
            </a:r>
            <a:r>
              <a:rPr lang="ru-RU" dirty="0"/>
              <a:t>отсутствии утепленных овчарен необходимо иметь специальное помещение – тепляк, куда переводят на первое время после ягнения маток с приплодом. Перед постановкой овец на стойловое содержание помещения следует тщательно очистить и продезинфицировать. Объягнившихся овец и новорожденных ягнят необходимо размещать отдельно небольшими группами, не допуская скученности. Овчарни должны иметь достаточную световую площадь и быть оборудованы вентиляцией</a:t>
            </a:r>
            <a:r>
              <a:rPr lang="ru-RU" dirty="0" smtClean="0"/>
              <a:t>.</a:t>
            </a:r>
          </a:p>
          <a:p>
            <a:r>
              <a:rPr lang="ru-RU" dirty="0" smtClean="0"/>
              <a:t> </a:t>
            </a:r>
            <a:r>
              <a:rPr lang="ru-RU" dirty="0"/>
              <a:t>На зимний период при овчарне должен быть необходимый запас подстилки, используемый для суягных и подсосных маток. За 2-3 недели до начала ягнения овчарни следует очистить от навоза и тщательно продезинфицировать. При каждой овчарне должны быть оборудованы баз, ясли для грубых кормов, рештаки, водопойные корыта щиты и пр., которые необходимо содержать в чистоте. Для специфической профилактики ягнят овцематок вакцинируют перед окотом. Для этого применяют поливалентную концентрированную </a:t>
            </a:r>
            <a:r>
              <a:rPr lang="ru-RU" dirty="0" err="1"/>
              <a:t>гидроокисьалюминевую</a:t>
            </a:r>
            <a:r>
              <a:rPr lang="ru-RU" dirty="0"/>
              <a:t> вакцину или поливалентный анатоксин против </a:t>
            </a:r>
            <a:r>
              <a:rPr lang="ru-RU" dirty="0" err="1"/>
              <a:t>клостридиозов</a:t>
            </a:r>
            <a:r>
              <a:rPr lang="ru-RU" dirty="0"/>
              <a:t> овец</a:t>
            </a:r>
            <a:r>
              <a:rPr lang="ru-RU" dirty="0" smtClean="0"/>
              <a:t>.</a:t>
            </a:r>
          </a:p>
          <a:p>
            <a:r>
              <a:rPr lang="ru-RU" dirty="0" smtClean="0"/>
              <a:t> Для </a:t>
            </a:r>
            <a:r>
              <a:rPr lang="ru-RU" dirty="0"/>
              <a:t>пассивной иммунизации применяют антитоксическую сыворотку против анаэробной дизентерии ягнят и инфекционной </a:t>
            </a:r>
            <a:r>
              <a:rPr lang="ru-RU" dirty="0" err="1"/>
              <a:t>энтеротоксемии</a:t>
            </a:r>
            <a:r>
              <a:rPr lang="ru-RU" dirty="0"/>
              <a:t> овец. Лечение. Лечение анаэробной дизентерии эффективно только в начале заболевания. При появлении дизентерии заболевших ягнят вместе с овцематками изолируют и подвергают лечению антитоксической сывороткой против анаэробной дизентерии ягнят и инфекционной </a:t>
            </a:r>
            <a:r>
              <a:rPr lang="ru-RU" dirty="0" err="1"/>
              <a:t>энтеротоксемии</a:t>
            </a:r>
            <a:r>
              <a:rPr lang="ru-RU" dirty="0"/>
              <a:t> овец. Сыворотку можно применять вместе с антибиотиками тетрациклинового ряда. </a:t>
            </a:r>
            <a:endParaRPr lang="ru-RU" dirty="0" smtClean="0"/>
          </a:p>
          <a:p>
            <a:r>
              <a:rPr lang="ru-RU" dirty="0" smtClean="0"/>
              <a:t>Меры </a:t>
            </a:r>
            <a:r>
              <a:rPr lang="ru-RU" dirty="0"/>
              <a:t>борьбы. В стационарно неблагополучных по анаэробной дизентерии хозяйствах вакцинации подлежит все </a:t>
            </a:r>
            <a:r>
              <a:rPr lang="ru-RU" dirty="0" err="1"/>
              <a:t>овцепоголовье</a:t>
            </a:r>
            <a:r>
              <a:rPr lang="ru-RU" dirty="0"/>
              <a:t>, начиная с 3-месячного возраста, согласно наставления по применению вакцины или </a:t>
            </a:r>
            <a:r>
              <a:rPr lang="ru-RU" dirty="0" err="1"/>
              <a:t>полианатоксина</a:t>
            </a:r>
            <a:r>
              <a:rPr lang="ru-RU" dirty="0"/>
              <a:t>. В хозяйствах, неблагополучных по дизентерии ягнят и злокачественному отеку овец, профилактическую вакцинацию суягных маток проводят за 1-3 месяца до начала окота. По достижении 6-месячного возраста ягнят ревакцинируют </a:t>
            </a:r>
            <a:r>
              <a:rPr lang="ru-RU" dirty="0" err="1"/>
              <a:t>двухкратно</a:t>
            </a:r>
            <a:r>
              <a:rPr lang="ru-RU" dirty="0"/>
              <a:t> в дозах, предусмотренных для взрослых овец. Вынужденную вакцинацию в случае появления заболевания среди не вакцинированного поголовья овец проводят в любые сроки. Во время вакцинации кастрация и стрижка овец запрещена. В стационарно неблагополучных по анаэробной дизентерии ягнят хозяйствах, всем родившимся ягнятам вводят антитоксическую </a:t>
            </a:r>
            <a:r>
              <a:rPr lang="ru-RU" dirty="0" smtClean="0"/>
              <a:t>сыворотку.</a:t>
            </a:r>
            <a:endParaRPr lang="ru-RU" dirty="0"/>
          </a:p>
        </p:txBody>
      </p:sp>
    </p:spTree>
    <p:extLst>
      <p:ext uri="{BB962C8B-B14F-4D97-AF65-F5344CB8AC3E}">
        <p14:creationId xmlns:p14="http://schemas.microsoft.com/office/powerpoint/2010/main" val="2329752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Брадзот</a:t>
            </a:r>
            <a:endParaRPr lang="ru-RU" dirty="0"/>
          </a:p>
        </p:txBody>
      </p:sp>
      <p:sp>
        <p:nvSpPr>
          <p:cNvPr id="3" name="Объект 2"/>
          <p:cNvSpPr>
            <a:spLocks noGrp="1"/>
          </p:cNvSpPr>
          <p:nvPr>
            <p:ph idx="1"/>
          </p:nvPr>
        </p:nvSpPr>
        <p:spPr/>
        <p:txBody>
          <a:bodyPr>
            <a:normAutofit fontScale="55000" lnSpcReduction="20000"/>
          </a:bodyPr>
          <a:lstStyle/>
          <a:p>
            <a:r>
              <a:rPr lang="ru-RU" dirty="0" smtClean="0"/>
              <a:t>Брадзот </a:t>
            </a:r>
            <a:r>
              <a:rPr lang="ru-RU" dirty="0"/>
              <a:t>- острая неконтагиозная инфекционная болезнь овец, коз и других представителей подсемейства </a:t>
            </a:r>
            <a:r>
              <a:rPr lang="ru-RU" dirty="0" err="1"/>
              <a:t>Caprinae</a:t>
            </a:r>
            <a:r>
              <a:rPr lang="ru-RU" dirty="0"/>
              <a:t> (далее - восприимчивые животные).</a:t>
            </a:r>
          </a:p>
          <a:p>
            <a:r>
              <a:rPr lang="ru-RU" dirty="0"/>
              <a:t>Клиническими признаками брадзота являются скрежетание зубами, слюнотечение, судороги, геморрагическая диарея, отеки подкожной клетчатки, экссудат в брюшной и грудной полостях, повышение температуры тела до 40 - 41°С, беспокойство, гиперемия конъюнктивы, потеря аппетита, прекращение жвачки, выделение кровянистой жидкости из носовой и ротовой полостей, некрозы и кровоизлияния во внутренних органах.</a:t>
            </a:r>
          </a:p>
          <a:p>
            <a:r>
              <a:rPr lang="ru-RU" dirty="0" smtClean="0"/>
              <a:t> </a:t>
            </a:r>
            <a:r>
              <a:rPr lang="ru-RU" dirty="0"/>
              <a:t>Возбудителями брадзота являются анаэробные, спорообразующие микроорганизмы рода </a:t>
            </a:r>
            <a:r>
              <a:rPr lang="ru-RU" dirty="0" err="1"/>
              <a:t>Clostridium</a:t>
            </a:r>
            <a:r>
              <a:rPr lang="ru-RU" dirty="0"/>
              <a:t>: </a:t>
            </a:r>
            <a:r>
              <a:rPr lang="ru-RU" dirty="0" err="1"/>
              <a:t>Clostridium</a:t>
            </a:r>
            <a:r>
              <a:rPr lang="ru-RU" dirty="0"/>
              <a:t> </a:t>
            </a:r>
            <a:r>
              <a:rPr lang="ru-RU" dirty="0" err="1"/>
              <a:t>septicum</a:t>
            </a:r>
            <a:r>
              <a:rPr lang="ru-RU" dirty="0"/>
              <a:t>, </a:t>
            </a:r>
            <a:r>
              <a:rPr lang="ru-RU" dirty="0" err="1"/>
              <a:t>Clostridium</a:t>
            </a:r>
            <a:r>
              <a:rPr lang="ru-RU" dirty="0"/>
              <a:t> </a:t>
            </a:r>
            <a:r>
              <a:rPr lang="ru-RU" dirty="0" err="1"/>
              <a:t>novyi</a:t>
            </a:r>
            <a:r>
              <a:rPr lang="ru-RU" dirty="0"/>
              <a:t> и </a:t>
            </a:r>
            <a:r>
              <a:rPr lang="ru-RU" dirty="0" err="1"/>
              <a:t>Clostridium</a:t>
            </a:r>
            <a:r>
              <a:rPr lang="ru-RU" dirty="0"/>
              <a:t> </a:t>
            </a:r>
            <a:r>
              <a:rPr lang="ru-RU" dirty="0" err="1"/>
              <a:t>sordellii</a:t>
            </a:r>
            <a:r>
              <a:rPr lang="ru-RU" dirty="0"/>
              <a:t> (далее - возбудитель).</a:t>
            </a:r>
          </a:p>
          <a:p>
            <a:r>
              <a:rPr lang="ru-RU" dirty="0"/>
              <a:t>Возбудитель способен сохранять жизнеспособность в почве - до 30 лет, в гниющих мышцах и навозе - до 6 месяцев. Прямые солнечные лучи убивают возбудителя через 24 часа, 3-процентный раствор формалина - через 15 минут, обработка водяным паром с температурой 110°С - через 40 минут.</a:t>
            </a:r>
          </a:p>
          <a:p>
            <a:r>
              <a:rPr lang="ru-RU" dirty="0"/>
              <a:t>Инкубационный период болезни составляет 1 день.</a:t>
            </a:r>
          </a:p>
          <a:p>
            <a:r>
              <a:rPr lang="ru-RU" dirty="0" smtClean="0"/>
              <a:t>Источником </a:t>
            </a:r>
            <a:r>
              <a:rPr lang="ru-RU" dirty="0"/>
              <a:t>возбудителя являются больные восприимчивые животные, в трупах которых образуются споры, заражающие внешнюю среду.</a:t>
            </a:r>
          </a:p>
          <a:p>
            <a:r>
              <a:rPr lang="ru-RU" dirty="0" smtClean="0"/>
              <a:t>Передача </a:t>
            </a:r>
            <a:r>
              <a:rPr lang="ru-RU" dirty="0"/>
              <a:t>возбудителя осуществляется алиментарным путем. Факторами передачи возбудителя являются инфицированные спорами возбудителя почва, корма, вода, предметы, используемые при уходе за восприимчивыми животными.</a:t>
            </a:r>
          </a:p>
          <a:p>
            <a:endParaRPr lang="ru-RU" dirty="0"/>
          </a:p>
        </p:txBody>
      </p:sp>
    </p:spTree>
    <p:extLst>
      <p:ext uri="{BB962C8B-B14F-4D97-AF65-F5344CB8AC3E}">
        <p14:creationId xmlns:p14="http://schemas.microsoft.com/office/powerpoint/2010/main" val="3746976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457200" y="-243408"/>
            <a:ext cx="7239000" cy="72008"/>
          </a:xfrm>
        </p:spPr>
        <p:txBody>
          <a:bodyPr>
            <a:normAutofit fontScale="90000"/>
          </a:bodyPr>
          <a:lstStyle/>
          <a:p>
            <a:endParaRPr lang="ru-RU" dirty="0"/>
          </a:p>
        </p:txBody>
      </p:sp>
      <p:sp>
        <p:nvSpPr>
          <p:cNvPr id="3" name="Объект 2"/>
          <p:cNvSpPr>
            <a:spLocks noGrp="1"/>
          </p:cNvSpPr>
          <p:nvPr>
            <p:ph idx="1"/>
          </p:nvPr>
        </p:nvSpPr>
        <p:spPr>
          <a:xfrm>
            <a:off x="0" y="188640"/>
            <a:ext cx="8604448" cy="6552728"/>
          </a:xfrm>
        </p:spPr>
        <p:txBody>
          <a:bodyPr>
            <a:normAutofit fontScale="32500" lnSpcReduction="20000"/>
          </a:bodyPr>
          <a:lstStyle/>
          <a:p>
            <a:r>
              <a:rPr lang="ru-RU" dirty="0"/>
              <a:t>До получения результатов диагностических исследований на брадзот владельцы восприимчивых животных обязаны:</a:t>
            </a:r>
          </a:p>
          <a:p>
            <a:r>
              <a:rPr lang="ru-RU" dirty="0"/>
              <a:t>прекратить все перемещения и перегруппировки восприимчивых животных;</a:t>
            </a:r>
          </a:p>
          <a:p>
            <a:r>
              <a:rPr lang="ru-RU" dirty="0"/>
              <a:t>прекратить вывод и вывоз из хозяйства восприимчивых животных;</a:t>
            </a:r>
          </a:p>
          <a:p>
            <a:r>
              <a:rPr lang="ru-RU" dirty="0"/>
              <a:t>прекратить убой восприимчивых животных;</a:t>
            </a:r>
          </a:p>
          <a:p>
            <a:r>
              <a:rPr lang="ru-RU" dirty="0"/>
              <a:t>прекратить вывоз продуктов убоя, полученных от </a:t>
            </a:r>
            <a:r>
              <a:rPr lang="ru-RU" dirty="0" err="1"/>
              <a:t>невакцинированных</a:t>
            </a:r>
            <a:r>
              <a:rPr lang="ru-RU" dirty="0"/>
              <a:t> восприимчивых животных;</a:t>
            </a:r>
          </a:p>
          <a:p>
            <a:r>
              <a:rPr lang="ru-RU" dirty="0"/>
              <a:t>прекратить доение восприимчивых животных;</a:t>
            </a:r>
          </a:p>
          <a:p>
            <a:r>
              <a:rPr lang="ru-RU" dirty="0"/>
              <a:t>прекратить заготовку кормов и их вывоз за пределы хозяйства;</a:t>
            </a:r>
          </a:p>
          <a:p>
            <a:r>
              <a:rPr lang="ru-RU" dirty="0"/>
              <a:t>запретить посещение хозяйств физическими лицами, кроме персонала, обслуживающего восприимчивых животных, и специалистов </a:t>
            </a:r>
            <a:r>
              <a:rPr lang="ru-RU" dirty="0" err="1"/>
              <a:t>госветслужбы</a:t>
            </a:r>
            <a:r>
              <a:rPr lang="ru-RU" dirty="0"/>
              <a:t>;</a:t>
            </a:r>
          </a:p>
          <a:p>
            <a:r>
              <a:rPr lang="ru-RU" dirty="0"/>
              <a:t>обеспечить дезинфекционную обработку одежды и обуви персонала при выходе с территории хозяйства в соответствии с </a:t>
            </a:r>
            <a:r>
              <a:rPr lang="ru-RU" dirty="0">
                <a:hlinkClick r:id="rId2"/>
              </a:rPr>
              <a:t>пунктом 30</a:t>
            </a:r>
            <a:r>
              <a:rPr lang="ru-RU" dirty="0"/>
              <a:t> настоящих Правил;</a:t>
            </a:r>
          </a:p>
          <a:p>
            <a:r>
              <a:rPr lang="ru-RU" dirty="0"/>
              <a:t>обеспечить дезинфекционную обработку транспорта при выезде с территории хозяйства</a:t>
            </a:r>
          </a:p>
          <a:p>
            <a:r>
              <a:rPr lang="ru-RU" dirty="0"/>
              <a:t>В эпизоотическом очаге:</a:t>
            </a:r>
          </a:p>
          <a:p>
            <a:r>
              <a:rPr lang="ru-RU" dirty="0"/>
              <a:t>а) запрещается:</a:t>
            </a:r>
          </a:p>
          <a:p>
            <a:r>
              <a:rPr lang="ru-RU" dirty="0"/>
              <a:t>посещение территории посторонними лицами, кроме персонала, выполняющего производственные (технологические) операции, в том числе по обслуживанию восприимчивых животных, специалистов </a:t>
            </a:r>
            <a:r>
              <a:rPr lang="ru-RU" dirty="0" err="1"/>
              <a:t>госветслужбы</a:t>
            </a:r>
            <a:r>
              <a:rPr lang="ru-RU" dirty="0"/>
              <a:t> и привлеченного персонала для ликвидации очага, лиц, проживающих и (или) временно пребывающих на территории, признанной эпизоотическим очагом;</a:t>
            </a:r>
          </a:p>
          <a:p>
            <a:r>
              <a:rPr lang="ru-RU" dirty="0"/>
              <a:t>ввоз (вывоз) восприимчивых животных (за исключением вывоза восприимчивых животных на убой на предприятия по убою животных или оборудованные для этих целей убойные пункты);</a:t>
            </a:r>
          </a:p>
          <a:p>
            <a:r>
              <a:rPr lang="ru-RU" dirty="0"/>
              <a:t>убой больных восприимчивых животных на мясо;</a:t>
            </a:r>
          </a:p>
          <a:p>
            <a:r>
              <a:rPr lang="ru-RU" dirty="0"/>
              <a:t>перегруппировка восприимчивых животных;</a:t>
            </a:r>
          </a:p>
          <a:p>
            <a:r>
              <a:rPr lang="ru-RU" dirty="0"/>
              <a:t>доение восприимчивых животных;</a:t>
            </a:r>
          </a:p>
          <a:p>
            <a:r>
              <a:rPr lang="ru-RU" dirty="0"/>
              <a:t>стрижка и вывоз шерсти восприимчивых животных;</a:t>
            </a:r>
          </a:p>
          <a:p>
            <a:r>
              <a:rPr lang="ru-RU" dirty="0"/>
              <a:t>заготовка и вывоз кормов для восприимчивых животных;</a:t>
            </a:r>
          </a:p>
          <a:p>
            <a:r>
              <a:rPr lang="ru-RU" dirty="0"/>
              <a:t>снятие шкур с убитых больных и павших восприимчивых животных;</a:t>
            </a:r>
          </a:p>
          <a:p>
            <a:r>
              <a:rPr lang="ru-RU" dirty="0"/>
              <a:t>ввод здоровых восприимчивых животных в помещения, в которых ранее содержались больные восприимчивые животные, до проведения очистки, дезинфекции и дератизации указанных помещений;</a:t>
            </a:r>
          </a:p>
          <a:p>
            <a:r>
              <a:rPr lang="ru-RU" dirty="0"/>
              <a:t>все виды охоты на животных, отнесенных к охотничьим ресурсам</a:t>
            </a:r>
            <a:r>
              <a:rPr lang="ru-RU" baseline="30000" dirty="0"/>
              <a:t> </a:t>
            </a:r>
            <a:r>
              <a:rPr lang="ru-RU" baseline="30000" dirty="0">
                <a:hlinkClick r:id="rId3"/>
              </a:rPr>
              <a:t>5</a:t>
            </a:r>
            <a:r>
              <a:rPr lang="ru-RU" dirty="0"/>
              <a:t>, за исключением охоты в целях регулирования численности охотничьих ресурсов</a:t>
            </a:r>
            <a:r>
              <a:rPr lang="ru-RU" baseline="30000" dirty="0"/>
              <a:t> </a:t>
            </a:r>
            <a:r>
              <a:rPr lang="ru-RU" baseline="30000" dirty="0">
                <a:hlinkClick r:id="rId4"/>
              </a:rPr>
              <a:t>6</a:t>
            </a:r>
            <a:r>
              <a:rPr lang="ru-RU" dirty="0"/>
              <a:t>;</a:t>
            </a:r>
          </a:p>
          <a:p>
            <a:r>
              <a:rPr lang="ru-RU" dirty="0"/>
              <a:t>б) осуществляется:</a:t>
            </a:r>
          </a:p>
          <a:p>
            <a:r>
              <a:rPr lang="ru-RU" dirty="0"/>
              <a:t>клинический осмотр восприимчивых животных;</a:t>
            </a:r>
          </a:p>
          <a:p>
            <a:r>
              <a:rPr lang="ru-RU" dirty="0"/>
              <a:t>лечение больных восприимчивых животных гипериммунной сывороткой, антибиотическими препаратами пенициллинового или тетрациклинового ряда;</a:t>
            </a:r>
          </a:p>
          <a:p>
            <a:r>
              <a:rPr lang="ru-RU" dirty="0"/>
              <a:t>перевод восприимчивых животных со стойлово-пастбищного или пастбищного содержания на стойловое содержание с включением в их рацион грубых кормов и минеральных подкормок;</a:t>
            </a:r>
          </a:p>
          <a:p>
            <a:r>
              <a:rPr lang="ru-RU" dirty="0"/>
              <a:t>двукратная с интервалом 14 дней вакцинация против брадзота здоровых восприимчивых животных вакцинами согласно инструкциям по их применению. Через 15 дней после прекращения случаев заболевания восприимчивых животных брадзотом, вакцинированные восприимчивые животные переводятся на прежний режим содержания;</a:t>
            </a:r>
          </a:p>
          <a:p>
            <a:r>
              <a:rPr lang="ru-RU" dirty="0"/>
              <a:t>проведение дератизации и дезинсекции;</a:t>
            </a:r>
          </a:p>
          <a:p>
            <a:r>
              <a:rPr lang="ru-RU" dirty="0"/>
              <a:t>оборудование дезинфекционных ковриков на входе (выходе) и дезинфекционных барьеров на въезде (выезде) на территорию (с территории) эпизоотического очага;</a:t>
            </a:r>
          </a:p>
          <a:p>
            <a:r>
              <a:rPr lang="ru-RU" dirty="0"/>
              <a:t>дезинфекционная обработка одежды и обуви парами формальдегида в пароформалиновой камере в течение 1 часа при температуре 57 - 60°С, расходе формалина 75 см</a:t>
            </a:r>
            <a:r>
              <a:rPr lang="ru-RU" baseline="30000" dirty="0"/>
              <a:t> 3</a:t>
            </a:r>
            <a:r>
              <a:rPr lang="ru-RU" dirty="0"/>
              <a:t>/м</a:t>
            </a:r>
            <a:r>
              <a:rPr lang="ru-RU" baseline="30000" dirty="0"/>
              <a:t> 3</a:t>
            </a:r>
            <a:r>
              <a:rPr lang="ru-RU" dirty="0"/>
              <a:t> водного раствора формалина с содержанием 1,5% формальдегида при выходе с территории эпизоотического очага;</a:t>
            </a:r>
          </a:p>
          <a:p>
            <a:r>
              <a:rPr lang="ru-RU" dirty="0"/>
              <a:t>дезинфекционная обработка всей поверхности транспортных средств при выезде с территории эпизоотического очага;</a:t>
            </a:r>
          </a:p>
          <a:p>
            <a:r>
              <a:rPr lang="ru-RU" dirty="0"/>
              <a:t>обеспечение отсутствия на территории эпизоотического очага животных, отнесенных к охотничьим ресурсам</a:t>
            </a:r>
            <a:r>
              <a:rPr lang="ru-RU" baseline="30000" dirty="0"/>
              <a:t> </a:t>
            </a:r>
            <a:r>
              <a:rPr lang="ru-RU" baseline="30000" dirty="0">
                <a:hlinkClick r:id="rId5"/>
              </a:rPr>
              <a:t>7</a:t>
            </a:r>
            <a:r>
              <a:rPr lang="ru-RU" dirty="0"/>
              <a:t>, путем регулирования численности.</a:t>
            </a:r>
          </a:p>
          <a:p>
            <a:r>
              <a:rPr lang="ru-RU" dirty="0" smtClean="0"/>
              <a:t>Трупы </a:t>
            </a:r>
            <a:r>
              <a:rPr lang="ru-RU" dirty="0"/>
              <a:t>восприимчивых животных подлежат утилизации или уничтожению в соответствии с </a:t>
            </a:r>
            <a:r>
              <a:rPr lang="ru-RU" dirty="0">
                <a:hlinkClick r:id="rId6"/>
              </a:rPr>
              <a:t>Ветеринарно-санитарными правилами</a:t>
            </a:r>
            <a:r>
              <a:rPr lang="ru-RU" dirty="0"/>
              <a:t> сбора утилизации и уничтожения биологических отходов</a:t>
            </a:r>
          </a:p>
          <a:p>
            <a:endParaRPr lang="ru-RU" dirty="0"/>
          </a:p>
        </p:txBody>
      </p:sp>
    </p:spTree>
    <p:extLst>
      <p:ext uri="{BB962C8B-B14F-4D97-AF65-F5344CB8AC3E}">
        <p14:creationId xmlns:p14="http://schemas.microsoft.com/office/powerpoint/2010/main" val="3577145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62500" lnSpcReduction="20000"/>
          </a:bodyPr>
          <a:lstStyle/>
          <a:p>
            <a:r>
              <a:rPr lang="ru-RU" dirty="0"/>
              <a:t>Дезинфекции в эпизоотическом очаге подлежат помещения по содержанию восприимчивых животных и другие объекты, с которыми контактировали восприимчивые животные, убойные пункты, другие сооружения и имеющееся в них оборудование, транспортные средства, инвентарь и предметы ухода за восприимчивыми животными.</a:t>
            </a:r>
          </a:p>
          <a:p>
            <a:r>
              <a:rPr lang="ru-RU" dirty="0"/>
              <a:t>Для дезинфекции должны применяться или 10-процентный горячий раствор едкого натра, или 4-процентный раствор формальдегида, или растворы хлористых препаратов с содержанием в растворе 5% активного хлора; или раствор натриевой соли </a:t>
            </a:r>
            <a:r>
              <a:rPr lang="ru-RU" dirty="0" err="1"/>
              <a:t>дихлоризоциануровой</a:t>
            </a:r>
            <a:r>
              <a:rPr lang="ru-RU" dirty="0"/>
              <a:t> кислоты, содержащей 10% активного хлора, или 10-процентный однохлористый йод (только для деревянных поверхностей); или 7-процентный раствор перекиси водорода с добавлением 0,2% ОП-10; или 2-процентный раствор </a:t>
            </a:r>
            <a:r>
              <a:rPr lang="ru-RU" dirty="0" err="1"/>
              <a:t>глутарового</a:t>
            </a:r>
            <a:r>
              <a:rPr lang="ru-RU" dirty="0"/>
              <a:t> альдегида или другие средства с высокой активностью в отношении возбудителя брадзота в соответствии с инструкциями по применению.</a:t>
            </a:r>
          </a:p>
          <a:p>
            <a:r>
              <a:rPr lang="ru-RU" dirty="0"/>
              <a:t>Навоз, загрязненный выделениями больных восприимчивых животных, увлажняется 10-процентным горячим раствором едкого натра, а затем сжигается. Остатки кормов и подстилки, находящиеся в одном помещении с больными восприимчивыми животными, сжигаются.</a:t>
            </a:r>
          </a:p>
          <a:p>
            <a:endParaRPr lang="ru-RU" dirty="0"/>
          </a:p>
        </p:txBody>
      </p:sp>
    </p:spTree>
    <p:extLst>
      <p:ext uri="{BB962C8B-B14F-4D97-AF65-F5344CB8AC3E}">
        <p14:creationId xmlns:p14="http://schemas.microsoft.com/office/powerpoint/2010/main" val="1540240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a:t>В неблагополучном пункте:</a:t>
            </a:r>
          </a:p>
          <a:p>
            <a:r>
              <a:rPr lang="ru-RU" dirty="0"/>
              <a:t>а) запрещается:</a:t>
            </a:r>
          </a:p>
          <a:p>
            <a:r>
              <a:rPr lang="ru-RU" dirty="0"/>
              <a:t>ввоз и вывоз восприимчивых животных (за исключением вывоза восприимчивых животных на убой на предприятия по убою животных или оборудованные для этих целей убойные пункты);</a:t>
            </a:r>
          </a:p>
          <a:p>
            <a:r>
              <a:rPr lang="ru-RU" dirty="0"/>
              <a:t>заготовка и вывоз кормов для восприимчивых животных;</a:t>
            </a:r>
          </a:p>
          <a:p>
            <a:r>
              <a:rPr lang="ru-RU" dirty="0"/>
              <a:t>проведение сельскохозяйственных ярмарок, выставок (аукционов) и других мероприятий, связанных с передвижением, перемещением и скоплением животных разных видов;</a:t>
            </a:r>
          </a:p>
          <a:p>
            <a:r>
              <a:rPr lang="ru-RU" dirty="0"/>
              <a:t>б) осуществляется:</a:t>
            </a:r>
          </a:p>
          <a:p>
            <a:r>
              <a:rPr lang="ru-RU" dirty="0"/>
              <a:t>вакцинация восприимчивых животных против брадзота двукратно с интервалом 14 дней.</a:t>
            </a:r>
          </a:p>
          <a:p>
            <a:endParaRPr lang="ru-RU" dirty="0"/>
          </a:p>
        </p:txBody>
      </p:sp>
    </p:spTree>
    <p:extLst>
      <p:ext uri="{BB962C8B-B14F-4D97-AF65-F5344CB8AC3E}">
        <p14:creationId xmlns:p14="http://schemas.microsoft.com/office/powerpoint/2010/main" val="1255591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Инфекционная </a:t>
            </a:r>
            <a:r>
              <a:rPr lang="ru-RU" dirty="0" err="1"/>
              <a:t>энтеротоксемия</a:t>
            </a:r>
            <a:endParaRPr lang="ru-RU" dirty="0"/>
          </a:p>
        </p:txBody>
      </p:sp>
      <p:sp>
        <p:nvSpPr>
          <p:cNvPr id="3" name="Объект 2"/>
          <p:cNvSpPr>
            <a:spLocks noGrp="1"/>
          </p:cNvSpPr>
          <p:nvPr>
            <p:ph idx="1"/>
          </p:nvPr>
        </p:nvSpPr>
        <p:spPr/>
        <p:txBody>
          <a:bodyPr>
            <a:normAutofit fontScale="70000" lnSpcReduction="20000"/>
          </a:bodyPr>
          <a:lstStyle/>
          <a:p>
            <a:r>
              <a:rPr lang="ru-RU" dirty="0"/>
              <a:t>Инфекционная </a:t>
            </a:r>
            <a:r>
              <a:rPr lang="ru-RU" dirty="0" err="1"/>
              <a:t>энтеротоксемия</a:t>
            </a:r>
            <a:r>
              <a:rPr lang="ru-RU" dirty="0"/>
              <a:t> и брадзот овец и коз - инфекционные болезни, обусловленные токсинами анаэробных микробов (</a:t>
            </a:r>
            <a:r>
              <a:rPr lang="ru-RU" dirty="0" err="1"/>
              <a:t>Clostridium</a:t>
            </a:r>
            <a:r>
              <a:rPr lang="ru-RU" dirty="0"/>
              <a:t> </a:t>
            </a:r>
            <a:r>
              <a:rPr lang="ru-RU" dirty="0" err="1"/>
              <a:t>perfringens</a:t>
            </a:r>
            <a:r>
              <a:rPr lang="ru-RU" dirty="0"/>
              <a:t>, </a:t>
            </a:r>
            <a:r>
              <a:rPr lang="ru-RU" dirty="0" err="1"/>
              <a:t>cl</a:t>
            </a:r>
            <a:r>
              <a:rPr lang="ru-RU" dirty="0"/>
              <a:t>. </a:t>
            </a:r>
            <a:r>
              <a:rPr lang="ru-RU" dirty="0" err="1"/>
              <a:t>septicum</a:t>
            </a:r>
            <a:r>
              <a:rPr lang="ru-RU" dirty="0"/>
              <a:t>, </a:t>
            </a:r>
            <a:r>
              <a:rPr lang="ru-RU" dirty="0" err="1"/>
              <a:t>cl</a:t>
            </a:r>
            <a:r>
              <a:rPr lang="ru-RU" dirty="0"/>
              <a:t>. </a:t>
            </a:r>
            <a:r>
              <a:rPr lang="ru-RU" dirty="0" err="1"/>
              <a:t>oedematiens</a:t>
            </a:r>
            <a:r>
              <a:rPr lang="ru-RU" dirty="0"/>
              <a:t>), которые могут размножаться при определенных условиях в желудочно-кишечном тракте и печени животных. Споры возбудителей инфекции сохраняются в почве, воде непроточных водоемов, в кормах, животноводческих помещениях, навозе, а также в желудке и кишечнике животных.</a:t>
            </a:r>
          </a:p>
          <a:p>
            <a:r>
              <a:rPr lang="ru-RU" dirty="0"/>
              <a:t>Заболевание проявляется, как правило, при резких нарушениях условий кормления, водопоя и содержания животных, что приводит к расстройствам работы желудочно-кишечного тракта и способствует интенсивному размножению указанных возбудителей с последующей общей интоксикацией организма.</a:t>
            </a:r>
          </a:p>
          <a:p>
            <a:r>
              <a:rPr lang="ru-RU" dirty="0"/>
              <a:t>В отдельных случаях заболевания овец и коз </a:t>
            </a:r>
            <a:r>
              <a:rPr lang="ru-RU" dirty="0" err="1"/>
              <a:t>энтеротоксемией</a:t>
            </a:r>
            <a:r>
              <a:rPr lang="ru-RU" dirty="0"/>
              <a:t> и брадзотом сопровождаются геморрагическим воспалением слизистой сычуга (возбудитель </a:t>
            </a:r>
            <a:r>
              <a:rPr lang="ru-RU" dirty="0" err="1"/>
              <a:t>cl</a:t>
            </a:r>
            <a:r>
              <a:rPr lang="ru-RU" dirty="0"/>
              <a:t>. </a:t>
            </a:r>
            <a:r>
              <a:rPr lang="ru-RU" dirty="0" err="1"/>
              <a:t>septicum</a:t>
            </a:r>
            <a:r>
              <a:rPr lang="ru-RU" dirty="0"/>
              <a:t>) или образованием некротических очагов в печени (возбудитель </a:t>
            </a:r>
            <a:r>
              <a:rPr lang="ru-RU" dirty="0" err="1"/>
              <a:t>cl</a:t>
            </a:r>
            <a:r>
              <a:rPr lang="ru-RU" dirty="0"/>
              <a:t>. </a:t>
            </a:r>
            <a:r>
              <a:rPr lang="ru-RU" dirty="0" err="1"/>
              <a:t>oedematiens</a:t>
            </a:r>
            <a:r>
              <a:rPr lang="ru-RU" dirty="0"/>
              <a:t>).</a:t>
            </a:r>
          </a:p>
        </p:txBody>
      </p:sp>
    </p:spTree>
    <p:extLst>
      <p:ext uri="{BB962C8B-B14F-4D97-AF65-F5344CB8AC3E}">
        <p14:creationId xmlns:p14="http://schemas.microsoft.com/office/powerpoint/2010/main" val="3080521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55000" lnSpcReduction="20000"/>
          </a:bodyPr>
          <a:lstStyle/>
          <a:p>
            <a:r>
              <a:rPr lang="ru-RU" dirty="0"/>
              <a:t/>
            </a:r>
            <a:br>
              <a:rPr lang="ru-RU" dirty="0"/>
            </a:br>
            <a:r>
              <a:rPr lang="ru-RU" dirty="0" smtClean="0"/>
              <a:t> В целях предупреждения заболевания овец и коз инфекционной </a:t>
            </a:r>
            <a:r>
              <a:rPr lang="ru-RU" dirty="0" err="1" smtClean="0"/>
              <a:t>энтеротоксемией</a:t>
            </a:r>
            <a:r>
              <a:rPr lang="ru-RU" dirty="0" smtClean="0"/>
              <a:t> и брадзотом </a:t>
            </a:r>
            <a:r>
              <a:rPr lang="ru-RU" dirty="0"/>
              <a:t>необходимо обеспечить полноценное кормление животных, не допуская резких изменений рациона; соблюдать санитарные и зоогигиенические правила водопоя и содержания животных. В сезон вероятного возникновения заболевания рекомендуется подкармливать овец грубыми кормами перед выгоном их на пастбища.</a:t>
            </a:r>
          </a:p>
          <a:p>
            <a:r>
              <a:rPr lang="ru-RU" dirty="0" smtClean="0"/>
              <a:t>В </a:t>
            </a:r>
            <a:r>
              <a:rPr lang="ru-RU" dirty="0"/>
              <a:t>ранее неблагополучных по инфекционной </a:t>
            </a:r>
            <a:r>
              <a:rPr lang="ru-RU" dirty="0" err="1"/>
              <a:t>энтеротоксемии</a:t>
            </a:r>
            <a:r>
              <a:rPr lang="ru-RU" dirty="0"/>
              <a:t> или брадзоту пунктах всех овец не позднее чем за 20 - 30 дней до сезона появления заболевания или выгона их на пастбища подвергают иммунизации соответствующими вакцинами согласно наставлениям по их применению</a:t>
            </a:r>
            <a:r>
              <a:rPr lang="ru-RU" dirty="0" smtClean="0"/>
              <a:t>.</a:t>
            </a:r>
            <a:r>
              <a:rPr lang="ru-RU" dirty="0"/>
              <a:t/>
            </a:r>
            <a:br>
              <a:rPr lang="ru-RU" dirty="0"/>
            </a:br>
            <a:endParaRPr lang="ru-RU" dirty="0"/>
          </a:p>
          <a:p>
            <a:r>
              <a:rPr lang="ru-RU" dirty="0" smtClean="0"/>
              <a:t>Диагноз </a:t>
            </a:r>
            <a:r>
              <a:rPr lang="ru-RU" dirty="0"/>
              <a:t>на инфекционную </a:t>
            </a:r>
            <a:r>
              <a:rPr lang="ru-RU" dirty="0" err="1"/>
              <a:t>энтеротоксемию</a:t>
            </a:r>
            <a:r>
              <a:rPr lang="ru-RU" dirty="0"/>
              <a:t> и брадзот устанавливают на основании клинических, патологоанатомических и эпизоотологических данных и подтверждают лабораторными исследованиями.</a:t>
            </a:r>
          </a:p>
          <a:p>
            <a:r>
              <a:rPr lang="ru-RU" dirty="0"/>
              <a:t>В лабораторию направляют почки, селезенку, трубчатую кость, кусочки печени, инфильтраты подкожной клетчатки, пораженные участки сычуга и двенадцатиперстной кишки или целиком труп.</a:t>
            </a:r>
          </a:p>
          <a:p>
            <a:r>
              <a:rPr lang="ru-RU" dirty="0"/>
              <a:t>Патологический материал должен быть взят только от совершенно свежих трупов, в теплое время года его консервируют в 30 - 40-процентном растворе глицерина, а содержимое кишечника - хлороформом (из расчета 2 капли хлороформа на 10 мл содержимого).</a:t>
            </a:r>
          </a:p>
          <a:p>
            <a:r>
              <a:rPr lang="ru-RU" dirty="0" smtClean="0"/>
              <a:t/>
            </a:r>
            <a:br>
              <a:rPr lang="ru-RU" dirty="0" smtClean="0"/>
            </a:br>
            <a:endParaRPr lang="ru-RU" dirty="0"/>
          </a:p>
        </p:txBody>
      </p:sp>
    </p:spTree>
    <p:extLst>
      <p:ext uri="{BB962C8B-B14F-4D97-AF65-F5344CB8AC3E}">
        <p14:creationId xmlns:p14="http://schemas.microsoft.com/office/powerpoint/2010/main" val="4234577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251520" y="764704"/>
            <a:ext cx="7444680" cy="5691032"/>
          </a:xfrm>
        </p:spPr>
        <p:txBody>
          <a:bodyPr>
            <a:normAutofit fontScale="47500" lnSpcReduction="20000"/>
          </a:bodyPr>
          <a:lstStyle/>
          <a:p>
            <a:r>
              <a:rPr lang="ru-RU" dirty="0" smtClean="0"/>
              <a:t>При </a:t>
            </a:r>
            <a:r>
              <a:rPr lang="ru-RU" dirty="0"/>
              <a:t>установлении инфекционной </a:t>
            </a:r>
            <a:r>
              <a:rPr lang="ru-RU" dirty="0" err="1"/>
              <a:t>энтеротоксемии</a:t>
            </a:r>
            <a:r>
              <a:rPr lang="ru-RU" dirty="0"/>
              <a:t> или брадзота населенный пункт (отару, ферму, хозяйство) объявляют неблагополучным и проводят в нем следующие мероприятия:</a:t>
            </a:r>
          </a:p>
          <a:p>
            <a:r>
              <a:rPr lang="ru-RU" dirty="0"/>
              <a:t>а) всех больных и подозрительных по заболеванию животных изолируют и вводят им гипериммунную сыворотку в лечебных дозах, а при необходимости подвергают также симптоматическому лечению;</a:t>
            </a:r>
          </a:p>
          <a:p>
            <a:r>
              <a:rPr lang="ru-RU" dirty="0"/>
              <a:t>б) здоровых животных переводят на стойловое содержание, в рационе оставляют только доброкачественные грубые корма и минеральную подкормку; овец немедленно прививают соответствующей вакциной.</a:t>
            </a:r>
          </a:p>
          <a:p>
            <a:r>
              <a:rPr lang="ru-RU" dirty="0"/>
              <a:t>Через 15 дней после первой вакцинации и прекращения случаев заболевания и падежа животных от брадзота или инфекционной </a:t>
            </a:r>
            <a:r>
              <a:rPr lang="ru-RU" dirty="0" err="1"/>
              <a:t>энтеротоксемии</a:t>
            </a:r>
            <a:r>
              <a:rPr lang="ru-RU" dirty="0"/>
              <a:t> овец (коз) переводят на обычные условия содержания и кормления;</a:t>
            </a:r>
          </a:p>
          <a:p>
            <a:r>
              <a:rPr lang="ru-RU" dirty="0"/>
              <a:t>в) на период неблагополучия запрещают:</a:t>
            </a:r>
          </a:p>
          <a:p>
            <a:r>
              <a:rPr lang="ru-RU" dirty="0"/>
              <a:t>ввод в хозяйство, вывод из него и перемещение овец в хозяйстве;</a:t>
            </a:r>
          </a:p>
          <a:p>
            <a:r>
              <a:rPr lang="ru-RU" dirty="0"/>
              <a:t>убой и использование в пищу мяса овец, больных инфекционной </a:t>
            </a:r>
            <a:r>
              <a:rPr lang="ru-RU" dirty="0" err="1"/>
              <a:t>энтеротоксемией</a:t>
            </a:r>
            <a:r>
              <a:rPr lang="ru-RU" dirty="0"/>
              <a:t> или брадзотом;</a:t>
            </a:r>
          </a:p>
          <a:p>
            <a:r>
              <a:rPr lang="ru-RU" dirty="0"/>
              <a:t>доение и использование в пищу молока овец (коз).</a:t>
            </a:r>
          </a:p>
          <a:p>
            <a:r>
              <a:rPr lang="ru-RU" dirty="0" smtClean="0"/>
              <a:t>Трупы </a:t>
            </a:r>
            <a:r>
              <a:rPr lang="ru-RU" dirty="0"/>
              <a:t>овец (коз), павших от инфекционной </a:t>
            </a:r>
            <a:r>
              <a:rPr lang="ru-RU" dirty="0" err="1"/>
              <a:t>энтеротоксемии</a:t>
            </a:r>
            <a:r>
              <a:rPr lang="ru-RU" dirty="0"/>
              <a:t> и брадзота, подлежат утилизации или уничтожению вместе со шкурой и без снятия шерсти. Вскрытие трупов допускается только с диагностической целью на специально оборудованном месте.</a:t>
            </a:r>
          </a:p>
          <a:p>
            <a:r>
              <a:rPr lang="ru-RU" dirty="0" smtClean="0"/>
              <a:t>Помещения</a:t>
            </a:r>
            <a:r>
              <a:rPr lang="ru-RU" dirty="0"/>
              <a:t>, инвентарь, оборудование и другие объекты дезинфицируют в соответствии с действующей инструкцией по проведению ветеринарной дезинфекции, </a:t>
            </a:r>
            <a:r>
              <a:rPr lang="ru-RU" dirty="0" err="1"/>
              <a:t>дезинвазии</a:t>
            </a:r>
            <a:r>
              <a:rPr lang="ru-RU" dirty="0"/>
              <a:t>, дезинсекции и дератизации.</a:t>
            </a:r>
          </a:p>
          <a:p>
            <a:r>
              <a:rPr lang="ru-RU" dirty="0" smtClean="0"/>
              <a:t>Населенный </a:t>
            </a:r>
            <a:r>
              <a:rPr lang="ru-RU" dirty="0"/>
              <a:t>пункт (отару, ферму, хозяйство) считают благополучным по брадзоту или инфекционной </a:t>
            </a:r>
            <a:r>
              <a:rPr lang="ru-RU" dirty="0" err="1"/>
              <a:t>энтеротоксемии</a:t>
            </a:r>
            <a:r>
              <a:rPr lang="ru-RU" dirty="0"/>
              <a:t> овец и коз через 20 дней после последнего случая заболевания или падежа животных от указанных болезней, проведения заключительной дезинфекции и всех мероприятий, предусмотренных настоящей Инструкцией.</a:t>
            </a:r>
          </a:p>
        </p:txBody>
      </p:sp>
    </p:spTree>
    <p:extLst>
      <p:ext uri="{BB962C8B-B14F-4D97-AF65-F5344CB8AC3E}">
        <p14:creationId xmlns:p14="http://schemas.microsoft.com/office/powerpoint/2010/main" val="1461484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Анаэробная дизентерия</a:t>
            </a:r>
            <a:endParaRPr lang="ru-RU" dirty="0"/>
          </a:p>
        </p:txBody>
      </p:sp>
      <p:sp>
        <p:nvSpPr>
          <p:cNvPr id="3" name="Объект 2"/>
          <p:cNvSpPr>
            <a:spLocks noGrp="1"/>
          </p:cNvSpPr>
          <p:nvPr>
            <p:ph idx="1"/>
          </p:nvPr>
        </p:nvSpPr>
        <p:spPr/>
        <p:txBody>
          <a:bodyPr>
            <a:normAutofit/>
          </a:bodyPr>
          <a:lstStyle/>
          <a:p>
            <a:r>
              <a:rPr lang="ru-RU" dirty="0"/>
              <a:t>Анаэробная дизентерия ягнят (</a:t>
            </a:r>
            <a:r>
              <a:rPr lang="ru-RU" dirty="0" err="1"/>
              <a:t>Dysenteria</a:t>
            </a:r>
            <a:r>
              <a:rPr lang="ru-RU" dirty="0"/>
              <a:t> </a:t>
            </a:r>
            <a:r>
              <a:rPr lang="ru-RU" dirty="0" err="1"/>
              <a:t>anaerobica</a:t>
            </a:r>
            <a:r>
              <a:rPr lang="ru-RU" dirty="0"/>
              <a:t> </a:t>
            </a:r>
            <a:r>
              <a:rPr lang="ru-RU" dirty="0" err="1"/>
              <a:t>agnorum</a:t>
            </a:r>
            <a:r>
              <a:rPr lang="ru-RU" dirty="0"/>
              <a:t>) – острая токсико- инфекционная болезнь ягнят первых дней жизни, сопровождающаяся общей токсемией, диареей, быстрым обезвоживанием организма, острым катарально – геморрагическим и геморрагически- язвенным энтеритом и быстрой </a:t>
            </a:r>
            <a:r>
              <a:rPr lang="ru-RU" dirty="0" smtClean="0"/>
              <a:t>гибелью</a:t>
            </a:r>
            <a:endParaRPr lang="ru-RU" dirty="0"/>
          </a:p>
        </p:txBody>
      </p:sp>
    </p:spTree>
    <p:extLst>
      <p:ext uri="{BB962C8B-B14F-4D97-AF65-F5344CB8AC3E}">
        <p14:creationId xmlns:p14="http://schemas.microsoft.com/office/powerpoint/2010/main" val="27152201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TotalTime>
  <Words>1415</Words>
  <Application>Microsoft Office PowerPoint</Application>
  <PresentationFormat>Экран (4:3)</PresentationFormat>
  <Paragraphs>83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Изящная</vt:lpstr>
      <vt:lpstr>ВСМ при брадзоте, энтеротоксемии, анаэробной дизентерии овец</vt:lpstr>
      <vt:lpstr>Брадзот</vt:lpstr>
      <vt:lpstr>Презентация PowerPoint</vt:lpstr>
      <vt:lpstr>Презентация PowerPoint</vt:lpstr>
      <vt:lpstr>Презентация PowerPoint</vt:lpstr>
      <vt:lpstr>Инфекционная энтеротоксемия</vt:lpstr>
      <vt:lpstr>Презентация PowerPoint</vt:lpstr>
      <vt:lpstr>Презентация PowerPoint</vt:lpstr>
      <vt:lpstr>Анаэробная дизентерия</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Анастасия Дырнаева</dc:creator>
  <cp:lastModifiedBy>Анастасия Дырнаева</cp:lastModifiedBy>
  <cp:revision>3</cp:revision>
  <dcterms:created xsi:type="dcterms:W3CDTF">2021-10-20T14:27:06Z</dcterms:created>
  <dcterms:modified xsi:type="dcterms:W3CDTF">2021-10-20T15:05:32Z</dcterms:modified>
</cp:coreProperties>
</file>