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257" r:id="rId2"/>
    <p:sldId id="313" r:id="rId3"/>
    <p:sldId id="314" r:id="rId4"/>
    <p:sldId id="315" r:id="rId5"/>
    <p:sldId id="258" r:id="rId6"/>
    <p:sldId id="259" r:id="rId7"/>
    <p:sldId id="260" r:id="rId8"/>
    <p:sldId id="304" r:id="rId9"/>
    <p:sldId id="302" r:id="rId10"/>
    <p:sldId id="262" r:id="rId11"/>
    <p:sldId id="264" r:id="rId12"/>
    <p:sldId id="265" r:id="rId13"/>
    <p:sldId id="276" r:id="rId14"/>
    <p:sldId id="297" r:id="rId15"/>
    <p:sldId id="298" r:id="rId16"/>
    <p:sldId id="266" r:id="rId17"/>
    <p:sldId id="277" r:id="rId18"/>
    <p:sldId id="267" r:id="rId19"/>
    <p:sldId id="300" r:id="rId20"/>
    <p:sldId id="278" r:id="rId21"/>
    <p:sldId id="279" r:id="rId22"/>
    <p:sldId id="271" r:id="rId23"/>
    <p:sldId id="272" r:id="rId24"/>
    <p:sldId id="273" r:id="rId25"/>
    <p:sldId id="274" r:id="rId26"/>
    <p:sldId id="275" r:id="rId27"/>
    <p:sldId id="280" r:id="rId28"/>
    <p:sldId id="281" r:id="rId29"/>
    <p:sldId id="305" r:id="rId30"/>
    <p:sldId id="306" r:id="rId31"/>
    <p:sldId id="285" r:id="rId32"/>
    <p:sldId id="307" r:id="rId33"/>
    <p:sldId id="310" r:id="rId34"/>
    <p:sldId id="311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84" r:id="rId46"/>
  </p:sldIdLst>
  <p:sldSz cx="10080625" cy="7559675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668" y="-108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u-RU" sz="14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Дата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u-RU" sz="14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u-RU" sz="14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4DBC7CA2-9697-4CFB-A506-FB5DC6955AA3}" type="slidenum">
              <a:rPr/>
              <a:pPr marL="0" marR="0" lvl="0" indent="0" algn="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400"/>
              </a:pPr>
              <a:t>‹#›</a:t>
            </a:fld>
            <a:endParaRPr lang="ru-RU" sz="14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24328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 idx="2"/>
          </p:nvPr>
        </p:nvSpPr>
        <p:spPr>
          <a:xfrm>
            <a:off x="1312920" y="1027079"/>
            <a:ext cx="4934160" cy="37008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3"/>
          </p:nvPr>
        </p:nvSpPr>
        <p:spPr>
          <a:xfrm>
            <a:off x="1169640" y="5086800"/>
            <a:ext cx="5226480" cy="4107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2780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ru-RU" sz="2000" b="0" i="0" u="none" strike="noStrike" kern="1200">
        <a:ln>
          <a:noFill/>
        </a:ln>
        <a:latin typeface="Arial" pitchFamily="18"/>
        <a:ea typeface="Arial Unicode MS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960"/>
          </a:xfrm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01760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01760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01760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01760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01760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4282067" y="10155367"/>
            <a:ext cx="3275859" cy="534591"/>
          </a:xfrm>
          <a:prstGeom prst="rect">
            <a:avLst/>
          </a:prstGeom>
        </p:spPr>
        <p:txBody>
          <a:bodyPr lIns="104287" tIns="52144" rIns="104287" bIns="52144"/>
          <a:lstStyle/>
          <a:p>
            <a:fld id="{AB77728B-9A09-4F16-9B2D-1DE3B3D4D844}" type="slidenum">
              <a:rPr lang="ru-RU" smtClean="0"/>
              <a:pPr/>
              <a:t>35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960"/>
          </a:xfrm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960"/>
          </a:xfrm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960"/>
          </a:xfrm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960"/>
          </a:xfrm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960"/>
          </a:xfrm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01760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01760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01760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002943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0525841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97725" y="555625"/>
            <a:ext cx="2151063" cy="63087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41363" y="555625"/>
            <a:ext cx="6303962" cy="63087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9539751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833803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136307021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41363" y="2101850"/>
            <a:ext cx="4227512" cy="4762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21275" y="2101850"/>
            <a:ext cx="4227513" cy="4762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933060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0188533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6671290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6070535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209133853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26743936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4640" y="1893240"/>
            <a:ext cx="9675000" cy="5666399"/>
          </a:xfrm>
          <a:prstGeom prst="rect">
            <a:avLst/>
          </a:prstGeom>
          <a:solidFill>
            <a:srgbClr val="DDDDDD"/>
          </a:solidFill>
          <a:ln w="25400">
            <a:solidFill>
              <a:srgbClr val="C0C0C0"/>
            </a:solidFill>
            <a:prstDash val="solid"/>
          </a:ln>
        </p:spPr>
        <p:txBody>
          <a:bodyPr lIns="0" tIns="0" rIns="0" bIns="0" anchor="ctr" anchorCtr="1"/>
          <a:lstStyle/>
          <a:p>
            <a:pPr lvl="0" rtl="0" hangingPunct="0">
              <a:buNone/>
              <a:tabLst/>
            </a:pPr>
            <a:endParaRPr lang="ru-RU" sz="2400" kern="12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740879" y="555480"/>
            <a:ext cx="8608320" cy="1262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ru-RU"/>
          </a:p>
        </p:txBody>
      </p:sp>
      <p:sp>
        <p:nvSpPr>
          <p:cNvPr id="4" name="Текст 3"/>
          <p:cNvSpPr txBox="1">
            <a:spLocks noGrp="1"/>
          </p:cNvSpPr>
          <p:nvPr>
            <p:ph type="body" idx="1"/>
          </p:nvPr>
        </p:nvSpPr>
        <p:spPr>
          <a:xfrm>
            <a:off x="740879" y="2101680"/>
            <a:ext cx="8608320" cy="4762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ru-RU" sz="32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ru-RU" sz="32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ru-RU" sz="2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ru-RU" sz="24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ru-RU" sz="20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181800" cy="918719"/>
          </a:xfrm>
          <a:prstGeom prst="rect">
            <a:avLst/>
          </a:prstGeom>
          <a:solidFill>
            <a:srgbClr val="125C8D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  <p:txBody>
          <a:bodyPr lIns="0" tIns="0" rIns="0" bIns="0" anchor="ctr" anchorCtr="1"/>
          <a:lstStyle/>
          <a:p>
            <a:pPr lvl="0" rtl="0" hangingPunct="0">
              <a:buNone/>
              <a:tabLst/>
            </a:pPr>
            <a:endParaRPr lang="ru-RU" sz="2400" kern="12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2381399"/>
            <a:ext cx="181800" cy="918719"/>
          </a:xfrm>
          <a:prstGeom prst="rect">
            <a:avLst/>
          </a:prstGeom>
          <a:solidFill>
            <a:srgbClr val="125C8D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  <p:txBody>
          <a:bodyPr lIns="0" tIns="0" rIns="0" bIns="0" anchor="ctr" anchorCtr="1"/>
          <a:lstStyle/>
          <a:p>
            <a:pPr lvl="0" rtl="0" hangingPunct="0">
              <a:buNone/>
              <a:tabLst/>
            </a:pPr>
            <a:endParaRPr lang="ru-RU" sz="2400" kern="12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168560"/>
            <a:ext cx="181800" cy="918719"/>
          </a:xfrm>
          <a:prstGeom prst="rect">
            <a:avLst/>
          </a:prstGeom>
          <a:solidFill>
            <a:srgbClr val="125C8D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  <p:txBody>
          <a:bodyPr lIns="0" tIns="0" rIns="0" bIns="0" anchor="ctr" anchorCtr="1"/>
          <a:lstStyle/>
          <a:p>
            <a:pPr lvl="0" rtl="0" hangingPunct="0">
              <a:buNone/>
              <a:tabLst/>
            </a:pPr>
            <a:endParaRPr lang="ru-RU" sz="2400" kern="1200">
              <a:latin typeface="Times New Roman" pitchFamily="18"/>
              <a:ea typeface="Arial Unicode MS" pitchFamily="2"/>
              <a:cs typeface="Tahoma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ru-RU" sz="4400" b="0" i="0" u="none" strike="noStrike" kern="1200">
          <a:ln>
            <a:noFill/>
          </a:ln>
          <a:latin typeface="Arial" pitchFamily="18"/>
          <a:ea typeface="Arial Unicode MS" pitchFamily="2"/>
          <a:cs typeface="Tahoma" pitchFamily="2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ru-RU" sz="3200" b="0" i="0" u="none" strike="noStrike" kern="1200">
          <a:ln>
            <a:noFill/>
          </a:ln>
          <a:latin typeface="Arial" pitchFamily="18"/>
          <a:ea typeface="Arial Unicode MS" pitchFamily="2"/>
          <a:cs typeface="Tahoma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NUL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740879" y="555480"/>
            <a:ext cx="8608320" cy="126288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ru-RU"/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>
          <a:xfrm>
            <a:off x="740879" y="2101680"/>
            <a:ext cx="8608320" cy="492443"/>
          </a:xfrm>
        </p:spPr>
        <p:txBody>
          <a:bodyPr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indent="0"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0" y="540000"/>
            <a:ext cx="10150200" cy="5940000"/>
          </a:xfrm>
          <a:prstGeom prst="rect">
            <a:avLst/>
          </a:prstGeom>
          <a:noFill/>
          <a:ln>
            <a:noFill/>
          </a:ln>
        </p:spPr>
        <p:txBody>
          <a:bodyPr vert="horz" wrap="none" lIns="108000" tIns="63000" rIns="108000" bIns="6300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dirty="0" smtClean="0">
                <a:solidFill>
                  <a:srgbClr val="FF0000"/>
                </a:solidFill>
                <a:latin typeface="Arial" pitchFamily="18"/>
                <a:ea typeface="Arial Unicode MS" pitchFamily="2"/>
                <a:cs typeface="Tahoma" pitchFamily="2"/>
              </a:rPr>
              <a:t>Тема: </a:t>
            </a:r>
            <a:r>
              <a:rPr lang="ru-RU" sz="2400" b="1" dirty="0" smtClean="0">
                <a:latin typeface="Arial" pitchFamily="18"/>
                <a:ea typeface="Arial Unicode MS" pitchFamily="2"/>
                <a:cs typeface="Tahoma" pitchFamily="2"/>
              </a:rPr>
              <a:t>Оценка питательности кормов по показателям 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dirty="0" smtClean="0">
                <a:latin typeface="Arial" pitchFamily="18"/>
                <a:ea typeface="Arial Unicode MS" pitchFamily="2"/>
                <a:cs typeface="Tahoma" pitchFamily="2"/>
              </a:rPr>
              <a:t>использования и трансформации питательных веществ 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dirty="0" smtClean="0">
                <a:latin typeface="Arial" pitchFamily="18"/>
                <a:ea typeface="Arial Unicode MS" pitchFamily="2"/>
                <a:cs typeface="Tahoma" pitchFamily="2"/>
              </a:rPr>
              <a:t>в продукцию животных</a:t>
            </a:r>
            <a:endParaRPr lang="ru-RU" sz="2400" b="1" i="0" u="none" strike="noStrike" kern="1200" dirty="0">
              <a:ln>
                <a:noFill/>
              </a:ln>
              <a:latin typeface="Arial" pitchFamily="18"/>
              <a:ea typeface="Arial Unicode MS" pitchFamily="2"/>
              <a:cs typeface="Tahoma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3200" b="1" i="0" u="none" strike="noStrike" kern="1200" dirty="0">
              <a:ln>
                <a:noFill/>
              </a:ln>
              <a:solidFill>
                <a:srgbClr val="FF0000"/>
              </a:solidFill>
              <a:latin typeface="Arial" pitchFamily="18"/>
              <a:ea typeface="Arial Unicode MS" pitchFamily="2"/>
              <a:cs typeface="Tahoma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800" b="1" i="0" u="none" strike="noStrike" kern="1200" dirty="0">
                <a:ln>
                  <a:noFill/>
                </a:ln>
                <a:solidFill>
                  <a:srgbClr val="FF0000"/>
                </a:solidFill>
                <a:latin typeface="Arial" pitchFamily="18"/>
                <a:ea typeface="Arial Unicode MS" pitchFamily="2"/>
                <a:cs typeface="Tahoma" pitchFamily="2"/>
              </a:rPr>
              <a:t>  </a:t>
            </a:r>
            <a:r>
              <a:rPr lang="ru-RU" sz="3600" b="1" i="0" u="none" strike="noStrike" kern="1200" dirty="0">
                <a:ln>
                  <a:noFill/>
                </a:ln>
                <a:solidFill>
                  <a:srgbClr val="FF0000"/>
                </a:solidFill>
                <a:latin typeface="Arial" pitchFamily="18"/>
                <a:ea typeface="Arial Unicode MS" pitchFamily="2"/>
                <a:cs typeface="Tahoma" pitchFamily="2"/>
              </a:rPr>
              <a:t>  </a:t>
            </a:r>
            <a:r>
              <a:rPr lang="ru-RU" sz="2400" b="1" i="0" u="none" strike="noStrike" kern="1200" dirty="0" smtClean="0">
                <a:ln>
                  <a:noFill/>
                </a:ln>
                <a:solidFill>
                  <a:srgbClr val="FF0000"/>
                </a:solidFill>
                <a:latin typeface="Arial" pitchFamily="18"/>
                <a:ea typeface="Arial Unicode MS" pitchFamily="2"/>
                <a:cs typeface="Tahoma" pitchFamily="2"/>
              </a:rPr>
              <a:t>ПЛАН:</a:t>
            </a:r>
            <a:endParaRPr lang="ru-RU" sz="2400" b="1" i="0" u="none" strike="noStrike" kern="1200" dirty="0">
              <a:ln>
                <a:noFill/>
              </a:ln>
              <a:solidFill>
                <a:srgbClr val="FF0000"/>
              </a:solidFill>
              <a:latin typeface="Arial" pitchFamily="18"/>
              <a:ea typeface="Arial Unicode MS" pitchFamily="2"/>
              <a:cs typeface="Tahoma" pitchFamily="2"/>
            </a:endParaRPr>
          </a:p>
          <a:p>
            <a:pPr marL="627063" lvl="0" indent="85725" hangingPunct="0"/>
            <a:r>
              <a:rPr lang="ru-RU" sz="2800" b="1" i="0" u="none" strike="noStrike" kern="1200" dirty="0" smtClean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1. Метод </a:t>
            </a:r>
            <a:r>
              <a:rPr lang="ru-RU" sz="2800" b="1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контрольных животных.</a:t>
            </a:r>
          </a:p>
          <a:p>
            <a:pPr marL="627063" lvl="0" indent="85725" hangingPunct="0"/>
            <a:endParaRPr lang="ru-RU" sz="2800" b="1" dirty="0" smtClean="0">
              <a:solidFill>
                <a:prstClr val="black"/>
              </a:solidFill>
              <a:latin typeface="Arial" pitchFamily="18"/>
              <a:ea typeface="Arial Unicode MS" pitchFamily="2"/>
              <a:cs typeface="Tahoma" pitchFamily="2"/>
            </a:endParaRPr>
          </a:p>
          <a:p>
            <a:pPr marL="627063" lvl="0" indent="85725" hangingPunct="0"/>
            <a:r>
              <a:rPr lang="ru-RU" sz="2800" b="1" dirty="0" smtClean="0">
                <a:solidFill>
                  <a:prstClr val="black"/>
                </a:solidFill>
                <a:latin typeface="Arial" pitchFamily="18"/>
                <a:ea typeface="Arial Unicode MS" pitchFamily="2"/>
                <a:cs typeface="Tahoma" pitchFamily="2"/>
              </a:rPr>
              <a:t>2. Метод </a:t>
            </a:r>
            <a:r>
              <a:rPr lang="ru-RU" sz="2800" b="1" dirty="0">
                <a:solidFill>
                  <a:prstClr val="black"/>
                </a:solidFill>
                <a:latin typeface="Arial" pitchFamily="18"/>
                <a:ea typeface="Arial Unicode MS" pitchFamily="2"/>
                <a:cs typeface="Tahoma" pitchFamily="2"/>
              </a:rPr>
              <a:t>определения баланса азота</a:t>
            </a:r>
          </a:p>
          <a:p>
            <a:pPr marL="712788" lvl="0" hangingPunct="0"/>
            <a:r>
              <a:rPr lang="ru-RU" sz="2800" b="1" dirty="0">
                <a:solidFill>
                  <a:prstClr val="black"/>
                </a:solidFill>
                <a:latin typeface="Arial" pitchFamily="18"/>
                <a:ea typeface="Arial Unicode MS" pitchFamily="2"/>
                <a:cs typeface="Tahoma" pitchFamily="2"/>
              </a:rPr>
              <a:t>       (N) и  углерода (С) в  организме   </a:t>
            </a:r>
          </a:p>
          <a:p>
            <a:pPr marL="712788" lvl="0" hangingPunct="0"/>
            <a:r>
              <a:rPr lang="ru-RU" sz="2800" b="1" dirty="0">
                <a:solidFill>
                  <a:prstClr val="black"/>
                </a:solidFill>
                <a:latin typeface="Arial" pitchFamily="18"/>
                <a:ea typeface="Arial Unicode MS" pitchFamily="2"/>
                <a:cs typeface="Tahoma" pitchFamily="2"/>
              </a:rPr>
              <a:t>        животных.</a:t>
            </a:r>
            <a:endParaRPr lang="ru-RU" sz="4400" b="1" dirty="0">
              <a:solidFill>
                <a:srgbClr val="FF0000"/>
              </a:solidFill>
              <a:latin typeface="Arial" pitchFamily="18"/>
              <a:ea typeface="Arial Unicode MS" pitchFamily="2"/>
              <a:cs typeface="Tahoma" pitchFamily="2"/>
            </a:endParaRPr>
          </a:p>
          <a:p>
            <a:pPr marL="712788" marR="0" lvl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2800" b="1" i="0" u="none" strike="noStrike" kern="1200" dirty="0">
              <a:ln>
                <a:noFill/>
              </a:ln>
              <a:latin typeface="Arial" pitchFamily="18"/>
              <a:ea typeface="Arial Unicode MS" pitchFamily="2"/>
              <a:cs typeface="Tahoma" pitchFamily="2"/>
            </a:endParaRPr>
          </a:p>
          <a:p>
            <a:pPr marL="712788" marR="0" lvl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800" b="1" dirty="0" smtClean="0">
                <a:latin typeface="Arial" pitchFamily="18"/>
                <a:ea typeface="Arial Unicode MS" pitchFamily="2"/>
                <a:cs typeface="Tahoma" pitchFamily="2"/>
              </a:rPr>
              <a:t> 3. Метод определения баланса </a:t>
            </a:r>
          </a:p>
          <a:p>
            <a:pPr marL="712788" marR="0" lvl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800" b="1" dirty="0" smtClean="0">
                <a:latin typeface="Arial" pitchFamily="18"/>
                <a:ea typeface="Arial Unicode MS" pitchFamily="2"/>
                <a:cs typeface="Tahoma" pitchFamily="2"/>
              </a:rPr>
              <a:t>        энергии.</a:t>
            </a:r>
            <a:endParaRPr lang="ru-RU" sz="2800" b="1" i="0" u="none" strike="noStrike" kern="1200" dirty="0">
              <a:ln>
                <a:noFill/>
              </a:ln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0000" y="107429"/>
            <a:ext cx="9576856" cy="6461277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compatLnSpc="0">
            <a:spAutoFit/>
          </a:bodyPr>
          <a:lstStyle/>
          <a:p>
            <a:pPr marL="0" marR="0" lvl="0" indent="0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008688" algn="l"/>
              </a:tabLst>
            </a:pPr>
            <a:r>
              <a:rPr lang="ru-RU" sz="2400" b="1" i="0" u="none" strike="noStrike" kern="1200" dirty="0">
                <a:ln>
                  <a:noFill/>
                </a:ln>
                <a:solidFill>
                  <a:srgbClr val="2323DC"/>
                </a:solidFill>
                <a:latin typeface="Arial" pitchFamily="18"/>
                <a:ea typeface="Arial Unicode MS" pitchFamily="2"/>
                <a:cs typeface="Tahoma" pitchFamily="2"/>
              </a:rPr>
              <a:t>ЗА СЧЕТ ДОПОЛНИТЕЛЬНО СКОРМЛЕННЫХ 150 кг СИЛОСА </a:t>
            </a:r>
            <a:endParaRPr lang="ru-RU" sz="2400" b="1" i="0" u="none" strike="noStrike" kern="1200" dirty="0" smtClean="0">
              <a:ln>
                <a:noFill/>
              </a:ln>
              <a:solidFill>
                <a:srgbClr val="2323DC"/>
              </a:solidFill>
              <a:latin typeface="Arial" pitchFamily="18"/>
              <a:ea typeface="Arial Unicode MS" pitchFamily="2"/>
              <a:cs typeface="Tahoma" pitchFamily="2"/>
            </a:endParaRPr>
          </a:p>
          <a:p>
            <a:pPr marL="0" marR="0" lvl="0" indent="0" algn="ctr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i="0" u="none" strike="noStrike" kern="1200" dirty="0" smtClean="0">
                <a:ln>
                  <a:noFill/>
                </a:ln>
                <a:solidFill>
                  <a:srgbClr val="2323DC"/>
                </a:solidFill>
                <a:latin typeface="Arial" pitchFamily="18"/>
                <a:ea typeface="Arial Unicode MS" pitchFamily="2"/>
                <a:cs typeface="Tahoma" pitchFamily="2"/>
              </a:rPr>
              <a:t>(</a:t>
            </a:r>
            <a:r>
              <a:rPr lang="ru-RU" sz="2400" b="1" i="0" u="none" strike="noStrike" kern="1200" dirty="0">
                <a:ln>
                  <a:noFill/>
                </a:ln>
                <a:solidFill>
                  <a:srgbClr val="2323DC"/>
                </a:solidFill>
                <a:latin typeface="Arial" pitchFamily="18"/>
                <a:ea typeface="Arial Unicode MS" pitchFamily="2"/>
                <a:cs typeface="Tahoma" pitchFamily="2"/>
              </a:rPr>
              <a:t>30 </a:t>
            </a:r>
            <a:r>
              <a:rPr lang="ru-RU" sz="2400" b="1" i="0" u="none" strike="noStrike" kern="1200" dirty="0" smtClean="0">
                <a:ln>
                  <a:noFill/>
                </a:ln>
                <a:solidFill>
                  <a:srgbClr val="2323DC"/>
                </a:solidFill>
                <a:latin typeface="Arial" pitchFamily="18"/>
                <a:ea typeface="Arial Unicode MS" pitchFamily="2"/>
                <a:cs typeface="Tahoma" pitchFamily="2"/>
              </a:rPr>
              <a:t>дней </a:t>
            </a:r>
            <a:r>
              <a:rPr lang="ru-RU" sz="2400" b="1" i="0" u="none" strike="noStrike" kern="1200" dirty="0">
                <a:ln>
                  <a:noFill/>
                </a:ln>
                <a:solidFill>
                  <a:srgbClr val="2323DC"/>
                </a:solidFill>
                <a:latin typeface="Arial" pitchFamily="18"/>
                <a:ea typeface="Arial Unicode MS" pitchFamily="2"/>
                <a:cs typeface="Tahoma" pitchFamily="2"/>
              </a:rPr>
              <a:t>* 5 кг</a:t>
            </a:r>
            <a:r>
              <a:rPr lang="ru-RU" sz="2400" b="1" i="0" u="none" strike="noStrike" kern="1200" dirty="0" smtClean="0">
                <a:ln>
                  <a:noFill/>
                </a:ln>
                <a:solidFill>
                  <a:srgbClr val="2323DC"/>
                </a:solidFill>
                <a:latin typeface="Arial" pitchFamily="18"/>
                <a:ea typeface="Arial Unicode MS" pitchFamily="2"/>
                <a:cs typeface="Tahoma" pitchFamily="2"/>
              </a:rPr>
              <a:t>)</a:t>
            </a:r>
          </a:p>
          <a:p>
            <a:pPr marL="0" marR="0" lvl="0" indent="0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9502775" algn="l"/>
              </a:tabLst>
            </a:pPr>
            <a:r>
              <a:rPr lang="ru-RU" sz="2400" b="1" i="0" u="none" strike="noStrike" kern="1200" dirty="0" smtClean="0">
                <a:ln>
                  <a:noFill/>
                </a:ln>
                <a:solidFill>
                  <a:srgbClr val="2323DC"/>
                </a:solidFill>
                <a:latin typeface="Arial" pitchFamily="18"/>
                <a:ea typeface="Arial Unicode MS" pitchFamily="2"/>
                <a:cs typeface="Tahoma" pitchFamily="2"/>
              </a:rPr>
              <a:t> </a:t>
            </a:r>
            <a:r>
              <a:rPr lang="ru-RU" sz="2400" b="1" i="0" u="none" strike="noStrike" kern="1200" dirty="0">
                <a:ln>
                  <a:noFill/>
                </a:ln>
                <a:solidFill>
                  <a:srgbClr val="2323DC"/>
                </a:solidFill>
                <a:latin typeface="Arial" pitchFamily="18"/>
                <a:ea typeface="Arial Unicode MS" pitchFamily="2"/>
                <a:cs typeface="Tahoma" pitchFamily="2"/>
              </a:rPr>
              <a:t>ВО ВРЕМЯ ОПЫТА ВО ВТОРОЙ ГРУППЕ ОТЛОЖИЛОСЬ </a:t>
            </a:r>
            <a:endParaRPr lang="ru-RU" sz="2400" b="1" i="0" u="none" strike="noStrike" kern="1200" dirty="0" smtClean="0">
              <a:ln>
                <a:noFill/>
              </a:ln>
              <a:solidFill>
                <a:srgbClr val="2323DC"/>
              </a:solidFill>
              <a:latin typeface="Arial" pitchFamily="18"/>
              <a:ea typeface="Arial Unicode MS" pitchFamily="2"/>
              <a:cs typeface="Tahoma" pitchFamily="2"/>
            </a:endParaRPr>
          </a:p>
          <a:p>
            <a:pPr marL="0" marR="0" lvl="0" indent="0" algn="ctr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9502775" algn="l"/>
              </a:tabLst>
            </a:pPr>
            <a:r>
              <a:rPr lang="ru-RU" sz="2400" b="1" i="0" u="none" strike="noStrike" kern="1200" dirty="0" smtClean="0">
                <a:ln>
                  <a:noFill/>
                </a:ln>
                <a:solidFill>
                  <a:srgbClr val="2323DC"/>
                </a:solidFill>
                <a:latin typeface="Arial" pitchFamily="18"/>
                <a:ea typeface="Arial Unicode MS" pitchFamily="2"/>
                <a:cs typeface="Tahoma" pitchFamily="2"/>
              </a:rPr>
              <a:t>БЕЛКА </a:t>
            </a:r>
            <a:r>
              <a:rPr lang="ru-RU" sz="2400" b="1" i="0" u="none" strike="noStrike" kern="1200" dirty="0">
                <a:ln>
                  <a:noFill/>
                </a:ln>
                <a:solidFill>
                  <a:srgbClr val="2323DC"/>
                </a:solidFill>
                <a:latin typeface="Arial" pitchFamily="18"/>
                <a:ea typeface="Arial Unicode MS" pitchFamily="2"/>
                <a:cs typeface="Tahoma" pitchFamily="2"/>
              </a:rPr>
              <a:t>БОЛЬШЕ НА </a:t>
            </a:r>
            <a:r>
              <a:rPr lang="ru-RU" sz="2400" b="1" i="0" u="sng" strike="noStrike" kern="1200" dirty="0" smtClean="0">
                <a:ln>
                  <a:noFill/>
                </a:ln>
                <a:solidFill>
                  <a:srgbClr val="2323DC"/>
                </a:solidFill>
                <a:latin typeface="Arial" pitchFamily="18"/>
                <a:ea typeface="Arial Unicode MS" pitchFamily="2"/>
                <a:cs typeface="Tahoma" pitchFamily="2"/>
              </a:rPr>
              <a:t>1,0 кг </a:t>
            </a:r>
            <a:r>
              <a:rPr lang="ru-RU" sz="2400" b="1" i="0" u="none" strike="noStrike" kern="1200" dirty="0" smtClean="0">
                <a:ln>
                  <a:noFill/>
                </a:ln>
                <a:solidFill>
                  <a:srgbClr val="2323DC"/>
                </a:solidFill>
                <a:latin typeface="Arial" pitchFamily="18"/>
                <a:ea typeface="Arial Unicode MS" pitchFamily="2"/>
                <a:cs typeface="Tahoma" pitchFamily="2"/>
              </a:rPr>
              <a:t>(5,5-4,5); </a:t>
            </a:r>
          </a:p>
          <a:p>
            <a:pPr marL="0" marR="0" lvl="0" indent="0" algn="ctr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9502775" algn="l"/>
              </a:tabLst>
            </a:pPr>
            <a:r>
              <a:rPr lang="ru-RU" sz="2400" b="1" i="0" u="none" strike="noStrike" kern="1200" dirty="0" smtClean="0">
                <a:ln>
                  <a:noFill/>
                </a:ln>
                <a:solidFill>
                  <a:srgbClr val="2323DC"/>
                </a:solidFill>
                <a:latin typeface="Arial" pitchFamily="18"/>
                <a:ea typeface="Arial Unicode MS" pitchFamily="2"/>
                <a:cs typeface="Tahoma" pitchFamily="2"/>
              </a:rPr>
              <a:t>ЖИРА </a:t>
            </a:r>
            <a:r>
              <a:rPr lang="ru-RU" sz="2400" b="1" i="0" u="none" strike="noStrike" kern="1200" dirty="0">
                <a:ln>
                  <a:noFill/>
                </a:ln>
                <a:solidFill>
                  <a:srgbClr val="2323DC"/>
                </a:solidFill>
                <a:latin typeface="Arial" pitchFamily="18"/>
                <a:ea typeface="Arial Unicode MS" pitchFamily="2"/>
                <a:cs typeface="Tahoma" pitchFamily="2"/>
              </a:rPr>
              <a:t>— НА </a:t>
            </a:r>
            <a:r>
              <a:rPr lang="ru-RU" sz="2400" b="1" i="0" u="sng" strike="noStrike" kern="1200" dirty="0" smtClean="0">
                <a:ln>
                  <a:noFill/>
                </a:ln>
                <a:solidFill>
                  <a:srgbClr val="2323DC"/>
                </a:solidFill>
                <a:latin typeface="Arial" pitchFamily="18"/>
                <a:ea typeface="Arial Unicode MS" pitchFamily="2"/>
                <a:cs typeface="Tahoma" pitchFamily="2"/>
              </a:rPr>
              <a:t>3,9 кг</a:t>
            </a:r>
            <a:r>
              <a:rPr lang="ru-RU" sz="2400" b="1" i="0" u="none" strike="noStrike" kern="1200" dirty="0" smtClean="0">
                <a:ln>
                  <a:noFill/>
                </a:ln>
                <a:solidFill>
                  <a:srgbClr val="2323DC"/>
                </a:solidFill>
                <a:latin typeface="Arial" pitchFamily="18"/>
                <a:ea typeface="Arial Unicode MS" pitchFamily="2"/>
                <a:cs typeface="Tahoma" pitchFamily="2"/>
              </a:rPr>
              <a:t> (15,9-12,0)</a:t>
            </a:r>
            <a:endParaRPr lang="ru-RU" sz="2400" b="1" i="0" u="none" strike="noStrike" kern="1200" dirty="0">
              <a:ln>
                <a:noFill/>
              </a:ln>
              <a:solidFill>
                <a:srgbClr val="2323DC"/>
              </a:solidFill>
              <a:latin typeface="Arial" pitchFamily="18"/>
              <a:ea typeface="Arial Unicode MS" pitchFamily="2"/>
              <a:cs typeface="Tahoma" pitchFamily="2"/>
            </a:endParaRPr>
          </a:p>
          <a:p>
            <a:pPr marL="0" marR="0" lvl="0" indent="0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0" u="none" strike="noStrike" kern="1200" dirty="0">
                <a:ln>
                  <a:noFill/>
                </a:ln>
                <a:solidFill>
                  <a:srgbClr val="2323DC"/>
                </a:solidFill>
                <a:latin typeface="Arial" pitchFamily="18"/>
                <a:ea typeface="Arial Unicode MS" pitchFamily="2"/>
                <a:cs typeface="Tahoma" pitchFamily="2"/>
              </a:rPr>
              <a:t>		ОТЛОЖЕННЫЙ БЕЛОК </a:t>
            </a:r>
            <a:r>
              <a:rPr lang="ru-RU" sz="2400" b="1" dirty="0" smtClean="0">
                <a:solidFill>
                  <a:srgbClr val="2323DC"/>
                </a:solidFill>
                <a:latin typeface="Arial" pitchFamily="18"/>
                <a:ea typeface="Arial Unicode MS" pitchFamily="2"/>
                <a:cs typeface="Tahoma" pitchFamily="2"/>
              </a:rPr>
              <a:t>В ПЕРЕСЧЕТЕ НА ЖИР</a:t>
            </a:r>
            <a:endParaRPr lang="ru-RU" sz="2400" b="1" i="0" u="none" strike="noStrike" kern="1200" dirty="0" smtClean="0">
              <a:ln>
                <a:noFill/>
              </a:ln>
              <a:solidFill>
                <a:srgbClr val="2323DC"/>
              </a:solidFill>
              <a:latin typeface="Arial" pitchFamily="18"/>
              <a:ea typeface="Arial Unicode MS" pitchFamily="2"/>
              <a:cs typeface="Tahoma" pitchFamily="2"/>
            </a:endParaRPr>
          </a:p>
          <a:p>
            <a:pPr marL="0" marR="0" lvl="0" indent="0" algn="ctr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0" u="none" strike="noStrike" kern="1200" dirty="0" smtClean="0">
                <a:ln>
                  <a:noFill/>
                </a:ln>
                <a:solidFill>
                  <a:srgbClr val="2323DC"/>
                </a:solidFill>
                <a:latin typeface="Arial" pitchFamily="18"/>
                <a:ea typeface="Arial Unicode MS" pitchFamily="2"/>
                <a:cs typeface="Tahoma" pitchFamily="2"/>
              </a:rPr>
              <a:t>ПО </a:t>
            </a:r>
            <a:r>
              <a:rPr lang="ru-RU" sz="2400" b="1" i="0" u="none" strike="noStrike" kern="1200" dirty="0">
                <a:ln>
                  <a:noFill/>
                </a:ln>
                <a:solidFill>
                  <a:srgbClr val="2323DC"/>
                </a:solidFill>
                <a:latin typeface="Arial" pitchFamily="18"/>
                <a:ea typeface="Arial Unicode MS" pitchFamily="2"/>
                <a:cs typeface="Tahoma" pitchFamily="2"/>
              </a:rPr>
              <a:t>КАЛОРИЙНОСТИ </a:t>
            </a:r>
            <a:r>
              <a:rPr lang="ru-RU" sz="2400" b="1" i="0" u="none" strike="noStrike" kern="1200" dirty="0" smtClean="0">
                <a:ln>
                  <a:noFill/>
                </a:ln>
                <a:solidFill>
                  <a:srgbClr val="2323DC"/>
                </a:solidFill>
                <a:latin typeface="Arial" pitchFamily="18"/>
                <a:ea typeface="Arial Unicode MS" pitchFamily="2"/>
                <a:cs typeface="Tahoma" pitchFamily="2"/>
              </a:rPr>
              <a:t>СООТВЕТСТВУЕТ – </a:t>
            </a:r>
            <a:r>
              <a:rPr lang="ru-RU" sz="2400" b="1" i="0" u="sng" strike="noStrike" kern="1200" dirty="0" smtClean="0">
                <a:ln>
                  <a:noFill/>
                </a:ln>
                <a:solidFill>
                  <a:srgbClr val="2323DC"/>
                </a:solidFill>
                <a:latin typeface="Arial" pitchFamily="18"/>
                <a:ea typeface="Arial Unicode MS" pitchFamily="2"/>
                <a:cs typeface="Tahoma" pitchFamily="2"/>
              </a:rPr>
              <a:t>0,6</a:t>
            </a:r>
          </a:p>
          <a:p>
            <a:pPr marL="0" marR="0" lvl="0" indent="0" algn="ctr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3200" b="1" i="0" u="none" strike="noStrike" kern="1200" dirty="0" smtClean="0">
                <a:ln>
                  <a:noFill/>
                </a:ln>
                <a:solidFill>
                  <a:srgbClr val="C00000"/>
                </a:solidFill>
                <a:latin typeface="Arial" pitchFamily="18"/>
                <a:ea typeface="Arial Unicode MS" pitchFamily="2"/>
                <a:cs typeface="Tahoma" pitchFamily="2"/>
              </a:rPr>
              <a:t> </a:t>
            </a:r>
            <a:r>
              <a:rPr lang="ru-RU" sz="3600" b="1" i="0" u="none" strike="noStrike" kern="1200" dirty="0" smtClean="0">
                <a:ln>
                  <a:noFill/>
                </a:ln>
                <a:solidFill>
                  <a:srgbClr val="C00000"/>
                </a:solidFill>
                <a:latin typeface="Arial" pitchFamily="18"/>
                <a:ea typeface="Arial Unicode MS" pitchFamily="2"/>
                <a:cs typeface="Tahoma" pitchFamily="2"/>
              </a:rPr>
              <a:t>1,0 </a:t>
            </a:r>
            <a:r>
              <a:rPr lang="ru-RU" sz="3600" b="1" i="0" u="none" strike="noStrike" kern="1200" dirty="0">
                <a:ln>
                  <a:noFill/>
                </a:ln>
                <a:solidFill>
                  <a:srgbClr val="C00000"/>
                </a:solidFill>
                <a:latin typeface="Arial" pitchFamily="18"/>
                <a:ea typeface="Arial Unicode MS" pitchFamily="2"/>
                <a:cs typeface="Tahoma" pitchFamily="2"/>
              </a:rPr>
              <a:t>кг * </a:t>
            </a:r>
            <a:r>
              <a:rPr lang="ru-RU" sz="3600" b="1" i="0" u="none" strike="noStrike" kern="1200" dirty="0" smtClean="0">
                <a:ln>
                  <a:noFill/>
                </a:ln>
                <a:solidFill>
                  <a:srgbClr val="C00000"/>
                </a:solidFill>
                <a:latin typeface="Arial" pitchFamily="18"/>
                <a:ea typeface="Arial Unicode MS" pitchFamily="2"/>
                <a:cs typeface="Tahoma" pitchFamily="2"/>
              </a:rPr>
              <a:t>0,6=0,6 </a:t>
            </a:r>
          </a:p>
          <a:p>
            <a:pPr marL="0" marR="0" lvl="0" indent="0" algn="ctr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0" u="none" strike="noStrike" kern="1200" dirty="0" smtClean="0">
                <a:ln>
                  <a:noFill/>
                </a:ln>
                <a:solidFill>
                  <a:srgbClr val="2323DC"/>
                </a:solidFill>
                <a:latin typeface="Arial" pitchFamily="18"/>
                <a:ea typeface="Arial Unicode MS" pitchFamily="2"/>
                <a:cs typeface="Tahoma" pitchFamily="2"/>
              </a:rPr>
              <a:t>ДАЛЕЕ НАХОДИМ</a:t>
            </a:r>
          </a:p>
          <a:p>
            <a:pPr marL="0" marR="0" lvl="0" indent="0" algn="ctr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0" u="none" strike="noStrike" kern="1200" dirty="0" smtClean="0">
                <a:ln>
                  <a:noFill/>
                </a:ln>
                <a:solidFill>
                  <a:srgbClr val="2323DC"/>
                </a:solidFill>
                <a:latin typeface="Arial" pitchFamily="18"/>
                <a:ea typeface="Arial Unicode MS" pitchFamily="2"/>
                <a:cs typeface="Tahoma" pitchFamily="2"/>
              </a:rPr>
              <a:t> </a:t>
            </a:r>
            <a:r>
              <a:rPr lang="ru-RU" sz="2400" b="1" i="0" u="none" strike="noStrike" kern="1200" dirty="0">
                <a:ln>
                  <a:noFill/>
                </a:ln>
                <a:solidFill>
                  <a:srgbClr val="2323DC"/>
                </a:solidFill>
                <a:latin typeface="Arial" pitchFamily="18"/>
                <a:ea typeface="Arial Unicode MS" pitchFamily="2"/>
                <a:cs typeface="Tahoma" pitchFamily="2"/>
              </a:rPr>
              <a:t>ОБЩЕЕ ПРОДУКТИВНОЕ ДЕЙСТВИЕ</a:t>
            </a:r>
          </a:p>
          <a:p>
            <a:pPr marL="0" marR="0" lvl="0" indent="0" algn="ctr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3600" b="1" i="0" u="none" strike="noStrike" kern="1200" dirty="0">
                <a:ln>
                  <a:noFill/>
                </a:ln>
                <a:solidFill>
                  <a:srgbClr val="FF0000"/>
                </a:solidFill>
                <a:latin typeface="Arial" pitchFamily="18"/>
                <a:ea typeface="Arial Unicode MS" pitchFamily="2"/>
                <a:cs typeface="Tahoma" pitchFamily="2"/>
              </a:rPr>
              <a:t>3,9+0,6=4,5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740879" y="600480"/>
            <a:ext cx="8608320" cy="117252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 sz="2400" b="1" dirty="0">
                <a:solidFill>
                  <a:srgbClr val="FF0000"/>
                </a:solidFill>
              </a:rPr>
              <a:t>Метод балансовых опытов</a:t>
            </a:r>
            <a:r>
              <a:rPr lang="ru-RU" sz="2400" b="1" dirty="0" smtClean="0">
                <a:solidFill>
                  <a:srgbClr val="FF0000"/>
                </a:solidFill>
              </a:rPr>
              <a:t>. Основан на учете поступления и выделения азота, углерода и энергии.</a:t>
            </a:r>
            <a:r>
              <a:rPr lang="ru-RU" sz="2400" b="1" dirty="0">
                <a:solidFill>
                  <a:srgbClr val="FF0000"/>
                </a:solidFill>
              </a:rPr>
              <a:t/>
            </a:r>
            <a:br>
              <a:rPr lang="ru-RU" sz="2400" b="1" dirty="0">
                <a:solidFill>
                  <a:srgbClr val="FF0000"/>
                </a:solidFill>
              </a:rPr>
            </a:br>
            <a:r>
              <a:rPr lang="ru-RU" sz="2200" b="1" dirty="0">
                <a:solidFill>
                  <a:srgbClr val="FF0000"/>
                </a:solidFill>
              </a:rPr>
              <a:t>  БАЛАНС АЗОТА.</a:t>
            </a:r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>
          <a:xfrm>
            <a:off x="360000" y="1440000"/>
            <a:ext cx="9360000" cy="5760000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indent="0" algn="ctr"/>
            <a:endParaRPr lang="ru-RU" dirty="0" smtClean="0"/>
          </a:p>
          <a:p>
            <a:pPr marL="0" indent="0" algn="ctr"/>
            <a:endParaRPr lang="ru-RU" dirty="0" smtClean="0"/>
          </a:p>
          <a:p>
            <a:pPr marL="0" indent="0"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640000" y="3960000"/>
            <a:ext cx="720000" cy="9900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0000" y="1980000"/>
            <a:ext cx="9330609" cy="526671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>
            <a:spAutoFit/>
          </a:bodyPr>
          <a:lstStyle/>
          <a:p>
            <a:pPr marL="0" marR="0" lvl="0" indent="0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600" b="1" i="0" u="none" strike="noStrike" kern="1200" dirty="0" smtClean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Arial Unicode MS" pitchFamily="2"/>
                <a:cs typeface="Tahoma" pitchFamily="2"/>
              </a:rPr>
              <a:t>ПО БАЛАНСУ </a:t>
            </a:r>
            <a:r>
              <a:rPr lang="en-US" sz="2600" b="1" dirty="0" smtClean="0">
                <a:solidFill>
                  <a:srgbClr val="C00000"/>
                </a:solidFill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Arial Unicode MS" pitchFamily="2"/>
                <a:cs typeface="Tahoma" pitchFamily="2"/>
              </a:rPr>
              <a:t>N</a:t>
            </a:r>
            <a:r>
              <a:rPr lang="en-US" sz="2600" b="1" dirty="0" smtClean="0"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Arial Unicode MS" pitchFamily="2"/>
                <a:cs typeface="Tahoma" pitchFamily="2"/>
              </a:rPr>
              <a:t> </a:t>
            </a:r>
            <a:r>
              <a:rPr lang="ru-RU" sz="2600" b="1" i="0" u="none" strike="noStrike" kern="1200" dirty="0" smtClean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Arial Unicode MS" pitchFamily="2"/>
                <a:cs typeface="Tahoma" pitchFamily="2"/>
              </a:rPr>
              <a:t>УСТАНАВЛИВАЮТ ИСПОЛЬЗОВАНИЕ</a:t>
            </a:r>
          </a:p>
          <a:p>
            <a:pPr marL="0" marR="0" lvl="0" indent="0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600" b="1" i="0" u="none" strike="noStrike" kern="1200" dirty="0" smtClean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Arial Unicode MS" pitchFamily="2"/>
                <a:cs typeface="Tahoma" pitchFamily="2"/>
              </a:rPr>
              <a:t> (УСВОЕНИЕ)</a:t>
            </a:r>
            <a:r>
              <a:rPr lang="en-US" sz="2600" b="1" i="0" u="none" strike="noStrike" kern="1200" dirty="0" smtClean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Arial Unicode MS" pitchFamily="2"/>
                <a:cs typeface="Tahoma" pitchFamily="2"/>
              </a:rPr>
              <a:t> </a:t>
            </a:r>
            <a:r>
              <a:rPr lang="ru-RU" sz="2600" b="1" i="0" u="none" strike="noStrike" kern="1200" dirty="0" smtClean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Arial Unicode MS" pitchFamily="2"/>
                <a:cs typeface="Tahoma" pitchFamily="2"/>
              </a:rPr>
              <a:t> </a:t>
            </a:r>
            <a:r>
              <a:rPr lang="ru-RU" sz="2600" b="1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Arial Unicode MS" pitchFamily="2"/>
                <a:cs typeface="Tahoma" pitchFamily="2"/>
              </a:rPr>
              <a:t>ПРОТЕИНА </a:t>
            </a:r>
            <a:r>
              <a:rPr lang="ru-RU" sz="2600" b="1" i="0" u="none" strike="noStrike" kern="1200" dirty="0" smtClean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Arial Unicode MS" pitchFamily="2"/>
                <a:cs typeface="Tahoma" pitchFamily="2"/>
              </a:rPr>
              <a:t>КОРМА, ПРИРОСТ ИЛИ </a:t>
            </a:r>
            <a:endParaRPr lang="en-US" sz="2600" b="1" i="0" u="none" strike="noStrike" kern="1200" dirty="0" smtClean="0">
              <a:ln>
                <a:noFill/>
              </a:ln>
              <a:effectLst>
                <a:outerShdw dist="17961" dir="2700000">
                  <a:scrgbClr r="0" g="0" b="0"/>
                </a:outerShdw>
              </a:effectLst>
              <a:latin typeface="Arial" pitchFamily="18"/>
              <a:ea typeface="Arial Unicode MS" pitchFamily="2"/>
              <a:cs typeface="Tahoma" pitchFamily="2"/>
            </a:endParaRPr>
          </a:p>
          <a:p>
            <a:pPr marL="0" marR="0" lvl="0" indent="0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600" b="1" i="0" u="none" strike="noStrike" kern="1200" dirty="0" smtClean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Arial Unicode MS" pitchFamily="2"/>
                <a:cs typeface="Tahoma" pitchFamily="2"/>
              </a:rPr>
              <a:t>УБЫЛЬ БЕЛКА В ТЕЛЕ ЖИВОТНЫХ.</a:t>
            </a:r>
            <a:endParaRPr lang="ru-RU" sz="2600" b="1" i="0" u="none" strike="noStrike" kern="1200" dirty="0">
              <a:ln>
                <a:noFill/>
              </a:ln>
              <a:effectLst>
                <a:outerShdw dist="17961" dir="2700000">
                  <a:scrgbClr r="0" g="0" b="0"/>
                </a:outerShdw>
              </a:effectLst>
              <a:latin typeface="Arial" pitchFamily="18"/>
              <a:ea typeface="Arial Unicode MS" pitchFamily="2"/>
              <a:cs typeface="Tahoma" pitchFamily="2"/>
            </a:endParaRPr>
          </a:p>
          <a:p>
            <a:pPr marL="0" marR="0" lvl="0" indent="0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600" b="1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Arial Unicode MS" pitchFamily="2"/>
                <a:cs typeface="Tahoma" pitchFamily="2"/>
              </a:rPr>
              <a:t>ДЛЯ УСТАНОВЛЕНИЯ БАЛАНСА АЗОТА В ОРГАНИЗМЕ </a:t>
            </a:r>
            <a:endParaRPr lang="ru-RU" sz="2600" b="1" i="0" u="none" strike="noStrike" kern="1200" dirty="0" smtClean="0">
              <a:ln>
                <a:noFill/>
              </a:ln>
              <a:effectLst>
                <a:outerShdw dist="17961" dir="2700000">
                  <a:scrgbClr r="0" g="0" b="0"/>
                </a:outerShdw>
              </a:effectLst>
              <a:latin typeface="Arial" pitchFamily="18"/>
              <a:ea typeface="Arial Unicode MS" pitchFamily="2"/>
              <a:cs typeface="Tahoma" pitchFamily="2"/>
            </a:endParaRPr>
          </a:p>
          <a:p>
            <a:pPr lvl="0" hangingPunct="0">
              <a:lnSpc>
                <a:spcPct val="150000"/>
              </a:lnSpc>
            </a:pPr>
            <a:r>
              <a:rPr lang="ru-RU" sz="2600" b="1" dirty="0" smtClean="0"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Arial Unicode MS" pitchFamily="2"/>
                <a:cs typeface="Tahoma" pitchFamily="2"/>
              </a:rPr>
              <a:t>НЕОБХОДИМО ЗНАТЬ :</a:t>
            </a:r>
            <a:endParaRPr lang="en-US" sz="2600" b="1" dirty="0">
              <a:effectLst>
                <a:outerShdw dist="17961" dir="2700000">
                  <a:scrgbClr r="0" g="0" b="0"/>
                </a:outerShdw>
              </a:effectLst>
              <a:latin typeface="Arial" pitchFamily="18"/>
              <a:ea typeface="Arial Unicode MS" pitchFamily="2"/>
              <a:cs typeface="Tahoma" pitchFamily="2"/>
            </a:endParaRPr>
          </a:p>
          <a:p>
            <a:pPr lvl="0" hangingPunct="0">
              <a:lnSpc>
                <a:spcPct val="150000"/>
              </a:lnSpc>
            </a:pPr>
            <a:r>
              <a:rPr lang="en-US" sz="2600" b="1" dirty="0" smtClean="0">
                <a:solidFill>
                  <a:srgbClr val="C00000"/>
                </a:solidFill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Arial Unicode MS" pitchFamily="2"/>
                <a:cs typeface="Tahoma" pitchFamily="2"/>
              </a:rPr>
              <a:t>	</a:t>
            </a:r>
            <a:r>
              <a:rPr lang="ru-RU" sz="2600" b="1" dirty="0" smtClean="0">
                <a:solidFill>
                  <a:srgbClr val="C00000"/>
                </a:solidFill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Arial Unicode MS" pitchFamily="2"/>
                <a:cs typeface="Tahoma" pitchFamily="2"/>
              </a:rPr>
              <a:t>А)</a:t>
            </a:r>
            <a:r>
              <a:rPr lang="ru-RU" sz="2600" b="1" dirty="0" smtClean="0"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Arial Unicode MS" pitchFamily="2"/>
                <a:cs typeface="Tahoma" pitchFamily="2"/>
              </a:rPr>
              <a:t> </a:t>
            </a:r>
            <a:r>
              <a:rPr lang="ru-RU" sz="2600" b="1" i="0" u="none" strike="noStrike" kern="1200" dirty="0" smtClean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Arial Unicode MS" pitchFamily="2"/>
                <a:cs typeface="Tahoma" pitchFamily="2"/>
              </a:rPr>
              <a:t>СОДЕРЖАНИЕ </a:t>
            </a:r>
            <a:r>
              <a:rPr lang="ru-RU" sz="2600" b="1" i="0" u="none" strike="noStrike" kern="1200" dirty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Arial Unicode MS" pitchFamily="2"/>
                <a:cs typeface="Tahoma" pitchFamily="2"/>
              </a:rPr>
              <a:t>АЗОТА В КОРМЕ</a:t>
            </a:r>
          </a:p>
          <a:p>
            <a:pPr marR="0" lvl="0" algn="ctr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600" b="1" i="0" u="none" strike="noStrike" kern="1200" dirty="0" smtClean="0">
                <a:ln>
                  <a:noFill/>
                </a:ln>
                <a:solidFill>
                  <a:srgbClr val="C00000"/>
                </a:solidFill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Arial Unicode MS" pitchFamily="2"/>
                <a:cs typeface="Tahoma" pitchFamily="2"/>
              </a:rPr>
              <a:t>Б)</a:t>
            </a:r>
            <a:r>
              <a:rPr lang="ru-RU" sz="2600" b="1" i="0" u="none" strike="noStrike" kern="1200" dirty="0" smtClean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Arial Unicode MS" pitchFamily="2"/>
                <a:cs typeface="Tahoma" pitchFamily="2"/>
              </a:rPr>
              <a:t> СОДЕРЖАНИЕ АЗОТА В ВЫДЕЛЕНИЯХ </a:t>
            </a:r>
          </a:p>
          <a:p>
            <a:pPr marR="0" lvl="0" algn="ctr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600" b="1" i="0" u="none" strike="noStrike" kern="1200" dirty="0" smtClean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Arial Unicode MS" pitchFamily="2"/>
                <a:cs typeface="Tahoma" pitchFamily="2"/>
              </a:rPr>
              <a:t>(КАЛЕ, МОЧЕ, </a:t>
            </a:r>
            <a:r>
              <a:rPr lang="ru-RU" sz="2600" b="1" dirty="0" smtClean="0"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Arial Unicode MS" pitchFamily="2"/>
                <a:cs typeface="Tahoma" pitchFamily="2"/>
              </a:rPr>
              <a:t>ПРОДУКЦИИ</a:t>
            </a:r>
            <a:r>
              <a:rPr lang="ru-RU" sz="2600" b="1" i="0" u="none" strike="noStrike" kern="1200" dirty="0" smtClean="0">
                <a:ln>
                  <a:noFill/>
                </a:ln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Arial Unicode MS" pitchFamily="2"/>
                <a:cs typeface="Tahoma" pitchFamily="2"/>
              </a:rPr>
              <a:t>)</a:t>
            </a:r>
            <a:endParaRPr lang="ru-RU" sz="2600" b="1" i="0" u="none" strike="noStrike" kern="1200" dirty="0">
              <a:ln>
                <a:noFill/>
              </a:ln>
              <a:effectLst>
                <a:outerShdw dist="17961" dir="2700000">
                  <a:scrgbClr r="0" g="0" b="0"/>
                </a:outerShdw>
              </a:effectLst>
              <a:latin typeface="Arial" pitchFamily="18"/>
              <a:ea typeface="Arial Unicode MS" pitchFamily="2"/>
              <a:cs typeface="Tahoma" pitchFamily="2"/>
            </a:endParaRPr>
          </a:p>
          <a:p>
            <a:pPr marL="0" marR="0" lvl="0" indent="0" algn="ctr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2600" b="1" i="0" u="none" strike="noStrike" kern="1200" dirty="0">
              <a:ln>
                <a:noFill/>
              </a:ln>
              <a:effectLst>
                <a:outerShdw dist="17961" dir="2700000">
                  <a:scrgbClr r="0" g="0" b="0"/>
                </a:outerShdw>
              </a:effectLst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 txBox="1">
            <a:spLocks noGrp="1"/>
          </p:cNvSpPr>
          <p:nvPr>
            <p:ph type="subTitle" idx="4294967295"/>
          </p:nvPr>
        </p:nvSpPr>
        <p:spPr>
          <a:xfrm>
            <a:off x="740879" y="2146680"/>
            <a:ext cx="8608320" cy="4672800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ru-RU" sz="4000" b="1" dirty="0" smtClean="0">
                <a:solidFill>
                  <a:srgbClr val="2300DC"/>
                </a:solidFill>
              </a:rPr>
              <a:t>N</a:t>
            </a:r>
            <a:r>
              <a:rPr lang="ru-RU" sz="2000" b="1" dirty="0" smtClean="0">
                <a:solidFill>
                  <a:srgbClr val="2300DC"/>
                </a:solidFill>
              </a:rPr>
              <a:t>КОРМА=</a:t>
            </a:r>
            <a:r>
              <a:rPr lang="ru-RU" sz="4000" b="1" dirty="0" smtClean="0">
                <a:solidFill>
                  <a:srgbClr val="2300DC"/>
                </a:solidFill>
              </a:rPr>
              <a:t>N</a:t>
            </a:r>
            <a:r>
              <a:rPr lang="ru-RU" sz="2000" b="1" dirty="0" smtClean="0">
                <a:solidFill>
                  <a:srgbClr val="2300DC"/>
                </a:solidFill>
              </a:rPr>
              <a:t>КАЛА+</a:t>
            </a:r>
            <a:r>
              <a:rPr lang="ru-RU" sz="4000" b="1" dirty="0" smtClean="0">
                <a:solidFill>
                  <a:srgbClr val="2300DC"/>
                </a:solidFill>
              </a:rPr>
              <a:t>N</a:t>
            </a:r>
            <a:r>
              <a:rPr lang="ru-RU" sz="2000" b="1" dirty="0" smtClean="0">
                <a:solidFill>
                  <a:srgbClr val="2300DC"/>
                </a:solidFill>
              </a:rPr>
              <a:t>МОЧИ+</a:t>
            </a:r>
            <a:r>
              <a:rPr lang="en-US" sz="4000" b="1" dirty="0" smtClean="0">
                <a:solidFill>
                  <a:srgbClr val="2300DC"/>
                </a:solidFill>
              </a:rPr>
              <a:t>N</a:t>
            </a:r>
            <a:r>
              <a:rPr sz="2400" b="1" smtClean="0">
                <a:solidFill>
                  <a:srgbClr val="2300DC"/>
                </a:solidFill>
              </a:rPr>
              <a:t>продукции</a:t>
            </a:r>
            <a:r>
              <a:rPr sz="2000" b="1" smtClean="0">
                <a:solidFill>
                  <a:srgbClr val="2300DC"/>
                </a:solidFill>
              </a:rPr>
              <a:t>+</a:t>
            </a:r>
            <a:r>
              <a:rPr lang="ru-RU" sz="4000" b="1" dirty="0" smtClean="0">
                <a:solidFill>
                  <a:srgbClr val="2300DC"/>
                </a:solidFill>
              </a:rPr>
              <a:t>N</a:t>
            </a:r>
            <a:r>
              <a:rPr lang="ru-RU" sz="2000" b="1" dirty="0" smtClean="0">
                <a:solidFill>
                  <a:srgbClr val="2300DC"/>
                </a:solidFill>
              </a:rPr>
              <a:t>ОТЛОЖЕНИЙ</a:t>
            </a:r>
            <a:endParaRPr lang="ru-RU" sz="2000" b="1" dirty="0">
              <a:solidFill>
                <a:srgbClr val="2300DC"/>
              </a:solidFill>
            </a:endParaRPr>
          </a:p>
        </p:txBody>
      </p:sp>
      <p:sp>
        <p:nvSpPr>
          <p:cNvPr id="3" name="Заголовок 2"/>
          <p:cNvSpPr txBox="1">
            <a:spLocks noGrp="1"/>
          </p:cNvSpPr>
          <p:nvPr>
            <p:ph type="title" idx="4294967295"/>
          </p:nvPr>
        </p:nvSpPr>
        <p:spPr>
          <a:xfrm>
            <a:off x="740879" y="561600"/>
            <a:ext cx="8608320" cy="125028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948938" y="2232360"/>
            <a:ext cx="8542123" cy="1772108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000" b="1" i="0" u="none" strike="noStrike" kern="1200" dirty="0">
                <a:ln>
                  <a:noFill/>
                </a:ln>
                <a:solidFill>
                  <a:srgbClr val="C00000"/>
                </a:solidFill>
                <a:latin typeface="Arial" pitchFamily="18"/>
                <a:ea typeface="Arial Unicode MS" pitchFamily="2"/>
                <a:cs typeface="Tahoma" pitchFamily="2"/>
              </a:rPr>
              <a:t>БАЛАНС АЗОТА МОЖНО ПРЕДСТАВИТЬ СЛЕДУЮЩИМ ОБРАЗОМ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2000" b="1" i="0" u="none" strike="noStrike" kern="1200" dirty="0">
              <a:ln>
                <a:noFill/>
              </a:ln>
              <a:solidFill>
                <a:srgbClr val="C00000"/>
              </a:solidFill>
              <a:latin typeface="Arial" pitchFamily="18"/>
              <a:ea typeface="Arial Unicode MS" pitchFamily="2"/>
              <a:cs typeface="Tahoma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2000" b="1" i="0" u="none" strike="noStrike" kern="1200" dirty="0">
              <a:ln>
                <a:noFill/>
              </a:ln>
              <a:solidFill>
                <a:srgbClr val="FF0000"/>
              </a:solidFill>
              <a:latin typeface="Arial" pitchFamily="18"/>
              <a:ea typeface="Arial Unicode MS" pitchFamily="2"/>
              <a:cs typeface="Tahoma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dirty="0">
              <a:ln>
                <a:noFill/>
              </a:ln>
              <a:solidFill>
                <a:srgbClr val="FF0000"/>
              </a:solidFill>
              <a:latin typeface="Arial" pitchFamily="18"/>
              <a:ea typeface="Arial Unicode MS" pitchFamily="2"/>
              <a:cs typeface="Tahoma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dirty="0">
              <a:ln>
                <a:noFill/>
              </a:ln>
              <a:latin typeface="Arial" pitchFamily="18"/>
              <a:ea typeface="Arial Unicode MS" pitchFamily="2"/>
              <a:cs typeface="Tahoma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dirty="0">
              <a:ln>
                <a:noFill/>
              </a:ln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40879" y="207938"/>
            <a:ext cx="8608320" cy="6656542"/>
          </a:xfrm>
        </p:spPr>
        <p:txBody>
          <a:bodyPr/>
          <a:lstStyle/>
          <a:p>
            <a:r>
              <a:rPr lang="ru-RU" sz="2800" dirty="0" smtClean="0"/>
              <a:t>  </a:t>
            </a:r>
            <a:endParaRPr sz="2800" dirty="0" smtClean="0"/>
          </a:p>
          <a:p>
            <a:r>
              <a:rPr sz="2800" b="1" dirty="0" smtClean="0">
                <a:solidFill>
                  <a:srgbClr val="C00000"/>
                </a:solidFill>
              </a:rPr>
              <a:t>Положительный-</a:t>
            </a:r>
            <a:r>
              <a:rPr sz="2800" b="1" dirty="0" smtClean="0">
                <a:solidFill>
                  <a:schemeClr val="tx1"/>
                </a:solidFill>
              </a:rPr>
              <a:t>наступает тогда, когда из организма выделяется азота меньше, чем поступило с кормом.</a:t>
            </a:r>
            <a:endParaRPr sz="2800" dirty="0" smtClean="0">
              <a:solidFill>
                <a:schemeClr val="tx1"/>
              </a:solidFill>
            </a:endParaRPr>
          </a:p>
          <a:p>
            <a:r>
              <a:rPr sz="2800" b="1" dirty="0" smtClean="0">
                <a:solidFill>
                  <a:srgbClr val="C00000"/>
                </a:solidFill>
              </a:rPr>
              <a:t>Отрицательный- </a:t>
            </a:r>
            <a:r>
              <a:rPr lang="ru-RU" sz="2800" b="1" dirty="0">
                <a:solidFill>
                  <a:prstClr val="black"/>
                </a:solidFill>
              </a:rPr>
              <a:t>когда из организма выделяется азота </a:t>
            </a:r>
            <a:r>
              <a:rPr lang="ru-RU" sz="2800" b="1" dirty="0" smtClean="0">
                <a:solidFill>
                  <a:prstClr val="black"/>
                </a:solidFill>
              </a:rPr>
              <a:t>больше, </a:t>
            </a:r>
            <a:r>
              <a:rPr sz="2800" b="1" dirty="0" smtClean="0">
                <a:solidFill>
                  <a:schemeClr val="tx1"/>
                </a:solidFill>
              </a:rPr>
              <a:t>наблюдается при дефиците протеина в рационе, а также у высокопродуктивных самок в разгар лактации.</a:t>
            </a:r>
          </a:p>
          <a:p>
            <a:r>
              <a:rPr sz="2800" b="1" dirty="0" smtClean="0">
                <a:solidFill>
                  <a:srgbClr val="FF0000"/>
                </a:solidFill>
              </a:rPr>
              <a:t>Нулевой-</a:t>
            </a:r>
            <a:r>
              <a:rPr sz="2800" b="1" dirty="0" smtClean="0">
                <a:solidFill>
                  <a:schemeClr val="tx1"/>
                </a:solidFill>
              </a:rPr>
              <a:t>когда поступление и выделение азота находится в состоянии равновесия</a:t>
            </a:r>
            <a:r>
              <a:rPr sz="2800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1. Коэффициент использования принятого в корме азота.</a:t>
            </a:r>
          </a:p>
          <a:p>
            <a:r>
              <a:rPr lang="ru-RU" b="1" dirty="0" smtClean="0"/>
              <a:t>2. Коэффициент переваренного азота  в организме животного.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706271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 smtClean="0"/>
              <a:t>В мышечном белке (мясо) </a:t>
            </a:r>
            <a:r>
              <a:rPr lang="ru-RU" b="1" dirty="0" err="1" smtClean="0"/>
              <a:t>обеззоленном</a:t>
            </a:r>
            <a:r>
              <a:rPr lang="ru-RU" b="1" dirty="0" smtClean="0"/>
              <a:t> и обезвоженном содержится в среднем</a:t>
            </a:r>
          </a:p>
          <a:p>
            <a:pPr marL="108000" indent="0" algn="ctr">
              <a:buNone/>
            </a:pPr>
            <a:r>
              <a:rPr lang="ru-RU" sz="3600" b="1" u="sng" dirty="0" smtClean="0">
                <a:solidFill>
                  <a:srgbClr val="C00000"/>
                </a:solidFill>
              </a:rPr>
              <a:t>16,67% азота</a:t>
            </a:r>
            <a:endParaRPr lang="ru-RU" sz="3600" b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269282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754032" y="350813"/>
            <a:ext cx="8608320" cy="117252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b="1" dirty="0"/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>
          <a:xfrm>
            <a:off x="740879" y="467470"/>
            <a:ext cx="8608320" cy="5328592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sz="2800" b="1" dirty="0" smtClean="0">
                <a:solidFill>
                  <a:srgbClr val="2300DC"/>
                </a:solidFill>
              </a:rPr>
              <a:t>Баланс углерода в организме животного можно рассчитать следующим образом</a:t>
            </a:r>
            <a:endParaRPr lang="ru-RU" sz="2800" b="1" dirty="0" smtClean="0">
              <a:solidFill>
                <a:srgbClr val="2300DC"/>
              </a:solidFill>
            </a:endParaRPr>
          </a:p>
          <a:p>
            <a:pPr marL="0" lvl="0" indent="0" algn="ctr">
              <a:buNone/>
            </a:pPr>
            <a:r>
              <a:rPr lang="ru-RU" sz="4000" b="1" dirty="0" smtClean="0">
                <a:solidFill>
                  <a:srgbClr val="2300DC"/>
                </a:solidFill>
              </a:rPr>
              <a:t>С</a:t>
            </a:r>
            <a:r>
              <a:rPr lang="ru-RU" sz="2000" b="1" dirty="0" smtClean="0">
                <a:solidFill>
                  <a:srgbClr val="2300DC"/>
                </a:solidFill>
              </a:rPr>
              <a:t>КОРМА </a:t>
            </a:r>
            <a:r>
              <a:rPr lang="ru-RU" sz="2000" b="1" dirty="0">
                <a:solidFill>
                  <a:srgbClr val="2300DC"/>
                </a:solidFill>
              </a:rPr>
              <a:t>= </a:t>
            </a:r>
            <a:r>
              <a:rPr lang="ru-RU" sz="4000" b="1" dirty="0">
                <a:solidFill>
                  <a:srgbClr val="2300DC"/>
                </a:solidFill>
              </a:rPr>
              <a:t>С</a:t>
            </a:r>
            <a:r>
              <a:rPr lang="ru-RU" sz="2000" b="1" dirty="0">
                <a:solidFill>
                  <a:srgbClr val="2300DC"/>
                </a:solidFill>
              </a:rPr>
              <a:t>КАЛА+</a:t>
            </a:r>
            <a:r>
              <a:rPr lang="ru-RU" sz="4000" b="1" dirty="0">
                <a:solidFill>
                  <a:srgbClr val="2300DC"/>
                </a:solidFill>
              </a:rPr>
              <a:t>С</a:t>
            </a:r>
            <a:r>
              <a:rPr lang="ru-RU" sz="2000" b="1" dirty="0">
                <a:solidFill>
                  <a:srgbClr val="2300DC"/>
                </a:solidFill>
              </a:rPr>
              <a:t>МОЧИ+</a:t>
            </a:r>
            <a:r>
              <a:rPr lang="ru-RU" sz="4000" b="1" dirty="0">
                <a:solidFill>
                  <a:srgbClr val="2300DC"/>
                </a:solidFill>
              </a:rPr>
              <a:t>С</a:t>
            </a:r>
            <a:r>
              <a:rPr lang="ru-RU" sz="2000" b="1" dirty="0">
                <a:solidFill>
                  <a:srgbClr val="2300DC"/>
                </a:solidFill>
              </a:rPr>
              <a:t>ДЫХАНИЯ+</a:t>
            </a:r>
            <a:r>
              <a:rPr lang="ru-RU" sz="4000" b="1" dirty="0">
                <a:solidFill>
                  <a:srgbClr val="2300DC"/>
                </a:solidFill>
              </a:rPr>
              <a:t>С</a:t>
            </a:r>
            <a:r>
              <a:rPr lang="ru-RU" sz="2000" b="1" dirty="0">
                <a:solidFill>
                  <a:srgbClr val="2300DC"/>
                </a:solidFill>
              </a:rPr>
              <a:t>КИШ.ГАЗОВ+</a:t>
            </a:r>
            <a:r>
              <a:rPr lang="ru-RU" sz="4000" b="1" dirty="0">
                <a:solidFill>
                  <a:srgbClr val="2300DC"/>
                </a:solidFill>
              </a:rPr>
              <a:t>С</a:t>
            </a:r>
            <a:r>
              <a:rPr lang="ru-RU" sz="2000" b="1" dirty="0">
                <a:solidFill>
                  <a:srgbClr val="2300DC"/>
                </a:solidFill>
              </a:rPr>
              <a:t>ПРОДУКЦИИ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b="1" smtClean="0"/>
              <a:t>Следовательно, для определения баланса углерода необходимо знать не только состав кала и мочи, но и газообмен животного. Для исследования газообмена пользуются специальными респирационными аппаратами разного типа.</a:t>
            </a:r>
            <a:endParaRPr lang="ru-RU" b="1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740879" y="561600"/>
            <a:ext cx="8608320" cy="125028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ru-RU"/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>
          <a:xfrm>
            <a:off x="360000" y="540000"/>
            <a:ext cx="9540000" cy="6660000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indent="0"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link="rId3">
            <a:lum/>
            <a:alphaModFix/>
          </a:blip>
          <a:srcRect/>
          <a:stretch>
            <a:fillRect/>
          </a:stretch>
        </p:blipFill>
        <p:spPr>
          <a:xfrm>
            <a:off x="0" y="360000"/>
            <a:ext cx="9112278" cy="70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180625" y="422251"/>
            <a:ext cx="9900000" cy="63579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0879" y="683493"/>
            <a:ext cx="8608320" cy="6336703"/>
          </a:xfrm>
        </p:spPr>
        <p:txBody>
          <a:bodyPr/>
          <a:lstStyle/>
          <a:p>
            <a:r>
              <a:rPr lang="ru-RU" sz="2800" b="1" dirty="0" smtClean="0"/>
              <a:t>Использование углерода корма характеризуется также как и азота двумя показателями: процентным соотношением количества углерода, отложенного в белке и жире тела и выделенного в молоке (у </a:t>
            </a:r>
            <a:r>
              <a:rPr lang="ru-RU" sz="2800" b="1" dirty="0" err="1" smtClean="0"/>
              <a:t>лактирующих</a:t>
            </a:r>
            <a:r>
              <a:rPr lang="ru-RU" sz="2800" b="1" dirty="0" smtClean="0"/>
              <a:t> животных), от принятого в корме и переваренного в организме.</a:t>
            </a:r>
          </a:p>
          <a:p>
            <a:pPr marL="0" indent="712788"/>
            <a:r>
              <a:rPr lang="ru-RU" sz="2800" b="1" dirty="0" smtClean="0"/>
              <a:t>По балансу углерода определяют отложение жира в организме животного, зная, что </a:t>
            </a:r>
          </a:p>
          <a:p>
            <a:pPr marL="712788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в белке содержится – </a:t>
            </a:r>
            <a:r>
              <a:rPr lang="ru-RU" b="1" u="sng" dirty="0" smtClean="0">
                <a:solidFill>
                  <a:srgbClr val="C00000"/>
                </a:solidFill>
              </a:rPr>
              <a:t>52,54%</a:t>
            </a:r>
            <a:r>
              <a:rPr lang="ru-RU" b="1" dirty="0" smtClean="0">
                <a:solidFill>
                  <a:srgbClr val="C00000"/>
                </a:solidFill>
              </a:rPr>
              <a:t>                     углерода, </a:t>
            </a:r>
          </a:p>
          <a:p>
            <a:pPr marL="712788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в жире – </a:t>
            </a:r>
            <a:r>
              <a:rPr lang="ru-RU" b="1" u="sng" dirty="0" smtClean="0">
                <a:solidFill>
                  <a:srgbClr val="C00000"/>
                </a:solidFill>
              </a:rPr>
              <a:t>76,5% </a:t>
            </a:r>
            <a:r>
              <a:rPr lang="ru-RU" b="1" dirty="0" smtClean="0">
                <a:solidFill>
                  <a:srgbClr val="C00000"/>
                </a:solidFill>
              </a:rPr>
              <a:t>углерода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58937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2400" b="1" smtClean="0"/>
              <a:t>Недостатки методов оценки питательности по химическому составу и по переваримым питательным вещества: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400" b="1" smtClean="0"/>
              <a:t>1. Не выявляет все основные свойства кормов, которык оказывают воздействие на организм;</a:t>
            </a:r>
          </a:p>
          <a:p>
            <a:r>
              <a:rPr sz="2400" b="1" smtClean="0"/>
              <a:t>2. Не учитывает качественные особенности одних и тех же питательных веществ в разных кормах, несмотря на то, что белки и жиры во всех кормах обладают неодинаковой питательной ценностью;</a:t>
            </a:r>
          </a:p>
          <a:p>
            <a:r>
              <a:rPr sz="2400" b="1" smtClean="0"/>
              <a:t>Пищеварение </a:t>
            </a:r>
            <a:r>
              <a:rPr lang="ru-RU" sz="2400" b="1" dirty="0" smtClean="0"/>
              <a:t>–</a:t>
            </a:r>
            <a:r>
              <a:rPr sz="2400" b="1" smtClean="0"/>
              <a:t> лишь начальная стадия питания животных и не характеризует того, как используются (усваиваются) питательные вещества и как они трансформируются (превращаются) в продукцию (молоко, мясо, яйца, шерсть и т.д.)  </a:t>
            </a:r>
            <a:endParaRPr lang="ru-RU" sz="2400" b="1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2400" b="1" smtClean="0"/>
              <a:t>Пример расчета баланса азота и углерода на дойной корове</a:t>
            </a:r>
            <a:endParaRPr lang="ru-RU" sz="24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281877723"/>
              </p:ext>
            </p:extLst>
          </p:nvPr>
        </p:nvGraphicFramePr>
        <p:xfrm>
          <a:off x="396841" y="1922453"/>
          <a:ext cx="9683784" cy="559056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873515"/>
                <a:gridCol w="1412898"/>
                <a:gridCol w="1357322"/>
                <a:gridCol w="1500198"/>
                <a:gridCol w="1539851"/>
              </a:tblGrid>
              <a:tr h="611191"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, г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г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191"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поступило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выделено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поступило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выделено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191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С</a:t>
                      </a:r>
                      <a:r>
                        <a:rPr lang="ru-RU" sz="2000" b="1" baseline="0" dirty="0" smtClean="0"/>
                        <a:t> РАЦИОНОМ ПОСТУПИЛО:</a:t>
                      </a:r>
                      <a:endParaRPr lang="ru-RU" sz="2000" b="1" dirty="0" smtClean="0"/>
                    </a:p>
                    <a:p>
                      <a:pPr algn="ctr"/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275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4320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191"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с калом: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85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1455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191"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с мочой: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125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195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191"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с молоком: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58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730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191"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с кишечными газами: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__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1852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191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ВСЕГО ВЫДЕЛЕНО: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268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4232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191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БАЛАНС: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+7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+88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0010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076325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83056" y="3351209"/>
            <a:ext cx="2124075" cy="866775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1323975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82632" y="33226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740879" y="561600"/>
            <a:ext cx="8608320" cy="125028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ru-RU"/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>
          <a:xfrm>
            <a:off x="740879" y="2146680"/>
            <a:ext cx="8608320" cy="4672800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l">
              <a:buNone/>
            </a:pPr>
            <a:endParaRPr b="1" dirty="0" smtClean="0"/>
          </a:p>
          <a:p>
            <a:pPr marL="0" lvl="0" indent="0" algn="ctr">
              <a:buNone/>
            </a:pPr>
            <a:endParaRPr b="1" dirty="0" smtClean="0"/>
          </a:p>
          <a:p>
            <a:pPr marL="0" lvl="0" indent="0" algn="ctr">
              <a:buNone/>
            </a:pPr>
            <a:endParaRPr b="1" dirty="0" smtClean="0"/>
          </a:p>
          <a:p>
            <a:pPr marL="0" lvl="0" indent="0" algn="ctr">
              <a:buNone/>
            </a:pPr>
            <a:endParaRPr b="1" dirty="0" smtClean="0"/>
          </a:p>
          <a:p>
            <a:pPr marL="0" lvl="0" indent="0" algn="ctr">
              <a:buNone/>
            </a:pPr>
            <a:endParaRPr lang="ru-RU" b="1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68742" y="3422647"/>
            <a:ext cx="2590800" cy="876300"/>
          </a:xfrm>
          <a:prstGeom prst="rect">
            <a:avLst/>
          </a:prstGeom>
          <a:noFill/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133350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740879" y="561600"/>
            <a:ext cx="8608320" cy="125028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ru-RU"/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>
          <a:xfrm>
            <a:off x="740879" y="2146680"/>
            <a:ext cx="8608320" cy="4672800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ru-RU" b="1"/>
              <a:t>88 — 22 = 66 г</a:t>
            </a:r>
          </a:p>
          <a:p>
            <a:pPr marL="0" lvl="0" indent="0" algn="ctr">
              <a:buNone/>
            </a:pPr>
            <a:endParaRPr lang="ru-RU" b="1"/>
          </a:p>
          <a:p>
            <a:pPr marL="0" lvl="0" indent="0" algn="ctr">
              <a:buNone/>
            </a:pPr>
            <a:r>
              <a:rPr lang="ru-RU" b="1"/>
              <a:t>оставшийся углерод для образования жира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740879" y="561600"/>
            <a:ext cx="8608320" cy="125028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ru-RU"/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>
          <a:xfrm>
            <a:off x="740879" y="2146680"/>
            <a:ext cx="8608320" cy="4672800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ru-RU" dirty="0" smtClean="0"/>
              <a:t>Жир, образованный из углерода</a:t>
            </a:r>
            <a:endParaRPr lang="ru-RU" dirty="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68742" y="3422647"/>
            <a:ext cx="2590800" cy="904875"/>
          </a:xfrm>
          <a:prstGeom prst="rect">
            <a:avLst/>
          </a:prstGeom>
          <a:noFill/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1362075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740879" y="561600"/>
            <a:ext cx="8608320" cy="125028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ru-RU"/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>
          <a:xfrm>
            <a:off x="740879" y="2146680"/>
            <a:ext cx="8608320" cy="4672800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ru-RU" b="1"/>
              <a:t>ДАЛЕЕ БЕЛОК ПЕРЕВОДИМ В ЖИР</a:t>
            </a:r>
          </a:p>
          <a:p>
            <a:pPr marL="0" lvl="0" indent="0" algn="ctr">
              <a:buNone/>
            </a:pPr>
            <a:endParaRPr lang="ru-RU" b="1"/>
          </a:p>
          <a:p>
            <a:pPr marL="0" lvl="0" indent="0" algn="ctr">
              <a:buNone/>
            </a:pPr>
            <a:r>
              <a:rPr lang="ru-RU" b="1"/>
              <a:t>42 * 0,6 = 25  г жира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740879" y="561600"/>
            <a:ext cx="8608320" cy="125028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ru-RU"/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>
          <a:xfrm>
            <a:off x="740879" y="2146680"/>
            <a:ext cx="8608320" cy="4672800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ru-RU" b="1"/>
              <a:t>И ДАЛЕЕ НАХОДИМ ОБЩЕЕ ЖИРООТЛОЖЕНИЕ ИЛИ ПРОДУКТИВНОЕ ДЕЙСТВИЕ РАЦИОНА</a:t>
            </a:r>
          </a:p>
          <a:p>
            <a:pPr marL="0" lvl="0" indent="0" algn="ctr">
              <a:buNone/>
            </a:pPr>
            <a:endParaRPr lang="ru-RU" b="1"/>
          </a:p>
          <a:p>
            <a:pPr marL="0" lvl="0" indent="0" algn="ctr">
              <a:buNone/>
            </a:pPr>
            <a:r>
              <a:rPr lang="ru-RU" b="1"/>
              <a:t>86 + 25 = 111 г жира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2000" b="1" smtClean="0"/>
              <a:t>БАЛАНС ЭНЕРГИИ</a:t>
            </a: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b="1" smtClean="0"/>
              <a:t>По балансу энергии в организме животных определяют использование органического вещества в целом (протеина, жира и углеводов) и энергетическую питательность кормов.</a:t>
            </a:r>
            <a:endParaRPr lang="ru-RU" b="1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3200" b="1" smtClean="0"/>
              <a:t>Баланс энергии можно определить по схеме: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1800" y="2101680"/>
            <a:ext cx="9323419" cy="4762799"/>
          </a:xfrm>
        </p:spPr>
        <p:txBody>
          <a:bodyPr/>
          <a:lstStyle/>
          <a:p>
            <a:endParaRPr dirty="0" smtClean="0"/>
          </a:p>
          <a:p>
            <a:endParaRPr dirty="0" smtClean="0"/>
          </a:p>
          <a:p>
            <a:endParaRPr dirty="0" smtClean="0"/>
          </a:p>
          <a:p>
            <a:r>
              <a:rPr b="1" dirty="0" err="1" smtClean="0"/>
              <a:t>Э</a:t>
            </a:r>
            <a:r>
              <a:rPr sz="2000" b="1" dirty="0" err="1" smtClean="0"/>
              <a:t>корма</a:t>
            </a:r>
            <a:r>
              <a:rPr sz="2000" b="1" dirty="0" smtClean="0"/>
              <a:t> (валовая)=</a:t>
            </a:r>
            <a:r>
              <a:rPr b="1" dirty="0" err="1" smtClean="0"/>
              <a:t>Э</a:t>
            </a:r>
            <a:r>
              <a:rPr sz="2000" b="1" dirty="0" err="1" smtClean="0"/>
              <a:t>кала+</a:t>
            </a:r>
            <a:r>
              <a:rPr b="1" dirty="0" err="1" smtClean="0"/>
              <a:t>Э</a:t>
            </a:r>
            <a:r>
              <a:rPr sz="2000" b="1" dirty="0" err="1" smtClean="0"/>
              <a:t>мочи+</a:t>
            </a:r>
            <a:r>
              <a:rPr b="1" dirty="0" err="1" smtClean="0"/>
              <a:t>Э</a:t>
            </a:r>
            <a:r>
              <a:rPr sz="2000" b="1" dirty="0" err="1" smtClean="0"/>
              <a:t>метана+</a:t>
            </a:r>
            <a:r>
              <a:rPr b="1" dirty="0" err="1" smtClean="0"/>
              <a:t>Э</a:t>
            </a:r>
            <a:r>
              <a:rPr sz="2000" b="1" dirty="0" err="1" smtClean="0"/>
              <a:t>тепла+</a:t>
            </a:r>
            <a:r>
              <a:rPr b="1" dirty="0" err="1" smtClean="0"/>
              <a:t>Э</a:t>
            </a:r>
            <a:r>
              <a:rPr sz="2000" b="1" dirty="0" err="1" smtClean="0"/>
              <a:t>продукции</a:t>
            </a:r>
            <a:endParaRPr lang="ru-RU" b="1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Чтобы определить валовую энергию корма, энергию кала и мочи, их навеску сжигают в специальных калориметрах. </a:t>
            </a:r>
          </a:p>
          <a:p>
            <a:r>
              <a:rPr lang="ru-RU" b="1" dirty="0" smtClean="0"/>
              <a:t>О теплоте, выделяемой при сгорании различных питательных веществ в организме животных дают представление следующие данные: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11320861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b="1" smtClean="0"/>
              <a:t>Поэтому окончательную оценку питательности кормов можно установить только в процессе взаимодействия с животным организмом и на основе знания количественных и качественных изменений в обмене веществ, вызываемых кормлением</a:t>
            </a:r>
            <a:endParaRPr lang="ru-RU" b="1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1 г ПЖ выделяет 9,5 ккал (39,7 кДж)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1 г ПБ - 5,7 ккал (23,3 кДж)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1 г ПУ – 4,2 ккал (17,5 кДж) обменной энергии 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0847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b="1" dirty="0" err="1" smtClean="0">
                <a:solidFill>
                  <a:srgbClr val="C00000"/>
                </a:solidFill>
              </a:rPr>
              <a:t>Переваримая</a:t>
            </a:r>
            <a:r>
              <a:rPr b="1" dirty="0" smtClean="0">
                <a:solidFill>
                  <a:srgbClr val="C00000"/>
                </a:solidFill>
              </a:rPr>
              <a:t> энергия (ПЭ)- </a:t>
            </a:r>
            <a:r>
              <a:rPr b="1" dirty="0" smtClean="0">
                <a:solidFill>
                  <a:schemeClr val="tx1"/>
                </a:solidFill>
              </a:rPr>
              <a:t>энергия, остающаяся в организме животного после переваривания корма. Ее определяют</a:t>
            </a:r>
          </a:p>
          <a:p>
            <a:pPr algn="ctr"/>
            <a:r>
              <a:rPr b="1" dirty="0" smtClean="0">
                <a:solidFill>
                  <a:srgbClr val="C00000"/>
                </a:solidFill>
              </a:rPr>
              <a:t>ПЭ=ВЭ </a:t>
            </a:r>
            <a:r>
              <a:rPr lang="ru-RU" b="1" dirty="0" smtClean="0">
                <a:solidFill>
                  <a:srgbClr val="C00000"/>
                </a:solidFill>
              </a:rPr>
              <a:t>–</a:t>
            </a:r>
            <a:r>
              <a:rPr b="1" dirty="0" smtClean="0">
                <a:solidFill>
                  <a:srgbClr val="C00000"/>
                </a:solidFill>
              </a:rPr>
              <a:t> </a:t>
            </a:r>
            <a:r>
              <a:rPr b="1" dirty="0" err="1" smtClean="0">
                <a:solidFill>
                  <a:srgbClr val="C00000"/>
                </a:solidFill>
              </a:rPr>
              <a:t>Э</a:t>
            </a:r>
            <a:r>
              <a:rPr sz="2400" b="1" dirty="0" err="1" smtClean="0">
                <a:solidFill>
                  <a:srgbClr val="C00000"/>
                </a:solidFill>
              </a:rPr>
              <a:t>кала</a:t>
            </a:r>
            <a:endParaRPr sz="2400" b="1" dirty="0" smtClean="0">
              <a:solidFill>
                <a:srgbClr val="C00000"/>
              </a:solidFill>
            </a:endParaRPr>
          </a:p>
          <a:p>
            <a:pPr algn="ctr"/>
            <a:r>
              <a:rPr b="1" dirty="0" smtClean="0">
                <a:solidFill>
                  <a:srgbClr val="C00000"/>
                </a:solidFill>
              </a:rPr>
              <a:t>ОЭ=ВЭ </a:t>
            </a:r>
            <a:r>
              <a:rPr lang="ru-RU" b="1" dirty="0" smtClean="0">
                <a:solidFill>
                  <a:srgbClr val="C00000"/>
                </a:solidFill>
              </a:rPr>
              <a:t>–</a:t>
            </a:r>
            <a:r>
              <a:rPr b="1" dirty="0" smtClean="0">
                <a:solidFill>
                  <a:srgbClr val="C00000"/>
                </a:solidFill>
              </a:rPr>
              <a:t> </a:t>
            </a:r>
            <a:r>
              <a:rPr b="1" dirty="0" err="1" smtClean="0">
                <a:solidFill>
                  <a:srgbClr val="C00000"/>
                </a:solidFill>
              </a:rPr>
              <a:t>Э</a:t>
            </a:r>
            <a:r>
              <a:rPr sz="2000" b="1" dirty="0" err="1" smtClean="0">
                <a:solidFill>
                  <a:srgbClr val="C00000"/>
                </a:solidFill>
              </a:rPr>
              <a:t>кала</a:t>
            </a:r>
            <a:r>
              <a:rPr b="1" dirty="0" smtClean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–</a:t>
            </a:r>
            <a:r>
              <a:rPr b="1" dirty="0" smtClean="0">
                <a:solidFill>
                  <a:srgbClr val="C00000"/>
                </a:solidFill>
              </a:rPr>
              <a:t> </a:t>
            </a:r>
            <a:r>
              <a:rPr b="1" dirty="0" err="1" smtClean="0">
                <a:solidFill>
                  <a:srgbClr val="C00000"/>
                </a:solidFill>
              </a:rPr>
              <a:t>Э</a:t>
            </a:r>
            <a:r>
              <a:rPr sz="2000" b="1" dirty="0" err="1" smtClean="0">
                <a:solidFill>
                  <a:srgbClr val="C00000"/>
                </a:solidFill>
              </a:rPr>
              <a:t>мочи</a:t>
            </a:r>
            <a:r>
              <a:rPr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</a:rPr>
              <a:t>–</a:t>
            </a:r>
            <a:r>
              <a:rPr sz="2000" b="1" dirty="0" smtClean="0">
                <a:solidFill>
                  <a:srgbClr val="C00000"/>
                </a:solidFill>
              </a:rPr>
              <a:t> </a:t>
            </a:r>
            <a:r>
              <a:rPr b="1" dirty="0" err="1" smtClean="0">
                <a:solidFill>
                  <a:srgbClr val="C00000"/>
                </a:solidFill>
              </a:rPr>
              <a:t>Э</a:t>
            </a:r>
            <a:r>
              <a:rPr sz="2000" b="1" dirty="0" err="1" smtClean="0">
                <a:solidFill>
                  <a:srgbClr val="C00000"/>
                </a:solidFill>
              </a:rPr>
              <a:t>кишечных</a:t>
            </a:r>
            <a:r>
              <a:rPr sz="2000" b="1" dirty="0" smtClean="0">
                <a:solidFill>
                  <a:srgbClr val="C00000"/>
                </a:solidFill>
              </a:rPr>
              <a:t> газов</a:t>
            </a:r>
          </a:p>
          <a:p>
            <a:pPr marL="108000" indent="0" algn="ctr">
              <a:buNone/>
            </a:pPr>
            <a:r>
              <a:rPr lang="ru-RU" sz="2000" b="1" dirty="0" smtClean="0">
                <a:solidFill>
                  <a:schemeClr val="tx1"/>
                </a:solidFill>
              </a:rPr>
              <a:t>И</a:t>
            </a:r>
            <a:r>
              <a:rPr sz="2000" b="1" dirty="0" smtClean="0">
                <a:solidFill>
                  <a:schemeClr val="tx1"/>
                </a:solidFill>
              </a:rPr>
              <a:t>ли</a:t>
            </a:r>
            <a:endParaRPr b="1" dirty="0" smtClean="0">
              <a:solidFill>
                <a:schemeClr val="tx1"/>
              </a:solidFill>
            </a:endParaRPr>
          </a:p>
          <a:p>
            <a:pPr algn="ctr"/>
            <a:r>
              <a:rPr b="1" dirty="0" smtClean="0">
                <a:solidFill>
                  <a:srgbClr val="C00000"/>
                </a:solidFill>
              </a:rPr>
              <a:t>ОЭ= ПЭ </a:t>
            </a:r>
            <a:r>
              <a:rPr lang="ru-RU" b="1" dirty="0" smtClean="0">
                <a:solidFill>
                  <a:srgbClr val="C00000"/>
                </a:solidFill>
              </a:rPr>
              <a:t>–</a:t>
            </a:r>
            <a:r>
              <a:rPr b="1" dirty="0" smtClean="0">
                <a:solidFill>
                  <a:srgbClr val="C00000"/>
                </a:solidFill>
              </a:rPr>
              <a:t> </a:t>
            </a:r>
            <a:r>
              <a:rPr b="1" dirty="0" err="1" smtClean="0">
                <a:solidFill>
                  <a:srgbClr val="C00000"/>
                </a:solidFill>
              </a:rPr>
              <a:t>Э</a:t>
            </a:r>
            <a:r>
              <a:rPr sz="2000" b="1" dirty="0" err="1" smtClean="0">
                <a:solidFill>
                  <a:srgbClr val="C00000"/>
                </a:solidFill>
              </a:rPr>
              <a:t>мочи</a:t>
            </a:r>
            <a:r>
              <a:rPr b="1" dirty="0" smtClean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–</a:t>
            </a:r>
            <a:r>
              <a:rPr b="1" dirty="0" smtClean="0">
                <a:solidFill>
                  <a:srgbClr val="C00000"/>
                </a:solidFill>
              </a:rPr>
              <a:t> </a:t>
            </a:r>
            <a:r>
              <a:rPr b="1" dirty="0" err="1" smtClean="0">
                <a:solidFill>
                  <a:srgbClr val="C00000"/>
                </a:solidFill>
              </a:rPr>
              <a:t>Э</a:t>
            </a:r>
            <a:r>
              <a:rPr sz="2000" b="1" dirty="0" err="1" smtClean="0">
                <a:solidFill>
                  <a:srgbClr val="C00000"/>
                </a:solidFill>
              </a:rPr>
              <a:t>кишечных</a:t>
            </a:r>
            <a:r>
              <a:rPr sz="2000" b="1" dirty="0" smtClean="0">
                <a:solidFill>
                  <a:srgbClr val="C00000"/>
                </a:solidFill>
              </a:rPr>
              <a:t> газов</a:t>
            </a:r>
            <a:endParaRPr lang="ru-RU" sz="5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Использование органических веществ корма определяется двумя коэффициентами, характеризующими процентное соотношение энергии продукции от валовой и обменной энергии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7869742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2400" b="1" smtClean="0"/>
              <a:t>Пример расчета баланса азота и углерода на дойной корове</a:t>
            </a:r>
            <a:endParaRPr lang="ru-RU" sz="24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906799284"/>
              </p:ext>
            </p:extLst>
          </p:nvPr>
        </p:nvGraphicFramePr>
        <p:xfrm>
          <a:off x="503808" y="1619596"/>
          <a:ext cx="9289033" cy="542614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270799"/>
                <a:gridCol w="2278008"/>
                <a:gridCol w="2740226"/>
              </a:tblGrid>
              <a:tr h="529599"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кДж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599"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поступило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выделено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4213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С</a:t>
                      </a:r>
                      <a:r>
                        <a:rPr lang="ru-RU" sz="2000" b="1" baseline="0" dirty="0" smtClean="0"/>
                        <a:t> РАЦИОНОМ ПОСТУПИЛО:</a:t>
                      </a:r>
                      <a:endParaRPr lang="ru-RU" sz="2000" b="1" dirty="0" smtClean="0"/>
                    </a:p>
                    <a:p>
                      <a:pPr algn="ctr"/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219 610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599"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с калом: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69 362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599"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с мочой: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7 929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599"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с кишечными газами: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15 389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599"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с теплопродукцией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79 504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599"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с молоком: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41 535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312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Отложено в теле: белке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3494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599">
                <a:tc>
                  <a:txBody>
                    <a:bodyPr/>
                    <a:lstStyle/>
                    <a:p>
                      <a:pPr marL="0" indent="0" algn="r"/>
                      <a:r>
                        <a:rPr lang="ru-RU" sz="2400" b="1" dirty="0" smtClean="0"/>
                        <a:t>жире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2397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268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70555471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0878" y="2101680"/>
            <a:ext cx="9195977" cy="4762799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ЭПВК – 150 248 кДж (219 610-69 362)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ОЭПВК – 126 930 кДж  (150248-(7929+15389)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ЭП (молоко и отложения) – 47 426 кДж (41 535+3 494+2 397)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70341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Схема энергетического баланса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3"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83872" y="1968653"/>
            <a:ext cx="6694212" cy="31498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00794" tIns="50397" rIns="100794" bIns="50397" rtlCol="0" anchor="ctr"/>
          <a:lstStyle/>
          <a:p>
            <a:pPr algn="ctr"/>
            <a:r>
              <a:rPr lang="ru-RU" dirty="0" smtClean="0"/>
              <a:t>ВАЛОВАЯ ЭНЕРГИЯ КОРМА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23785" y="2756124"/>
            <a:ext cx="2362663" cy="47248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00794" tIns="50397" rIns="100794" bIns="50397" rtlCol="0" anchor="ctr"/>
          <a:lstStyle/>
          <a:p>
            <a:pPr algn="ctr"/>
            <a:r>
              <a:rPr lang="ru-RU" dirty="0" smtClean="0"/>
              <a:t>ЭНЕРГИЯ КАЛА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37737" y="2677377"/>
            <a:ext cx="2598929" cy="5512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00794" tIns="50397" rIns="100794" bIns="50397" rtlCol="0" anchor="ctr"/>
          <a:lstStyle/>
          <a:p>
            <a:pPr algn="ctr"/>
            <a:r>
              <a:rPr lang="ru-RU" dirty="0" smtClean="0"/>
              <a:t>ЭНЕРГИЯ </a:t>
            </a:r>
            <a:r>
              <a:rPr lang="ru-RU" i="1" dirty="0" smtClean="0"/>
              <a:t>КИШЕЧНЫХ Г</a:t>
            </a:r>
            <a:r>
              <a:rPr lang="ru-RU" dirty="0" smtClean="0"/>
              <a:t>АЗОВ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772932" y="2362388"/>
            <a:ext cx="2441418" cy="13387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00794" tIns="50397" rIns="100794" bIns="50397" rtlCol="0" anchor="ctr"/>
          <a:lstStyle/>
          <a:p>
            <a:pPr algn="ctr"/>
            <a:r>
              <a:rPr lang="ru-RU" dirty="0" smtClean="0"/>
              <a:t>ЭНЕРГИЯ ПЕРЕВАРИМЫХ ПИТАТЕЛЬНЫХ ВЕЩЕСТА</a:t>
            </a:r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rot="10800000" flipV="1">
            <a:off x="3307693" y="3779838"/>
            <a:ext cx="4016527" cy="5512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1338807" y="4488562"/>
            <a:ext cx="2835196" cy="5512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00794" tIns="50397" rIns="100794" bIns="50397" rtlCol="0" anchor="ctr"/>
          <a:lstStyle/>
          <a:p>
            <a:pPr algn="ctr"/>
            <a:r>
              <a:rPr lang="ru-RU" dirty="0" smtClean="0"/>
              <a:t>ЭНЕРГИЯ МОЧИ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221644" y="4331068"/>
            <a:ext cx="2992706" cy="7087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00794" tIns="50397" rIns="100794" bIns="50397" rtlCol="0" anchor="ctr"/>
          <a:lstStyle/>
          <a:p>
            <a:pPr algn="ctr"/>
            <a:r>
              <a:rPr lang="ru-RU" dirty="0" smtClean="0"/>
              <a:t>ОБМЕННАЯ ЭНЕРГИЯ</a:t>
            </a:r>
            <a:endParaRPr lang="ru-RU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 rot="10800000" flipV="1">
            <a:off x="3543959" y="5118539"/>
            <a:ext cx="4016527" cy="3937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1338807" y="5748517"/>
            <a:ext cx="3386484" cy="86621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00794" tIns="50397" rIns="100794" bIns="50397" rtlCol="0" anchor="ctr"/>
          <a:lstStyle/>
          <a:p>
            <a:pPr algn="ctr"/>
            <a:r>
              <a:rPr lang="ru-RU" dirty="0" smtClean="0"/>
              <a:t>ЭНЕРГИЯ ТЕПЛОПРОДУКЦИИ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379155" y="5748517"/>
            <a:ext cx="2835196" cy="86621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00794" tIns="50397" rIns="100794" bIns="50397" rtlCol="0" anchor="ctr"/>
          <a:lstStyle/>
          <a:p>
            <a:pPr algn="ctr"/>
            <a:r>
              <a:rPr lang="ru-RU" dirty="0" smtClean="0"/>
              <a:t>ЭНЕРГИЯ ПРОДУКЦИИ</a:t>
            </a:r>
            <a:endParaRPr lang="ru-RU" dirty="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rot="5400000">
            <a:off x="2362644" y="2519883"/>
            <a:ext cx="314989" cy="17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5079703" y="2480509"/>
            <a:ext cx="236241" cy="17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>
            <a:off x="7678649" y="4055452"/>
            <a:ext cx="551230" cy="17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7718022" y="5354781"/>
            <a:ext cx="472483" cy="17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1591485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ru-RU" sz="2200" b="1" dirty="0"/>
              <a:t>ЭНЕРГЕТИЧЕСКАЯ ПИТАТЕЛЬНОСТЬ КОРМОВ И ЭНЕРГЕТИЧЕСКИЕ ПОТРЕБНОСТИ ЖИВОТНЫХ В НАШЕЙ СТРАНЕ ДО 1985 ГОДА ВЫРАЖАЛИСЬ В ОВСЯНЫХ КОРМОВЫХ ЕДИНИЦАХ, А С 1986 ГОДА ЕЩЕ И В ОБМЕННОЙ ЭНЕРГИИ.</a:t>
            </a:r>
          </a:p>
          <a:p>
            <a:endParaRPr lang="ru-RU" sz="2200" b="1" dirty="0"/>
          </a:p>
          <a:p>
            <a:r>
              <a:rPr lang="ru-RU" sz="2200" b="1" dirty="0"/>
              <a:t>В 1963 ГОДУ БЫЛО ПРИНЯТО РЕШЕНИЕ ОЦЕНИВАТЬ ПИТАТЕЛЬНОСТЬ КОРМОВ, А ТАКЖЕ НОРМИРОВАТЬ ЭНЕРГЕТИЧЕСКИЕ ПОТРЕБНОСТИ В ОБМЕННОЙ ЭНЕРГИИ ДЛЯ КАЖДОГО ВИДА ЖИВОТНЫХ</a:t>
            </a:r>
          </a:p>
        </p:txBody>
      </p:sp>
    </p:spTree>
    <p:extLst>
      <p:ext uri="{BB962C8B-B14F-4D97-AF65-F5344CB8AC3E}">
        <p14:creationId xmlns="" xmlns:p14="http://schemas.microsoft.com/office/powerpoint/2010/main" val="29833306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ЕДИНИЦЫ ОБМЕННОЙ ЭНЕРГИИ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 fontScale="85000" lnSpcReduction="10000"/>
          </a:bodyPr>
          <a:lstStyle/>
          <a:p>
            <a:r>
              <a:rPr lang="ru-RU" sz="2200" b="1" dirty="0"/>
              <a:t>ОБМЕННАЯ ЭНЕРГИЯ ПРЕДСТАВЛЯЕТ ТУ ЧАСТЬ ЭНЕРГИИ КОРМА, КОТОРАЯ ИСПОЛЬЗУЕТСЯ ОРГАНИЗМОМ ДЛЯ ОБЕСПЕЧЕНИЯ ЖИЗНЕННЫХ ПРОЦЕССОВ И ПРОДУКТИВНОСТИ</a:t>
            </a:r>
          </a:p>
          <a:p>
            <a:endParaRPr lang="ru-RU" sz="2200" b="1" dirty="0"/>
          </a:p>
          <a:p>
            <a:r>
              <a:rPr lang="ru-RU" sz="2200" b="1" dirty="0"/>
              <a:t>ОБМЕННУЮ ЭНЕРГИЮ (ОЭ) УСТАНАВЛИВАЮТ В БАЛАНСОВЫХ ОПЫТАХ ПО РАЗНОСТИ МЕЖДУ ПРИНЯТОЙ ЭНЕРГИЕЙ В КОРМЕ И ВЫДЕЛЕННОЙ С КАЛОМ, МОЧОЙ И КИШЕЧНЫМИ ГАЗАМИ, А ТАКЖЕ ПУТЕМ РАСЧЕТА НА ОСНОВЕ ДАННЫХ ХИМИЧЕСКОГО СОСТАВА КОРМА, ПЕРЕВАРИМОСТИ ПИТАТЕЛЬНЫХ ВЕЩЕСТВ  С ПОМОЩЬЮ СООТВЕТСТВУЮЩИХ УРАВНЕНИЙ РЕГРЕССИИ</a:t>
            </a:r>
          </a:p>
          <a:p>
            <a:endParaRPr lang="ru-RU" sz="2200" b="1" dirty="0"/>
          </a:p>
          <a:p>
            <a:r>
              <a:rPr lang="ru-RU" sz="2200" b="1" dirty="0"/>
              <a:t>КОЛИЧЕСТВО ОЭ ОТДЕЛЬНЫХ КОРМОВ, ВХОДЯЩИХ В РАЦИОН, УСТАНАВЛИВАЮТ В ДИФФЕРЕНЦИРОВАННЫХ ОПЫТАХ, А В КОРМОСМЕСЯХ И РАЦИОНАХ – В ПРЯМЫХ ОПЫТАХ НА СООТВЕТСТВУЮЩИХ ВИДАХ ЖИВОТНЫХ.</a:t>
            </a:r>
          </a:p>
        </p:txBody>
      </p:sp>
    </p:spTree>
    <p:extLst>
      <p:ext uri="{BB962C8B-B14F-4D97-AF65-F5344CB8AC3E}">
        <p14:creationId xmlns="" xmlns:p14="http://schemas.microsoft.com/office/powerpoint/2010/main" val="255495734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40879" y="1835622"/>
            <a:ext cx="8608320" cy="5028858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ЭНЕРГИЯ ПВ=ВЭ</a:t>
            </a:r>
            <a:r>
              <a:rPr lang="ru-RU" sz="2200" b="1" dirty="0">
                <a:solidFill>
                  <a:srgbClr val="C00000"/>
                </a:solidFill>
              </a:rPr>
              <a:t> КОРМА-</a:t>
            </a:r>
            <a:r>
              <a:rPr lang="ru-RU" b="1" dirty="0" smtClean="0">
                <a:solidFill>
                  <a:srgbClr val="C00000"/>
                </a:solidFill>
              </a:rPr>
              <a:t>Э</a:t>
            </a:r>
            <a:r>
              <a:rPr lang="ru-RU" sz="2200" b="1" dirty="0">
                <a:solidFill>
                  <a:srgbClr val="C00000"/>
                </a:solidFill>
              </a:rPr>
              <a:t>КАЛА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ОЭ=ЭПВ-</a:t>
            </a:r>
            <a:r>
              <a:rPr lang="ru-RU" b="1" dirty="0" err="1" smtClean="0">
                <a:solidFill>
                  <a:srgbClr val="C00000"/>
                </a:solidFill>
              </a:rPr>
              <a:t>Э</a:t>
            </a:r>
            <a:r>
              <a:rPr lang="ru-RU" sz="2600" b="1" dirty="0" err="1" smtClean="0">
                <a:solidFill>
                  <a:srgbClr val="C00000"/>
                </a:solidFill>
              </a:rPr>
              <a:t>кишечных</a:t>
            </a:r>
            <a:r>
              <a:rPr lang="ru-RU" sz="2600" b="1" dirty="0" smtClean="0">
                <a:solidFill>
                  <a:srgbClr val="C00000"/>
                </a:solidFill>
              </a:rPr>
              <a:t> газов-</a:t>
            </a:r>
            <a:r>
              <a:rPr lang="ru-RU" sz="3000" b="1" dirty="0" smtClean="0">
                <a:solidFill>
                  <a:srgbClr val="C00000"/>
                </a:solidFill>
              </a:rPr>
              <a:t>Э</a:t>
            </a:r>
            <a:r>
              <a:rPr lang="ru-RU" sz="1700" b="1" dirty="0" smtClean="0">
                <a:solidFill>
                  <a:srgbClr val="C00000"/>
                </a:solidFill>
              </a:rPr>
              <a:t>МОЧИ</a:t>
            </a:r>
            <a:endParaRPr lang="ru-RU" sz="2200" b="1" dirty="0">
              <a:solidFill>
                <a:srgbClr val="C00000"/>
              </a:solidFill>
            </a:endParaRPr>
          </a:p>
          <a:p>
            <a:r>
              <a:rPr lang="ru-RU" sz="2200" b="1" dirty="0"/>
              <a:t>ЕСЛИ ОБЩУЮ ЭНЕРГИЮ КОРМА ПРИНЯТЬ ЗА 100%, ПОТЕРИ ЭНЕРГИИ С ЭКСКРЕМЕНТАМИ СОСТАВЯТ В СРЕДНЕМ 30%, ОСТАВШАЯСЯ ЧАСТЬ – 70% ЯВЛЯЕТСЯ ПЕРЕВАРЕННОЙ ЭНЕРГИЕЙ, В КОТОРОЙ 10% ТАКЖЕ СОСТАВЯТ ПОТЕРИ ЭНЕРГИИ С МОЧОЙ И ГАЗАМИ.</a:t>
            </a:r>
          </a:p>
          <a:p>
            <a:r>
              <a:rPr lang="ru-RU" sz="2200" b="1" dirty="0"/>
              <a:t>СЛЕДОВАТЕЛЬНО ДОЛЯ ОБМЕННОЙ ЭНЕРГИИ БУДЕТ НА УРОВНЕ 60% ОТ ВАЛОВОЙ ЭНЕРГИИ КОРМА, ИЗ КОТОРОЙ 20% СОСТАВЯТ ЗАТРАТЫ НА ОБМЕННЫЕ ПРОЦЕССЫ. </a:t>
            </a:r>
          </a:p>
          <a:p>
            <a:r>
              <a:rPr lang="ru-RU" sz="2200" b="1" dirty="0"/>
              <a:t>В ИТОГЕ ЧИСТАЯ ЭНЕРГИЯ ПРОДУКЦИИ ОКАЖЕТСЯ РАВНОЙ 40% ОТ ВАЛОВОЙ ЭНЕРГИИ РАЦИОНА, КОТОРАЯ ИСПОЛЬЗУЕТСЯ НА ПОДДЕРЖАНИЕ ЖИЗНИ , ОБРАЗОВАНИЯ ПРОДУКЦИИ И ВОСПРОИЗВОДСТВО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7535847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1840" y="179437"/>
            <a:ext cx="8608320" cy="1152128"/>
          </a:xfrm>
        </p:spPr>
        <p:txBody>
          <a:bodyPr>
            <a:normAutofit/>
          </a:bodyPr>
          <a:lstStyle/>
          <a:p>
            <a:r>
              <a:rPr lang="ru-RU" sz="2200" b="1" dirty="0"/>
              <a:t>ДЛЯ ЖВАЧНЫХ ЖИВОТНЫХ И ЛОШАДЕЙ ОЭ ПО РЕЗУЛЬТАТАМ БАЛАНСОВЫХ ОПЫТОВ РАССЧИТЫВАЮТ ПО ФОРМУЛЕ: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900" y="1187549"/>
            <a:ext cx="9882725" cy="5953161"/>
          </a:xfrm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/>
            <a:r>
              <a:rPr lang="ru-RU" b="1" dirty="0"/>
              <a:t>ОЭ= </a:t>
            </a:r>
            <a:r>
              <a:rPr lang="ru-RU" b="1" dirty="0" err="1" smtClean="0"/>
              <a:t>Э</a:t>
            </a:r>
            <a:r>
              <a:rPr lang="ru-RU" b="1" baseline="-25000" dirty="0" err="1" smtClean="0"/>
              <a:t>валовая</a:t>
            </a:r>
            <a:r>
              <a:rPr lang="ru-RU" b="1" baseline="-25000" dirty="0" smtClean="0"/>
              <a:t> </a:t>
            </a:r>
            <a:r>
              <a:rPr lang="ru-RU" b="1" dirty="0" smtClean="0"/>
              <a:t>– ( </a:t>
            </a:r>
            <a:r>
              <a:rPr lang="ru-RU" b="1" dirty="0" err="1" smtClean="0"/>
              <a:t>Э</a:t>
            </a:r>
            <a:r>
              <a:rPr lang="ru-RU" b="1" baseline="-25000" dirty="0" err="1" smtClean="0"/>
              <a:t>кала</a:t>
            </a:r>
            <a:r>
              <a:rPr lang="ru-RU" b="1" dirty="0" err="1" smtClean="0"/>
              <a:t>+Э</a:t>
            </a:r>
            <a:r>
              <a:rPr lang="ru-RU" b="1" baseline="-25000" dirty="0" err="1" smtClean="0"/>
              <a:t>кишечных</a:t>
            </a:r>
            <a:r>
              <a:rPr lang="ru-RU" b="1" dirty="0" smtClean="0"/>
              <a:t> </a:t>
            </a:r>
            <a:r>
              <a:rPr lang="ru-RU" b="1" baseline="-25000" dirty="0" err="1" smtClean="0"/>
              <a:t>газов</a:t>
            </a:r>
            <a:r>
              <a:rPr lang="ru-RU" b="1" dirty="0" err="1" smtClean="0"/>
              <a:t>+Э</a:t>
            </a:r>
            <a:r>
              <a:rPr lang="ru-RU" b="1" baseline="-25000" dirty="0" err="1" smtClean="0"/>
              <a:t>мочи</a:t>
            </a:r>
            <a:r>
              <a:rPr lang="ru-RU" b="1" dirty="0"/>
              <a:t>)</a:t>
            </a:r>
            <a:endParaRPr lang="ru-RU" b="1" dirty="0" smtClean="0"/>
          </a:p>
          <a:p>
            <a:pPr algn="ctr"/>
            <a:r>
              <a:rPr lang="ru-RU" b="1" dirty="0" smtClean="0"/>
              <a:t>Или по уравнению регрессии: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для крупного рогатого скота</a:t>
            </a:r>
          </a:p>
          <a:p>
            <a:pPr marL="0" lvl="8" indent="0"/>
            <a:r>
              <a:rPr lang="ru-RU" sz="3500" b="1" dirty="0"/>
              <a:t>ОЭ=17,46 ПП + 31,23 ПЖ + 13,65 ПК + 14,78 ПБЭВ;</a:t>
            </a:r>
          </a:p>
          <a:p>
            <a:pPr marL="0" lvl="8" indent="0" algn="ctr"/>
            <a:r>
              <a:rPr lang="ru-RU" sz="3500" b="1" dirty="0">
                <a:solidFill>
                  <a:srgbClr val="FF0000"/>
                </a:solidFill>
              </a:rPr>
              <a:t>для овец</a:t>
            </a:r>
          </a:p>
          <a:p>
            <a:pPr marL="0" lvl="8" indent="0" algn="ctr"/>
            <a:r>
              <a:rPr lang="ru-RU" sz="3500" b="1" dirty="0"/>
              <a:t>ОЭ=17,71 ПП + 37,89 ПЖ + 13,44 ПК + 14,78 ПБЭВ;</a:t>
            </a:r>
          </a:p>
          <a:p>
            <a:pPr marL="0" lvl="8" indent="0" algn="ctr"/>
            <a:r>
              <a:rPr lang="ru-RU" sz="3500" b="1" dirty="0">
                <a:solidFill>
                  <a:srgbClr val="FF0000"/>
                </a:solidFill>
              </a:rPr>
              <a:t>для лошадей</a:t>
            </a:r>
          </a:p>
          <a:p>
            <a:pPr marL="0" lvl="8" indent="0" algn="ctr"/>
            <a:r>
              <a:rPr lang="ru-RU" sz="3500" b="1" dirty="0"/>
              <a:t>ОЭ=19,46 ПП + 35,43 ПЖ + 15,95 ПК + 15,95 ПБЭВ;</a:t>
            </a:r>
          </a:p>
          <a:p>
            <a:pPr marL="0" lvl="8" indent="0" algn="ctr"/>
            <a:endParaRPr lang="ru-RU" sz="3500" b="1" dirty="0"/>
          </a:p>
          <a:p>
            <a:pPr marL="0" lvl="8" indent="0" algn="ctr"/>
            <a:endParaRPr lang="ru-RU" sz="3500" b="1" dirty="0"/>
          </a:p>
          <a:p>
            <a:pPr marL="0" lvl="8" indent="0"/>
            <a:endParaRPr lang="ru-RU" sz="3500" b="1" dirty="0"/>
          </a:p>
          <a:p>
            <a:pPr lvl="8" algn="ctr"/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8865729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mtClean="0"/>
              <a:t>Для оценки питательности кормов по результатам использования и трансформации питательных веществ в продукцию применяют несколько методов:</a:t>
            </a:r>
          </a:p>
          <a:p>
            <a:r>
              <a:rPr b="1" smtClean="0">
                <a:solidFill>
                  <a:srgbClr val="FF0000"/>
                </a:solidFill>
              </a:rPr>
              <a:t>1. Контрольных животных</a:t>
            </a:r>
          </a:p>
          <a:p>
            <a:r>
              <a:rPr b="1" smtClean="0">
                <a:solidFill>
                  <a:srgbClr val="FF0000"/>
                </a:solidFill>
              </a:rPr>
              <a:t>2. Балансовый, основанный на законе сохранения веществ и энергии (баланс азота и баланс углерода)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r>
              <a:rPr lang="ru-RU" sz="2200" b="1" dirty="0"/>
              <a:t>ДЛЯ СВИНЕЙ ОЭ ПО РЕЗУЛЬТАТАМ БАЛАНСОВЫХ ОПЫТОВ РАССЧИТЫВАЮТ ПО ФОРМУЛЕ:</a:t>
            </a: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516" y="1763924"/>
            <a:ext cx="9962109" cy="5429059"/>
          </a:xfrm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/>
            <a:r>
              <a:rPr lang="ru-RU" b="1" dirty="0" smtClean="0"/>
              <a:t>ОЭ=</a:t>
            </a:r>
            <a:r>
              <a:rPr lang="ru-RU" b="1" dirty="0" err="1" smtClean="0"/>
              <a:t>Э</a:t>
            </a:r>
            <a:r>
              <a:rPr lang="ru-RU" b="1" baseline="-25000" dirty="0" err="1" smtClean="0"/>
              <a:t>валовая</a:t>
            </a:r>
            <a:r>
              <a:rPr lang="ru-RU" b="1" dirty="0" smtClean="0"/>
              <a:t>- ( </a:t>
            </a:r>
            <a:r>
              <a:rPr lang="ru-RU" b="1" dirty="0" err="1" smtClean="0"/>
              <a:t>Э</a:t>
            </a:r>
            <a:r>
              <a:rPr lang="ru-RU" b="1" baseline="-25000" dirty="0" err="1" smtClean="0"/>
              <a:t>кала</a:t>
            </a:r>
            <a:r>
              <a:rPr lang="ru-RU" b="1" dirty="0" smtClean="0"/>
              <a:t>+ </a:t>
            </a:r>
            <a:r>
              <a:rPr lang="ru-RU" b="1" dirty="0" err="1" smtClean="0"/>
              <a:t>Э</a:t>
            </a:r>
            <a:r>
              <a:rPr lang="ru-RU" b="1" baseline="-25000" dirty="0" err="1" smtClean="0"/>
              <a:t>мочи</a:t>
            </a:r>
            <a:r>
              <a:rPr lang="ru-RU" b="1" dirty="0"/>
              <a:t>)</a:t>
            </a:r>
          </a:p>
          <a:p>
            <a:pPr algn="ctr"/>
            <a:r>
              <a:rPr lang="ru-RU" b="1" dirty="0" smtClean="0"/>
              <a:t>Или по уравнению регрессии: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для свиней</a:t>
            </a:r>
          </a:p>
          <a:p>
            <a:pPr algn="ctr"/>
            <a:r>
              <a:rPr lang="ru-RU" b="1" dirty="0" smtClean="0"/>
              <a:t>ОЭ=20,85 ПП + 36,63 ПЖ + 14,27 ПК + 16,95 БЭВ;</a:t>
            </a: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д</a:t>
            </a:r>
            <a:r>
              <a:rPr lang="ru-RU" b="1" dirty="0" smtClean="0">
                <a:solidFill>
                  <a:srgbClr val="FF0000"/>
                </a:solidFill>
              </a:rPr>
              <a:t>ля птицы</a:t>
            </a:r>
          </a:p>
          <a:p>
            <a:pPr algn="ctr"/>
            <a:r>
              <a:rPr lang="ru-RU" b="1" dirty="0" smtClean="0"/>
              <a:t>ОЭ=</a:t>
            </a:r>
            <a:r>
              <a:rPr lang="ru-RU" b="1" dirty="0" err="1" smtClean="0"/>
              <a:t>Э</a:t>
            </a:r>
            <a:r>
              <a:rPr lang="ru-RU" b="1" baseline="-25000" dirty="0" err="1" smtClean="0"/>
              <a:t>валовая</a:t>
            </a:r>
            <a:r>
              <a:rPr lang="ru-RU" b="1" baseline="-25000" dirty="0" smtClean="0"/>
              <a:t> </a:t>
            </a:r>
            <a:r>
              <a:rPr lang="ru-RU" b="1" dirty="0" smtClean="0"/>
              <a:t>– </a:t>
            </a:r>
            <a:r>
              <a:rPr lang="ru-RU" b="1" dirty="0" err="1" smtClean="0"/>
              <a:t>Э</a:t>
            </a:r>
            <a:r>
              <a:rPr lang="ru-RU" b="1" baseline="-25000" dirty="0" err="1" smtClean="0"/>
              <a:t>помета</a:t>
            </a:r>
            <a:endParaRPr lang="ru-RU" b="1" baseline="-25000" dirty="0" smtClean="0"/>
          </a:p>
          <a:p>
            <a:pPr algn="ctr"/>
            <a:r>
              <a:rPr lang="ru-RU" b="1" dirty="0" smtClean="0"/>
              <a:t>ОЭ=17,84 ПП + 39,78 ПЖ + 17,71 ПК + 17,71 ПБЭВ</a:t>
            </a:r>
            <a:endParaRPr lang="ru-RU" b="1" dirty="0"/>
          </a:p>
          <a:p>
            <a:pPr algn="ctr"/>
            <a:endParaRPr lang="ru-RU" b="1" dirty="0"/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997995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7284" y="1001696"/>
            <a:ext cx="9548865" cy="5624040"/>
          </a:xfrm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algn="just"/>
            <a:r>
              <a:rPr lang="ru-RU" sz="3100" b="1" dirty="0"/>
              <a:t>ОЭ можно определить используя коэффициенты теплотворной способности </a:t>
            </a:r>
            <a:r>
              <a:rPr lang="ru-RU" sz="3100" b="1" dirty="0" err="1"/>
              <a:t>переваримых</a:t>
            </a:r>
            <a:r>
              <a:rPr lang="ru-RU" sz="3100" b="1" dirty="0"/>
              <a:t> питательных веществ, а также по сумме ППВ (СППВ). При расчете количества ОЭ по СППВ принимают во внимание, что </a:t>
            </a:r>
            <a:r>
              <a:rPr lang="ru-RU" sz="3100" b="1" dirty="0">
                <a:solidFill>
                  <a:srgbClr val="FF0000"/>
                </a:solidFill>
              </a:rPr>
              <a:t>1 г СППВ = 18,46 кДж </a:t>
            </a:r>
            <a:r>
              <a:rPr lang="ru-RU" sz="3100" b="1" dirty="0" err="1">
                <a:solidFill>
                  <a:srgbClr val="FF0000"/>
                </a:solidFill>
              </a:rPr>
              <a:t>переваримой</a:t>
            </a:r>
            <a:r>
              <a:rPr lang="ru-RU" sz="3100" b="1" dirty="0">
                <a:solidFill>
                  <a:srgbClr val="FF0000"/>
                </a:solidFill>
              </a:rPr>
              <a:t> энергии. </a:t>
            </a:r>
            <a:r>
              <a:rPr lang="ru-RU" sz="3100" b="1" dirty="0"/>
              <a:t>Соотношение между энергией </a:t>
            </a:r>
            <a:r>
              <a:rPr lang="ru-RU" sz="3100" b="1" dirty="0" err="1"/>
              <a:t>переваримых</a:t>
            </a:r>
            <a:r>
              <a:rPr lang="ru-RU" sz="3100" b="1" dirty="0"/>
              <a:t> веществ и обменной считается постоянным:</a:t>
            </a:r>
          </a:p>
          <a:p>
            <a:pPr algn="ctr"/>
            <a:r>
              <a:rPr lang="ru-RU" sz="3100" b="1" dirty="0">
                <a:solidFill>
                  <a:srgbClr val="C00000"/>
                </a:solidFill>
              </a:rPr>
              <a:t>для жвачных – 0,84</a:t>
            </a:r>
          </a:p>
          <a:p>
            <a:pPr algn="ctr"/>
            <a:r>
              <a:rPr lang="ru-RU" sz="3100" b="1" dirty="0">
                <a:solidFill>
                  <a:srgbClr val="C00000"/>
                </a:solidFill>
              </a:rPr>
              <a:t>для свиней – 0,96</a:t>
            </a:r>
          </a:p>
        </p:txBody>
      </p:sp>
    </p:spTree>
    <p:extLst>
      <p:ext uri="{BB962C8B-B14F-4D97-AF65-F5344CB8AC3E}">
        <p14:creationId xmlns="" xmlns:p14="http://schemas.microsoft.com/office/powerpoint/2010/main" val="269406662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ru-RU" b="1" dirty="0" smtClean="0"/>
              <a:t>Энергетическую питательность корма в единицах ОЭ выражают в энергетических кормовых единицах (ЭКЕ).</a:t>
            </a:r>
          </a:p>
          <a:p>
            <a:r>
              <a:rPr lang="ru-RU" b="1" dirty="0" smtClean="0"/>
              <a:t>За 1 ЭКЕ принимают в среднем </a:t>
            </a:r>
            <a:r>
              <a:rPr lang="ru-RU" b="1" dirty="0" smtClean="0">
                <a:solidFill>
                  <a:srgbClr val="C00000"/>
                </a:solidFill>
              </a:rPr>
              <a:t>2500 ккал (10 467 кДж) или округленно 10 МДж.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044707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b="1" dirty="0"/>
              <a:t>Пример расчета энергетической питательности 1 кг ячменя для свиней (по уравнению регрессии)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197555023"/>
              </p:ext>
            </p:extLst>
          </p:nvPr>
        </p:nvGraphicFramePr>
        <p:xfrm>
          <a:off x="504031" y="1763924"/>
          <a:ext cx="9072562" cy="5058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1211"/>
                <a:gridCol w="1190757"/>
                <a:gridCol w="1111373"/>
                <a:gridCol w="1587676"/>
                <a:gridCol w="1281545"/>
              </a:tblGrid>
              <a:tr h="70557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Показатель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Сырой протеин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Жир 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Клетчатка 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БЭВ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782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/>
                        <a:t>Химический состав ячменя, %</a:t>
                      </a:r>
                      <a:endParaRPr lang="ru-RU" sz="20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11,3</a:t>
                      </a:r>
                      <a:endParaRPr lang="ru-RU" sz="24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2,2</a:t>
                      </a:r>
                      <a:endParaRPr lang="ru-RU" sz="24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4,9</a:t>
                      </a:r>
                      <a:endParaRPr lang="ru-RU" sz="24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63,8</a:t>
                      </a:r>
                      <a:endParaRPr lang="ru-RU" sz="24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570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/>
                        <a:t>Содержание питательных веществ, г</a:t>
                      </a:r>
                      <a:endParaRPr lang="ru-RU" sz="20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113</a:t>
                      </a:r>
                      <a:endParaRPr lang="ru-RU" sz="24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22</a:t>
                      </a:r>
                      <a:endParaRPr lang="ru-RU" sz="24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49</a:t>
                      </a:r>
                      <a:endParaRPr lang="ru-RU" sz="24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638</a:t>
                      </a:r>
                      <a:endParaRPr lang="ru-RU" sz="24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782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/>
                        <a:t>Коэффициент переваримости, %</a:t>
                      </a:r>
                      <a:endParaRPr lang="ru-RU" sz="20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76</a:t>
                      </a:r>
                      <a:endParaRPr lang="ru-RU" sz="24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45</a:t>
                      </a:r>
                      <a:endParaRPr lang="ru-RU" sz="24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26</a:t>
                      </a:r>
                      <a:endParaRPr lang="ru-RU" sz="24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88</a:t>
                      </a:r>
                      <a:endParaRPr lang="ru-RU" sz="24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570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/>
                        <a:t>Количество </a:t>
                      </a:r>
                      <a:r>
                        <a:rPr lang="ru-RU" sz="2000" b="1" dirty="0" err="1" smtClean="0"/>
                        <a:t>переваримых</a:t>
                      </a:r>
                      <a:r>
                        <a:rPr lang="ru-RU" sz="2000" b="1" dirty="0" smtClean="0"/>
                        <a:t> питательных веществ, г</a:t>
                      </a:r>
                      <a:endParaRPr lang="ru-RU" sz="20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85,8</a:t>
                      </a:r>
                      <a:endParaRPr lang="ru-RU" sz="24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9,9</a:t>
                      </a:r>
                      <a:endParaRPr lang="ru-RU" sz="24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12,7</a:t>
                      </a:r>
                      <a:endParaRPr lang="ru-RU" sz="24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561,4</a:t>
                      </a:r>
                      <a:endParaRPr lang="ru-RU" sz="24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782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/>
                        <a:t>Коэффициент регрессии</a:t>
                      </a:r>
                      <a:endParaRPr lang="ru-RU" sz="20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20,85</a:t>
                      </a:r>
                      <a:endParaRPr lang="ru-RU" sz="24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36,63</a:t>
                      </a:r>
                      <a:endParaRPr lang="ru-RU" sz="24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14,27</a:t>
                      </a:r>
                      <a:endParaRPr lang="ru-RU" sz="24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16,95</a:t>
                      </a:r>
                      <a:endParaRPr lang="ru-RU" sz="24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570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/>
                        <a:t>Количество обменной энергии, кДж</a:t>
                      </a:r>
                      <a:endParaRPr lang="ru-RU" sz="20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1788,9</a:t>
                      </a:r>
                      <a:endParaRPr lang="ru-RU" sz="24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362,6</a:t>
                      </a:r>
                      <a:endParaRPr lang="ru-RU" sz="24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181,2</a:t>
                      </a:r>
                      <a:endParaRPr lang="ru-RU" sz="24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9515,7</a:t>
                      </a:r>
                      <a:endParaRPr lang="ru-RU" sz="24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782">
                <a:tc gridSpan="5">
                  <a:txBody>
                    <a:bodyPr/>
                    <a:lstStyle/>
                    <a:p>
                      <a:pPr algn="l"/>
                      <a:r>
                        <a:rPr lang="ru-RU" sz="2000" b="1" dirty="0" smtClean="0"/>
                        <a:t>Сумма обменной энергии=11848,4 кДж, или 11,8 МДж</a:t>
                      </a:r>
                      <a:endParaRPr lang="ru-RU" sz="20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782">
                <a:tc gridSpan="5">
                  <a:txBody>
                    <a:bodyPr/>
                    <a:lstStyle/>
                    <a:p>
                      <a:pPr algn="l"/>
                      <a:r>
                        <a:rPr lang="ru-RU" sz="2000" b="1" dirty="0" smtClean="0"/>
                        <a:t>Энергетическая питательность</a:t>
                      </a:r>
                      <a:r>
                        <a:rPr lang="ru-RU" sz="2000" b="1" baseline="0" dirty="0" smtClean="0"/>
                        <a:t> 1 кг ячменя=1,18 ЭКЕ (11,8:10)</a:t>
                      </a:r>
                      <a:endParaRPr lang="ru-RU" sz="20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96261430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b="1" dirty="0"/>
              <a:t>Пример расчета энергетической питательности 1 кг зеленой травы викоовсяной смеси в единицах ОЭ для крупного рогатого </a:t>
            </a:r>
            <a:r>
              <a:rPr lang="ru-RU" sz="2200" dirty="0"/>
              <a:t>скота (по СППВ)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88828250"/>
              </p:ext>
            </p:extLst>
          </p:nvPr>
        </p:nvGraphicFramePr>
        <p:xfrm>
          <a:off x="197900" y="1477949"/>
          <a:ext cx="9684829" cy="4655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726"/>
                <a:gridCol w="1349525"/>
                <a:gridCol w="1111373"/>
                <a:gridCol w="1587676"/>
                <a:gridCol w="1349529"/>
              </a:tblGrid>
              <a:tr h="70557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Показатель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Сырой протеин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Жир 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Клетчатка 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БЭВ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063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/>
                        <a:t>Химический состав травы, %</a:t>
                      </a:r>
                      <a:endParaRPr lang="ru-RU" sz="20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3,7</a:t>
                      </a:r>
                      <a:endParaRPr lang="ru-RU" sz="20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0,8</a:t>
                      </a:r>
                      <a:endParaRPr lang="ru-RU" sz="20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5,8</a:t>
                      </a:r>
                      <a:endParaRPr lang="ru-RU" sz="20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9,9</a:t>
                      </a:r>
                      <a:endParaRPr lang="ru-RU" sz="20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/>
                        <a:t>Содержание питательных веществ, г</a:t>
                      </a:r>
                      <a:endParaRPr lang="ru-RU" sz="20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37</a:t>
                      </a:r>
                      <a:endParaRPr lang="ru-RU" sz="20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8</a:t>
                      </a:r>
                      <a:endParaRPr lang="ru-RU" sz="20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58</a:t>
                      </a:r>
                      <a:endParaRPr lang="ru-RU" sz="20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99</a:t>
                      </a:r>
                      <a:endParaRPr lang="ru-RU" sz="20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063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/>
                        <a:t>Коэффициент переваримости, %</a:t>
                      </a:r>
                      <a:endParaRPr lang="ru-RU" sz="20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74</a:t>
                      </a:r>
                      <a:endParaRPr lang="ru-RU" sz="20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51</a:t>
                      </a:r>
                      <a:endParaRPr lang="ru-RU" sz="20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56</a:t>
                      </a:r>
                      <a:endParaRPr lang="ru-RU" sz="20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69</a:t>
                      </a:r>
                      <a:endParaRPr lang="ru-RU" sz="20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4945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/>
                        <a:t>Количество </a:t>
                      </a:r>
                      <a:r>
                        <a:rPr lang="ru-RU" sz="2000" b="1" dirty="0" err="1" smtClean="0"/>
                        <a:t>переваримых</a:t>
                      </a:r>
                      <a:r>
                        <a:rPr lang="ru-RU" sz="2000" b="1" dirty="0" smtClean="0"/>
                        <a:t> питательных веществ, г</a:t>
                      </a:r>
                      <a:endParaRPr lang="ru-RU" sz="20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27,4</a:t>
                      </a:r>
                      <a:endParaRPr lang="ru-RU" sz="20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4,1</a:t>
                      </a:r>
                      <a:endParaRPr lang="ru-RU" sz="20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32,5</a:t>
                      </a:r>
                      <a:endParaRPr lang="ru-RU" sz="20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68,3</a:t>
                      </a:r>
                      <a:endParaRPr lang="ru-RU" sz="20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3526">
                <a:tc gridSpan="5">
                  <a:txBody>
                    <a:bodyPr/>
                    <a:lstStyle/>
                    <a:p>
                      <a:pPr algn="l"/>
                      <a:r>
                        <a:rPr lang="ru-RU" sz="2600" b="1" dirty="0" smtClean="0"/>
                        <a:t>СППВ=137,4 г </a:t>
                      </a:r>
                      <a:r>
                        <a:rPr lang="en-US" sz="2600" b="1" dirty="0" smtClean="0"/>
                        <a:t>[</a:t>
                      </a:r>
                      <a:r>
                        <a:rPr lang="ru-RU" sz="2600" b="1" dirty="0" smtClean="0"/>
                        <a:t>27,4+(4,1·2,25)+32,5+68,3</a:t>
                      </a:r>
                      <a:r>
                        <a:rPr lang="en-US" sz="2600" b="1" dirty="0" smtClean="0"/>
                        <a:t>]</a:t>
                      </a:r>
                      <a:r>
                        <a:rPr lang="ru-RU" sz="2600" b="1" dirty="0" smtClean="0"/>
                        <a:t>.</a:t>
                      </a:r>
                      <a:r>
                        <a:rPr lang="ru-RU" sz="2600" b="1" baseline="0" dirty="0" smtClean="0"/>
                        <a:t> </a:t>
                      </a:r>
                    </a:p>
                    <a:p>
                      <a:pPr algn="l"/>
                      <a:r>
                        <a:rPr lang="ru-RU" sz="2600" b="1" baseline="0" dirty="0" smtClean="0"/>
                        <a:t>Энергия </a:t>
                      </a:r>
                      <a:r>
                        <a:rPr lang="ru-RU" sz="2600" b="1" baseline="0" dirty="0" err="1" smtClean="0"/>
                        <a:t>переваримых</a:t>
                      </a:r>
                      <a:r>
                        <a:rPr lang="ru-RU" sz="2600" b="1" baseline="0" dirty="0" smtClean="0"/>
                        <a:t> веществ=2536,4 кДж (137,4·18,46). Обменная энергия=2130,5 кДж (2536,4·0,84), или 2,13 МДж. Питательность 1 кг травы=0,21 ЭКЕ (2,13:10).</a:t>
                      </a:r>
                      <a:endParaRPr lang="ru-RU" sz="2600" b="1" dirty="0"/>
                    </a:p>
                  </a:txBody>
                  <a:tcPr marL="100806" marR="10080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48330691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40879" y="207938"/>
            <a:ext cx="8608320" cy="6656542"/>
          </a:xfrm>
        </p:spPr>
        <p:txBody>
          <a:bodyPr/>
          <a:lstStyle/>
          <a:p>
            <a:r>
              <a:rPr b="1" smtClean="0"/>
              <a:t>Энергия корма за минусом энергии кала, мочи и кишечных газов (метана) характеризует </a:t>
            </a:r>
            <a:r>
              <a:rPr b="1" smtClean="0">
                <a:solidFill>
                  <a:srgbClr val="C00000"/>
                </a:solidFill>
              </a:rPr>
              <a:t>ОЭ</a:t>
            </a:r>
            <a:r>
              <a:rPr b="1" smtClean="0"/>
              <a:t>. За счет ОЭ происходит вся внутренняя работа организма животного, связанная с пищеварением, дыханием, кровообращением, межуточным обменом, функциями внутренней секреции и т.д. Энергия, затраченная на работу внутренних органов характеризуется как энергия </a:t>
            </a:r>
            <a:r>
              <a:rPr b="1" smtClean="0">
                <a:solidFill>
                  <a:srgbClr val="C00000"/>
                </a:solidFill>
              </a:rPr>
              <a:t>теплоты (теплопродукция). </a:t>
            </a:r>
            <a:r>
              <a:rPr b="1" smtClean="0">
                <a:solidFill>
                  <a:schemeClr val="tx1"/>
                </a:solidFill>
              </a:rPr>
              <a:t>Остальная ОЭ идет на механическую работу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503999" y="686358"/>
            <a:ext cx="9071640" cy="49244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 sz="3200" b="1" dirty="0">
                <a:solidFill>
                  <a:srgbClr val="C00000"/>
                </a:solidFill>
              </a:rPr>
              <a:t>МЕТОД КОНТРОЛЬНЫХ ЖИВОТНЫХ</a:t>
            </a:r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>
          <a:xfrm>
            <a:off x="0" y="1260000"/>
            <a:ext cx="10080000" cy="6120000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361950" lvl="0" indent="350838" algn="l">
              <a:buNone/>
            </a:pPr>
            <a:r>
              <a:rPr lang="ru-RU" sz="3600" b="1" dirty="0"/>
              <a:t>Применяют для определения материальных изменений в теле только растущих и откармливаемых животных, по которым судят об использовании питательных </a:t>
            </a:r>
            <a:r>
              <a:rPr lang="ru-RU" sz="3600" b="1" dirty="0" smtClean="0"/>
              <a:t>веществ </a:t>
            </a:r>
            <a:r>
              <a:rPr lang="ru-RU" sz="3600" b="1" dirty="0"/>
              <a:t>кормов при разных условиях кормления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503999" y="345960"/>
            <a:ext cx="9071640" cy="841589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 sz="2800" b="1" dirty="0">
                <a:solidFill>
                  <a:srgbClr val="C00000"/>
                </a:solidFill>
              </a:rPr>
              <a:t>СУЩНОСТЬ МЕТОДА</a:t>
            </a:r>
            <a:r>
              <a:rPr lang="ru-RU" sz="3600" b="1" dirty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>
          <a:xfrm>
            <a:off x="359792" y="1403573"/>
            <a:ext cx="9215847" cy="5822706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ru-RU" sz="2400" b="1" dirty="0"/>
              <a:t>ПОДБИРАЮТ ДВЕ ГРУППЫ ЖИВОТНЫХ МЕТОДОМ ПАР-АНАЛОГОВ. ПЕРЕД ОПЫТОМ ИЗ КАЖДОЙ ГРУППЫ УБИВАЮТ ПО 1-2 ЖИВОТНЫХ И ВО ВСЕХ ПРОДУКТАХ УБОЯ ОПРЕДЕЛЯЮТ СОДЕРЖАНИЕ БЕЛКА И ЖИРА. ОСТАВШИХСЯ КОРМЯТ ОДИНАКОВЫМИ КОРМАМИ, НО</a:t>
            </a:r>
          </a:p>
          <a:p>
            <a:pPr marL="0" lvl="0" indent="627063" algn="l">
              <a:buNone/>
            </a:pPr>
            <a:r>
              <a:rPr lang="ru-RU" sz="2400" b="1" dirty="0">
                <a:solidFill>
                  <a:srgbClr val="C00000"/>
                </a:solidFill>
              </a:rPr>
              <a:t>        1 ГРУППА (КОНТРОЛЬНАЯ) — ОР</a:t>
            </a:r>
          </a:p>
          <a:p>
            <a:pPr marL="1339850" lvl="0" indent="0" algn="l">
              <a:buNone/>
            </a:pPr>
            <a:r>
              <a:rPr lang="ru-RU" sz="2400" b="1" dirty="0">
                <a:solidFill>
                  <a:srgbClr val="C00000"/>
                </a:solidFill>
              </a:rPr>
              <a:t>2 ГРУППА (ОПЫТНАЯ) </a:t>
            </a:r>
            <a:r>
              <a:rPr lang="ru-RU" sz="2400" b="1" dirty="0" smtClean="0">
                <a:solidFill>
                  <a:srgbClr val="C00000"/>
                </a:solidFill>
              </a:rPr>
              <a:t>—ОР+ИССЛЕДУЕМЫЙ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КОРМ ДОПОЛНИТЕЛЬНО</a:t>
            </a:r>
            <a:endParaRPr lang="ru-RU" sz="2400" b="1" dirty="0">
              <a:solidFill>
                <a:srgbClr val="C00000"/>
              </a:solidFill>
            </a:endParaRPr>
          </a:p>
          <a:p>
            <a:pPr marL="0" lvl="0" indent="0" algn="ctr">
              <a:buNone/>
            </a:pPr>
            <a:endParaRPr lang="ru-RU" sz="2400" b="1" dirty="0" smtClean="0"/>
          </a:p>
          <a:p>
            <a:pPr marL="0" lvl="0" indent="0" algn="ctr">
              <a:buNone/>
            </a:pPr>
            <a:r>
              <a:rPr lang="ru-RU" sz="2400" b="1" dirty="0" smtClean="0"/>
              <a:t>ПРОДОЛЖИТЕЛЬНОСТЬ </a:t>
            </a:r>
            <a:r>
              <a:rPr lang="ru-RU" sz="2400" b="1" dirty="0"/>
              <a:t>ОПЫТА — НЕ </a:t>
            </a:r>
            <a:r>
              <a:rPr lang="ru-RU" sz="2400" b="1" dirty="0" smtClean="0"/>
              <a:t>МЕНЕЕ</a:t>
            </a:r>
          </a:p>
          <a:p>
            <a:pPr marL="0" lvl="0" indent="0" algn="ctr">
              <a:buNone/>
            </a:pPr>
            <a:r>
              <a:rPr lang="ru-RU" sz="2800" b="1" dirty="0" smtClean="0"/>
              <a:t>30 суток </a:t>
            </a:r>
          </a:p>
          <a:p>
            <a:pPr marL="0" lvl="0" indent="0" algn="ctr">
              <a:buNone/>
            </a:pPr>
            <a:endParaRPr lang="ru-RU" sz="2400" b="1" dirty="0"/>
          </a:p>
          <a:p>
            <a:pPr marL="0" lvl="0" indent="0" algn="ctr">
              <a:buNone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3999" y="1187549"/>
            <a:ext cx="9071640" cy="5760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buNone/>
              <a:tabLst/>
            </a:pPr>
            <a:r>
              <a:rPr lang="ru-RU" sz="3200" b="1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ЗАТЕМ СНОВА УБОЙ З-5 ЖИВОТНЫХ ИЗ КАЖДОЙ ГРУППЫ. СНОВА ХИМИЧЕСКИЙ СОСТАВ ПРОДУКТОВ УБОЯ. РАЗНИЦА В СОСТАВЕ ТЕЛА ЖИВОТНЫХ УБИТЫХ ДО ОПЫТА И В КОНЦЕ ЕГО ПОКАЖЕТ ВЛИЯНИЕ ДОПОЛНИТЕЛЬНО СЪЕДЕННОГО КОРМА НА ОТЛОЖЕНИЕ БЕЛКА И ЖИРА В ТЕЛЕ </a:t>
            </a:r>
            <a:r>
              <a:rPr lang="ru-RU" sz="3200" b="1" i="0" u="none" strike="noStrike" kern="1200" dirty="0" smtClean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ЖИВОТНЫХ</a:t>
            </a:r>
            <a:endParaRPr lang="ru-RU" sz="3200" b="1" i="0" u="none" strike="noStrike" kern="1200" dirty="0">
              <a:ln>
                <a:noFill/>
              </a:ln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759688667"/>
              </p:ext>
            </p:extLst>
          </p:nvPr>
        </p:nvGraphicFramePr>
        <p:xfrm>
          <a:off x="431797" y="2101850"/>
          <a:ext cx="9505058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2529"/>
                <a:gridCol w="475252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КОНТРОЛЬНАЯ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ОПЫТНАЯ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2000" b="1" dirty="0" smtClean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СИЛОС КУКУРУЗНЫЙ – </a:t>
                      </a:r>
                      <a:r>
                        <a:rPr lang="ru-RU" sz="28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 кг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000" b="1" dirty="0" smtClean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СИЛОС КУКУРУЗНЫЙ – </a:t>
                      </a:r>
                      <a:r>
                        <a:rPr lang="ru-RU" sz="28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 кг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2000" b="1" dirty="0" smtClean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ЖМЫХ ПОДСОЛНЕЧНЫЙ </a:t>
                      </a:r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lang="ru-RU" sz="28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кг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000" b="1" dirty="0" smtClean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ЖМЫХ ПОДСОЛНЕЧНЫЙ – </a:t>
                      </a:r>
                      <a:r>
                        <a:rPr lang="ru-RU" sz="28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кг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98279897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472315755"/>
              </p:ext>
            </p:extLst>
          </p:nvPr>
        </p:nvGraphicFramePr>
        <p:xfrm>
          <a:off x="575817" y="2101850"/>
          <a:ext cx="8772972" cy="271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3"/>
                <a:gridCol w="3112345"/>
                <a:gridCol w="29243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Контрольная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Опытная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0" lang="ru-RU" sz="32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32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Белок в туше  </a:t>
                      </a:r>
                      <a:endParaRPr lang="ru-RU" sz="32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 smtClean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32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4,5</a:t>
                      </a:r>
                      <a:r>
                        <a:rPr lang="ru-RU" sz="32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кг</a:t>
                      </a:r>
                      <a:endParaRPr lang="ru-RU" sz="32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 smtClean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32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5,5 кг</a:t>
                      </a:r>
                      <a:endParaRPr lang="ru-RU" sz="32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0" lang="ru-RU" sz="32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32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Жир в туше </a:t>
                      </a:r>
                      <a:endParaRPr lang="ru-RU" sz="32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 smtClean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32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12 кг </a:t>
                      </a:r>
                      <a:endParaRPr lang="ru-RU" sz="32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 smtClean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32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15,9 кг</a:t>
                      </a:r>
                      <a:endParaRPr lang="ru-RU" sz="32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4877491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yt-cool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869</TotalTime>
  <Words>1745</Words>
  <Application>Microsoft Office PowerPoint</Application>
  <PresentationFormat>Произвольный</PresentationFormat>
  <Paragraphs>299</Paragraphs>
  <Slides>45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46" baseType="lpstr">
      <vt:lpstr>lyt-cool</vt:lpstr>
      <vt:lpstr>Слайд 1</vt:lpstr>
      <vt:lpstr>Недостатки методов оценки питательности по химическому составу и по переваримым питательным вещества:</vt:lpstr>
      <vt:lpstr>Слайд 3</vt:lpstr>
      <vt:lpstr>Слайд 4</vt:lpstr>
      <vt:lpstr>МЕТОД КОНТРОЛЬНЫХ ЖИВОТНЫХ</vt:lpstr>
      <vt:lpstr>СУЩНОСТЬ МЕТОДА:</vt:lpstr>
      <vt:lpstr>Слайд 7</vt:lpstr>
      <vt:lpstr>пример</vt:lpstr>
      <vt:lpstr>Слайд 9</vt:lpstr>
      <vt:lpstr>Слайд 10</vt:lpstr>
      <vt:lpstr>Метод балансовых опытов. Основан на учете поступления и выделения азота, углерода и энергии.   БАЛАНС АЗОТА.</vt:lpstr>
      <vt:lpstr>Слайд 12</vt:lpstr>
      <vt:lpstr>Слайд 13</vt:lpstr>
      <vt:lpstr>Слайд 14</vt:lpstr>
      <vt:lpstr>Слайд 15</vt:lpstr>
      <vt:lpstr> </vt:lpstr>
      <vt:lpstr>Слайд 17</vt:lpstr>
      <vt:lpstr>Слайд 18</vt:lpstr>
      <vt:lpstr>Слайд 19</vt:lpstr>
      <vt:lpstr>Пример расчета баланса азота и углерода на дойной корове</vt:lpstr>
      <vt:lpstr>Слайд 21</vt:lpstr>
      <vt:lpstr>Слайд 22</vt:lpstr>
      <vt:lpstr>Слайд 23</vt:lpstr>
      <vt:lpstr>Слайд 24</vt:lpstr>
      <vt:lpstr>Слайд 25</vt:lpstr>
      <vt:lpstr>Слайд 26</vt:lpstr>
      <vt:lpstr>БАЛАНС ЭНЕРГИИ</vt:lpstr>
      <vt:lpstr>Баланс энергии можно определить по схеме:</vt:lpstr>
      <vt:lpstr>Слайд 29</vt:lpstr>
      <vt:lpstr>Слайд 30</vt:lpstr>
      <vt:lpstr>Слайд 31</vt:lpstr>
      <vt:lpstr>Слайд 32</vt:lpstr>
      <vt:lpstr>Пример расчета баланса азота и углерода на дойной корове</vt:lpstr>
      <vt:lpstr>Слайд 34</vt:lpstr>
      <vt:lpstr>Схема энергетического баланса</vt:lpstr>
      <vt:lpstr>Слайд 36</vt:lpstr>
      <vt:lpstr>ЕДИНИЦЫ ОБМЕННОЙ ЭНЕРГИИ</vt:lpstr>
      <vt:lpstr>Слайд 38</vt:lpstr>
      <vt:lpstr>ДЛЯ ЖВАЧНЫХ ЖИВОТНЫХ И ЛОШАДЕЙ ОЭ ПО РЕЗУЛЬТАТАМ БАЛАНСОВЫХ ОПЫТОВ РАССЧИТЫВАЮТ ПО ФОРМУЛЕ:</vt:lpstr>
      <vt:lpstr>ДЛЯ СВИНЕЙ ОЭ ПО РЕЗУЛЬТАТАМ БАЛАНСОВЫХ ОПЫТОВ РАССЧИТЫВАЮТ ПО ФОРМУЛЕ:</vt:lpstr>
      <vt:lpstr>Слайд 41</vt:lpstr>
      <vt:lpstr>Слайд 42</vt:lpstr>
      <vt:lpstr>Пример расчета энергетической питательности 1 кг ячменя для свиней (по уравнению регрессии)</vt:lpstr>
      <vt:lpstr>Пример расчета энергетической питательности 1 кг зеленой травы викоовсяной смеси в единицах ОЭ для крупного рогатого скота (по СППВ)</vt:lpstr>
      <vt:lpstr>Слайд 45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ОЦЕНКА ПИТАТЕЛЬНОСТИ КОРМОВ ПО ПОКАЗАТЕЛЯМ ИСПОЛЬЗОВАНИЯ И ТРАНСФОРМАЦИИ ПИТАТЕЛЬНЫХ ВЕЩЕСТВ В ПРОДУКЦИЮ ЖИВОТНЫХ</dc:title>
  <dc:creator>Пользователь</dc:creator>
  <cp:lastModifiedBy>dieta</cp:lastModifiedBy>
  <cp:revision>64</cp:revision>
  <dcterms:created xsi:type="dcterms:W3CDTF">2013-02-28T10:46:13Z</dcterms:created>
  <dcterms:modified xsi:type="dcterms:W3CDTF">2019-02-25T07:01:08Z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Поле 1">
    <vt:lpwstr/>
  </property>
  <property fmtid="{D5CDD505-2E9C-101B-9397-08002B2CF9AE}" pid="3" name="Поле 2">
    <vt:lpwstr/>
  </property>
  <property fmtid="{D5CDD505-2E9C-101B-9397-08002B2CF9AE}" pid="4" name="Поле 3">
    <vt:lpwstr/>
  </property>
  <property fmtid="{D5CDD505-2E9C-101B-9397-08002B2CF9AE}" pid="5" name="Поле 4">
    <vt:lpwstr/>
  </property>
</Properties>
</file>