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6" r:id="rId8"/>
    <p:sldId id="265" r:id="rId9"/>
    <p:sldId id="264" r:id="rId10"/>
    <p:sldId id="263" r:id="rId11"/>
    <p:sldId id="262" r:id="rId12"/>
    <p:sldId id="270" r:id="rId13"/>
    <p:sldId id="269" r:id="rId14"/>
    <p:sldId id="268" r:id="rId15"/>
    <p:sldId id="267" r:id="rId16"/>
    <p:sldId id="274" r:id="rId17"/>
    <p:sldId id="273" r:id="rId18"/>
    <p:sldId id="272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78A6DF-9F12-4C4A-B456-E98A88A0057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1EF125-2DF9-4FF1-96F9-40D655B2F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670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Малярные работы. Подготовка поверхностей. </a:t>
            </a:r>
            <a:br>
              <a:rPr lang="ru-RU" dirty="0" smtClean="0"/>
            </a:br>
            <a:r>
              <a:rPr lang="ru-RU" dirty="0" smtClean="0"/>
              <a:t>Окраска различными составами.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Окраска</a:t>
            </a:r>
            <a:r>
              <a:rPr lang="ru-RU" dirty="0" smtClean="0">
                <a:solidFill>
                  <a:schemeClr val="bg1"/>
                </a:solidFill>
              </a:rPr>
              <a:t> представляет - это декоративно-защитное покрытие, которое придает зданиям и сооружениям законченный вид и выполняет защитные, санитарно-гигиенические и декоративные </a:t>
            </a:r>
            <a:r>
              <a:rPr lang="ru-RU" b="1" dirty="0" smtClean="0">
                <a:solidFill>
                  <a:schemeClr val="bg1"/>
                </a:solidFill>
              </a:rPr>
              <a:t>функции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По качеству и сложности</a:t>
            </a:r>
            <a:r>
              <a:rPr lang="ru-RU" dirty="0" smtClean="0">
                <a:solidFill>
                  <a:schemeClr val="bg1"/>
                </a:solidFill>
              </a:rPr>
              <a:t> выделяют следующие </a:t>
            </a:r>
            <a:r>
              <a:rPr lang="ru-RU" b="1" dirty="0" smtClean="0">
                <a:solidFill>
                  <a:schemeClr val="bg1"/>
                </a:solidFill>
              </a:rPr>
              <a:t>виды окраски</a:t>
            </a:r>
            <a:r>
              <a:rPr lang="ru-RU" dirty="0" smtClean="0">
                <a:solidFill>
                  <a:schemeClr val="bg1"/>
                </a:solidFill>
              </a:rPr>
              <a:t>: </a:t>
            </a:r>
            <a:r>
              <a:rPr lang="ru-RU" b="1" dirty="0" smtClean="0">
                <a:solidFill>
                  <a:schemeClr val="bg1"/>
                </a:solidFill>
              </a:rPr>
              <a:t>простую </a:t>
            </a:r>
            <a:r>
              <a:rPr lang="ru-RU" dirty="0" smtClean="0">
                <a:solidFill>
                  <a:schemeClr val="bg1"/>
                </a:solidFill>
              </a:rPr>
              <a:t>(для отделки складских помещений, временных сооружений и подсобных строений), </a:t>
            </a:r>
            <a:r>
              <a:rPr lang="ru-RU" b="1" dirty="0" smtClean="0">
                <a:solidFill>
                  <a:schemeClr val="bg1"/>
                </a:solidFill>
              </a:rPr>
              <a:t>улучшенную</a:t>
            </a:r>
            <a:r>
              <a:rPr lang="ru-RU" dirty="0" smtClean="0">
                <a:solidFill>
                  <a:schemeClr val="bg1"/>
                </a:solidFill>
              </a:rPr>
              <a:t> (для отделки жилых и промышленных зданий, а также бытовых и коммунальных предприятий) и </a:t>
            </a:r>
            <a:r>
              <a:rPr lang="ru-RU" b="1" dirty="0" smtClean="0">
                <a:solidFill>
                  <a:schemeClr val="bg1"/>
                </a:solidFill>
              </a:rPr>
              <a:t>высококачественную</a:t>
            </a:r>
            <a:r>
              <a:rPr lang="ru-RU" dirty="0" smtClean="0">
                <a:solidFill>
                  <a:schemeClr val="bg1"/>
                </a:solidFill>
              </a:rPr>
              <a:t> (для общественных, зрелищных и административных зданий). С повышением катего­рии отделки возрастает количество технологических операций, выполняемых при подготовке поверхности к нанесению слоев малярной отделки.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По условиям эксплуатации</a:t>
            </a:r>
            <a:r>
              <a:rPr lang="ru-RU" dirty="0" smtClean="0">
                <a:solidFill>
                  <a:schemeClr val="bg1"/>
                </a:solidFill>
              </a:rPr>
              <a:t> малярная отделка подразделя­ется на </a:t>
            </a:r>
            <a:r>
              <a:rPr lang="ru-RU" b="1" dirty="0" smtClean="0">
                <a:solidFill>
                  <a:schemeClr val="bg1"/>
                </a:solidFill>
              </a:rPr>
              <a:t>наружную и внутреннюю</a:t>
            </a:r>
            <a:r>
              <a:rPr lang="ru-RU" dirty="0" smtClean="0">
                <a:solidFill>
                  <a:schemeClr val="bg1"/>
                </a:solidFill>
              </a:rPr>
              <a:t>. К наружной отделке предъявля­ют повышенные требования к </a:t>
            </a:r>
            <a:r>
              <a:rPr lang="ru-RU" dirty="0" err="1" smtClean="0">
                <a:solidFill>
                  <a:schemeClr val="bg1"/>
                </a:solidFill>
              </a:rPr>
              <a:t>атмосферостойкости</a:t>
            </a:r>
            <a:r>
              <a:rPr lang="ru-RU" dirty="0" smtClean="0">
                <a:solidFill>
                  <a:schemeClr val="bg1"/>
                </a:solidFill>
              </a:rPr>
              <a:t> и морозостой­кости.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 зависимости от характера фактуры и внешнего вида</a:t>
            </a:r>
            <a:r>
              <a:rPr lang="ru-RU" dirty="0" smtClean="0">
                <a:solidFill>
                  <a:schemeClr val="bg1"/>
                </a:solidFill>
              </a:rPr>
              <a:t> ок­рашенной поверхности малярная отделка может быть </a:t>
            </a:r>
            <a:r>
              <a:rPr lang="ru-RU" b="1" dirty="0" smtClean="0">
                <a:solidFill>
                  <a:schemeClr val="bg1"/>
                </a:solidFill>
              </a:rPr>
              <a:t>гладкой и шероховатой</a:t>
            </a:r>
            <a:r>
              <a:rPr lang="ru-RU" dirty="0" smtClean="0">
                <a:solidFill>
                  <a:schemeClr val="bg1"/>
                </a:solidFill>
              </a:rPr>
              <a:t>. Последнюю обычно называют «под шагрень» и применяют при отделке потолков и стен лестничных клеток и фа­садов зданий.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 интенсивности блеска</a:t>
            </a:r>
            <a:r>
              <a:rPr lang="ru-RU" dirty="0" smtClean="0">
                <a:solidFill>
                  <a:schemeClr val="bg1"/>
                </a:solidFill>
              </a:rPr>
              <a:t> окрашенная поверхность может быть </a:t>
            </a:r>
            <a:r>
              <a:rPr lang="ru-RU" b="1" dirty="0" smtClean="0">
                <a:solidFill>
                  <a:schemeClr val="bg1"/>
                </a:solidFill>
              </a:rPr>
              <a:t>глянцевой и матовой</a:t>
            </a:r>
            <a:r>
              <a:rPr lang="ru-RU" dirty="0" smtClean="0">
                <a:solidFill>
                  <a:schemeClr val="bg1"/>
                </a:solidFill>
              </a:rPr>
              <a:t>. При декоративно-художественной от­делке поверхности стен окрашивают под ценные породы дерева или какую-либо дорогую ткань.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В зависимости от интенсивности цвета</a:t>
            </a:r>
            <a:r>
              <a:rPr lang="ru-RU" dirty="0" smtClean="0">
                <a:solidFill>
                  <a:schemeClr val="bg1"/>
                </a:solidFill>
              </a:rPr>
              <a:t> краски делят на </a:t>
            </a:r>
            <a:r>
              <a:rPr lang="ru-RU" b="1" dirty="0" smtClean="0">
                <a:solidFill>
                  <a:schemeClr val="bg1"/>
                </a:solidFill>
              </a:rPr>
              <a:t>от­крытые, насыщенные, приглушенные и глухие</a:t>
            </a:r>
            <a:r>
              <a:rPr lang="ru-RU" dirty="0" smtClean="0">
                <a:solidFill>
                  <a:schemeClr val="bg1"/>
                </a:solidFill>
              </a:rPr>
              <a:t>. Открытые цвета составляют из чистых пигментов. В насыщенных присутствует небольшое количество белого пигмента. Приглушенные и глухие колеры составляются из смеси цветных и белых пигментов. При преобладании белого, когда цвет сильно разбавлен, колер называ­ется глухим.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Окрасочные составы </a:t>
            </a:r>
            <a:r>
              <a:rPr lang="ru-RU" b="1" dirty="0" smtClean="0">
                <a:solidFill>
                  <a:schemeClr val="bg1"/>
                </a:solidFill>
              </a:rPr>
              <a:t>в зависимости от вида связующего</a:t>
            </a:r>
            <a:r>
              <a:rPr lang="ru-RU" dirty="0" smtClean="0">
                <a:solidFill>
                  <a:schemeClr val="bg1"/>
                </a:solidFill>
              </a:rPr>
              <a:t> (основы) подразделяются на </a:t>
            </a:r>
            <a:r>
              <a:rPr lang="ru-RU" b="1" dirty="0" smtClean="0">
                <a:solidFill>
                  <a:schemeClr val="bg1"/>
                </a:solidFill>
              </a:rPr>
              <a:t>водные и неводные.</a:t>
            </a:r>
            <a:r>
              <a:rPr lang="ru-RU" dirty="0" smtClean="0">
                <a:solidFill>
                  <a:schemeClr val="bg1"/>
                </a:solidFill>
              </a:rPr>
              <a:t> Кроме раствора, эмульсии или суспензии связующего (пленкообразующего) вещества в окрасочном составе имеются пигменты (красители), наполнители и различные добавки.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 </a:t>
            </a:r>
            <a:r>
              <a:rPr lang="ru-RU" b="1" dirty="0" smtClean="0">
                <a:solidFill>
                  <a:schemeClr val="bg1"/>
                </a:solidFill>
              </a:rPr>
              <a:t>водным окрасочным составам</a:t>
            </a:r>
            <a:r>
              <a:rPr lang="ru-RU" dirty="0" smtClean="0">
                <a:solidFill>
                  <a:schemeClr val="bg1"/>
                </a:solidFill>
              </a:rPr>
              <a:t> относят минеральные составы (известковые, цементные, силикатные), клеевые (на столярном клее и казеиновые) и эмульсионные (латексные и поливинилацетатные – ПВА).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Неводные краски</a:t>
            </a:r>
            <a:r>
              <a:rPr lang="ru-RU" dirty="0" smtClean="0">
                <a:solidFill>
                  <a:schemeClr val="bg1"/>
                </a:solidFill>
              </a:rPr>
              <a:t> – </a:t>
            </a:r>
            <a:r>
              <a:rPr lang="ru-RU" dirty="0" err="1" smtClean="0">
                <a:solidFill>
                  <a:schemeClr val="bg1"/>
                </a:solidFill>
              </a:rPr>
              <a:t>краски</a:t>
            </a:r>
            <a:r>
              <a:rPr lang="ru-RU" dirty="0" smtClean="0">
                <a:solidFill>
                  <a:schemeClr val="bg1"/>
                </a:solidFill>
              </a:rPr>
              <a:t> масляные на основе олифы, лаки масляные и на синтетических смолах, эмали на основе растворов синтетических и натуральных стол. В качестве растворителей этих красок, эмалей и лаков используют: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масляных красках – скипидар, </a:t>
            </a:r>
            <a:r>
              <a:rPr lang="ru-RU" dirty="0" err="1" smtClean="0">
                <a:solidFill>
                  <a:schemeClr val="bg1"/>
                </a:solidFill>
              </a:rPr>
              <a:t>уайт-спирит</a:t>
            </a:r>
            <a:r>
              <a:rPr lang="ru-RU" dirty="0" smtClean="0">
                <a:solidFill>
                  <a:schemeClr val="bg1"/>
                </a:solidFill>
              </a:rPr>
              <a:t>, керосин;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нитрокрасках – ацетон, другие ацетатные растворители.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Известковые составы</a:t>
            </a:r>
            <a:r>
              <a:rPr lang="ru-RU" dirty="0" smtClean="0">
                <a:solidFill>
                  <a:schemeClr val="bg1"/>
                </a:solidFill>
              </a:rPr>
              <a:t> применяют при окраске фасадов зданий по кирпичу, штукатурке, камню, бетону, а также при внутренней отделке помещений. Для получения известкового состава основную краску разводят на известковом молоке, иногда для закрепления окраски добавляют квасцы или поваренную соль.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Клеевые</a:t>
            </a:r>
            <a:r>
              <a:rPr lang="ru-RU" dirty="0" smtClean="0">
                <a:solidFill>
                  <a:schemeClr val="bg1"/>
                </a:solidFill>
              </a:rPr>
              <a:t> окрасочные составы используют для внутренней отделки по оштукатуренным или покрытым обшивочными листами поверхностям. Для получения клеевого состава основную краску разводят на клеевом водном растворе, придающем прочность окрасочному составу. В качестве </a:t>
            </a:r>
            <a:r>
              <a:rPr lang="ru-RU" dirty="0" err="1" smtClean="0">
                <a:solidFill>
                  <a:schemeClr val="bg1"/>
                </a:solidFill>
              </a:rPr>
              <a:t>шпатлевочного</a:t>
            </a:r>
            <a:r>
              <a:rPr lang="ru-RU" dirty="0" smtClean="0">
                <a:solidFill>
                  <a:schemeClr val="bg1"/>
                </a:solidFill>
              </a:rPr>
              <a:t> состава под клеевую окраску применяют </a:t>
            </a:r>
            <a:r>
              <a:rPr lang="ru-RU" dirty="0" err="1" smtClean="0">
                <a:solidFill>
                  <a:schemeClr val="bg1"/>
                </a:solidFill>
              </a:rPr>
              <a:t>гипсомеловую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гипсополимерцементную</a:t>
            </a:r>
            <a:r>
              <a:rPr lang="ru-RU" dirty="0" smtClean="0">
                <a:solidFill>
                  <a:schemeClr val="bg1"/>
                </a:solidFill>
              </a:rPr>
              <a:t> и другие мастики.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Казеиновые</a:t>
            </a:r>
            <a:r>
              <a:rPr lang="ru-RU" dirty="0" smtClean="0">
                <a:solidFill>
                  <a:schemeClr val="bg1"/>
                </a:solidFill>
              </a:rPr>
              <a:t> окрасочные составы используют для окраски фасадов и внутренних совершенно сухих поверхностей. В казеиновый клей, затворенный на воде, добавляют незначительное количество олифы и соответствующие </a:t>
            </a:r>
            <a:r>
              <a:rPr lang="ru-RU" dirty="0" err="1" smtClean="0">
                <a:solidFill>
                  <a:schemeClr val="bg1"/>
                </a:solidFill>
              </a:rPr>
              <a:t>щелочестойкие</a:t>
            </a:r>
            <a:r>
              <a:rPr lang="ru-RU" dirty="0" smtClean="0">
                <a:solidFill>
                  <a:schemeClr val="bg1"/>
                </a:solidFill>
              </a:rPr>
              <a:t> пигменты, например, сурик. При отделке поверхностей казеиновыми составами применяют грунтовки из жидкого казеинового клея или сухих казеиновых красок. При </a:t>
            </a:r>
            <a:r>
              <a:rPr lang="ru-RU" dirty="0" err="1" smtClean="0">
                <a:solidFill>
                  <a:schemeClr val="bg1"/>
                </a:solidFill>
              </a:rPr>
              <a:t>шпатлевочных</a:t>
            </a:r>
            <a:r>
              <a:rPr lang="ru-RU" dirty="0" smtClean="0">
                <a:solidFill>
                  <a:schemeClr val="bg1"/>
                </a:solidFill>
              </a:rPr>
              <a:t> работах используют казеиновые шпатлевки, состоящие, как правило, из краски, олифы, мела, квасцов и воды.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Силикатные </a:t>
            </a:r>
            <a:r>
              <a:rPr lang="ru-RU" dirty="0" smtClean="0">
                <a:solidFill>
                  <a:schemeClr val="bg1"/>
                </a:solidFill>
              </a:rPr>
              <a:t>окрасочные составы применяют для наружной и внутренней окраски по кирпичу, камню, штукатурке и бетону, лестничных маршей, коридоров, кухонь и др. Окрасочные составы состоят из мела и жидкого стекла, разведенного до определенной консистенции. В качестве грунтовки применяют калиевое жидкое стекло, в которое вводят мел.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Перхлорвиниловыми</a:t>
            </a:r>
            <a:r>
              <a:rPr lang="ru-RU" dirty="0" smtClean="0">
                <a:solidFill>
                  <a:schemeClr val="bg1"/>
                </a:solidFill>
              </a:rPr>
              <a:t> красками можно окрашивать по штукатурке, кирпичу и бетону. Важнейшим свойством перхлорвиниловой краски является ее морозостойкость, что обеспечивает возможность зимних фасадных работ.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Поливинилацетатную</a:t>
            </a:r>
            <a:r>
              <a:rPr lang="ru-RU" dirty="0" smtClean="0">
                <a:solidFill>
                  <a:schemeClr val="bg1"/>
                </a:solidFill>
              </a:rPr>
              <a:t> краску применяют как внутри помещения, ток и снаружи по штукатурке, бетону, кирпичу и дереву. Она представляет собой суспензию пигментов в эмульсии поливинилацетата. Краски содержат также небольшое количество стабилизаторов, эмульгаторов и других веществ. Их выпускают в виде жидкой пасты, которую доводят до рабочей густоты путем разбавления водой. При подготовке поверхности под окраску используют поливинилацетатную грунтовку и </a:t>
            </a:r>
            <a:r>
              <a:rPr lang="ru-RU" dirty="0" err="1" smtClean="0">
                <a:solidFill>
                  <a:schemeClr val="bg1"/>
                </a:solidFill>
              </a:rPr>
              <a:t>безолифные</a:t>
            </a:r>
            <a:r>
              <a:rPr lang="ru-RU" dirty="0" smtClean="0">
                <a:solidFill>
                  <a:schemeClr val="bg1"/>
                </a:solidFill>
              </a:rPr>
              <a:t> шпатлевки.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Масляные окрасочные</a:t>
            </a:r>
            <a:r>
              <a:rPr lang="ru-RU" dirty="0" smtClean="0">
                <a:solidFill>
                  <a:schemeClr val="bg1"/>
                </a:solidFill>
              </a:rPr>
              <a:t> составы применяют в основном для отделки помещений кухонь, санитарных узлов, оконных и дверных полотен в жилых зданиях, школах, больницах и т. п. Для получения масляного окрасочного состава тертую или сухую краску разводят на естественной или искусственной олифе. Олифы – пленкообразующие вещества на основе уплотненных растительных масел или жирных алкидных смол. Для ускорения твердения олиф часто применяют сиккативы – соли свинца, марганца, кобальта.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Малярные работы</a:t>
            </a:r>
            <a:r>
              <a:rPr lang="ru-RU" dirty="0" smtClean="0">
                <a:solidFill>
                  <a:schemeClr val="bg1"/>
                </a:solidFill>
              </a:rPr>
              <a:t> выполняют в такой </a:t>
            </a:r>
            <a:r>
              <a:rPr lang="ru-RU" b="1" dirty="0" smtClean="0">
                <a:solidFill>
                  <a:schemeClr val="bg1"/>
                </a:solidFill>
              </a:rPr>
              <a:t>последовательности</a:t>
            </a:r>
            <a:r>
              <a:rPr lang="ru-RU" dirty="0" smtClean="0">
                <a:solidFill>
                  <a:schemeClr val="bg1"/>
                </a:solidFill>
              </a:rPr>
              <a:t>: подготовка поверхности, </a:t>
            </a:r>
            <a:r>
              <a:rPr lang="ru-RU" dirty="0" err="1" smtClean="0">
                <a:solidFill>
                  <a:schemeClr val="bg1"/>
                </a:solidFill>
              </a:rPr>
              <a:t>огрунтовка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шпатлевание</a:t>
            </a:r>
            <a:r>
              <a:rPr lang="ru-RU" dirty="0" smtClean="0">
                <a:solidFill>
                  <a:schemeClr val="bg1"/>
                </a:solidFill>
              </a:rPr>
              <a:t> и нанесение окрасочного состава.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ПОДГОТОВКА ПОВЕРХНОСТЕЙ ПОД МАЛЯРНУЮ ОТДЕЛКУ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Малярные работы</a:t>
            </a:r>
            <a:r>
              <a:rPr lang="ru-RU" dirty="0" smtClean="0">
                <a:solidFill>
                  <a:schemeClr val="bg1"/>
                </a:solidFill>
              </a:rPr>
              <a:t> являются заключительным этапом отделочных работ в строительстве. Качество отделки влияет на внешний вид, продолжительность эксплуатации помещений и зависит от правильной подготовки поверхностей. Прежде чем начать малярные работы в помещениях, необходимо закончить все строительные работы (кроме настилки линолеума на полы), электротехнические работы, монтаж и испытание центрального отопления, водопровода, канализации. Влажность оштукатуренных и бетонных поверхностей не должна превышать перед окраской 8 %, а деревянных поверхностей - 12 %.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Подготовка поверхностей под окраску включает в себя следующие операции: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— очистка поверхности, просушивание сырых мест;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— </a:t>
            </a:r>
            <a:r>
              <a:rPr lang="ru-RU" dirty="0" err="1" smtClean="0">
                <a:solidFill>
                  <a:schemeClr val="bg1"/>
                </a:solidFill>
              </a:rPr>
              <a:t>огрунтовывание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— расшивка и заполнение трещин и раковин;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— шлифование.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sz="3600" b="1" dirty="0" smtClean="0">
                <a:solidFill>
                  <a:schemeClr val="bg1"/>
                </a:solidFill>
              </a:rPr>
              <a:t>Подготовка новых оштукатуренных поверхностей</a:t>
            </a:r>
            <a:r>
              <a:rPr lang="ru-RU" sz="3600" dirty="0" smtClean="0">
                <a:solidFill>
                  <a:schemeClr val="bg1"/>
                </a:solidFill>
              </a:rPr>
              <a:t>. Новые, не окрашенные ранее оштукатуренные поверхности в первую очередь необходимо очистить, сгладить пемзой, затем шлифовальной бумагой вручную или с применением шлифовальной машины. Очистка поверхностей заключается в том, чтобы удалить с них пыль, грязь, потеки и брызги раствора. Даже самое небольшое количество пыли уменьшает прочность сцепления краски или грунтовки с поверхностью. При незначительных загрязнениях поверхности обметают сухими щетками или кистями. При сильном загрязнении поверхность необходимо промыть водой. Потеки и брызги раствора счищают с поверхности стальными шпателями. Сглаживание производят только по сухой поверхности круговыми движениями. В процессе этой операции от штукатурного слоя отслаиваются </a:t>
            </a:r>
            <a:r>
              <a:rPr lang="ru-RU" sz="3600" dirty="0" err="1" smtClean="0">
                <a:solidFill>
                  <a:schemeClr val="bg1"/>
                </a:solidFill>
              </a:rPr>
              <a:t>слабодержащиеся</a:t>
            </a:r>
            <a:r>
              <a:rPr lang="ru-RU" sz="3600" dirty="0" smtClean="0">
                <a:solidFill>
                  <a:schemeClr val="bg1"/>
                </a:solidFill>
              </a:rPr>
              <a:t> песчинки, сглаживаются небольшие бугорки, поверхность становится ровной и гладкой.</a:t>
            </a:r>
          </a:p>
          <a:p>
            <a:pPr fontAlgn="base"/>
            <a:r>
              <a:rPr lang="ru-RU" sz="3600" dirty="0" smtClean="0">
                <a:solidFill>
                  <a:schemeClr val="bg1"/>
                </a:solidFill>
              </a:rPr>
              <a:t>На только что оштукатуренной поверхности могут появиться ржавые пятна и </a:t>
            </a:r>
            <a:r>
              <a:rPr lang="ru-RU" sz="3600" dirty="0" err="1" smtClean="0">
                <a:solidFill>
                  <a:schemeClr val="bg1"/>
                </a:solidFill>
              </a:rPr>
              <a:t>высолы</a:t>
            </a:r>
            <a:r>
              <a:rPr lang="ru-RU" sz="3600" dirty="0" smtClean="0">
                <a:solidFill>
                  <a:schemeClr val="bg1"/>
                </a:solidFill>
              </a:rPr>
              <a:t>. Ржавые пятна очищают и </a:t>
            </a:r>
            <a:r>
              <a:rPr lang="ru-RU" sz="3600" dirty="0" err="1" smtClean="0">
                <a:solidFill>
                  <a:schemeClr val="bg1"/>
                </a:solidFill>
              </a:rPr>
              <a:t>огрунтовывают</a:t>
            </a:r>
            <a:r>
              <a:rPr lang="ru-RU" sz="3600" dirty="0" smtClean="0">
                <a:solidFill>
                  <a:schemeClr val="bg1"/>
                </a:solidFill>
              </a:rPr>
              <a:t> нитролаком или эмалью. </a:t>
            </a:r>
            <a:r>
              <a:rPr lang="ru-RU" sz="3600" dirty="0" err="1" smtClean="0">
                <a:solidFill>
                  <a:schemeClr val="bg1"/>
                </a:solidFill>
              </a:rPr>
              <a:t>Высолы</a:t>
            </a:r>
            <a:r>
              <a:rPr lang="ru-RU" sz="3600" dirty="0" smtClean="0">
                <a:solidFill>
                  <a:schemeClr val="bg1"/>
                </a:solidFill>
              </a:rPr>
              <a:t> удаляют металлическими щетками, промывают поверхность слабым раствором соляной кислоты (1 часть 30%-й соляной кислоты на 5 частей воды) с последующей промывкой чистой водой и высушиванием.</a:t>
            </a:r>
          </a:p>
          <a:p>
            <a:pPr fontAlgn="base"/>
            <a:r>
              <a:rPr lang="ru-RU" sz="3600" dirty="0" smtClean="0">
                <a:solidFill>
                  <a:schemeClr val="bg1"/>
                </a:solidFill>
              </a:rPr>
              <a:t>После тщательной подготовки оштукатуренной поверхности ее </a:t>
            </a:r>
            <a:r>
              <a:rPr lang="ru-RU" sz="3600" dirty="0" err="1" smtClean="0">
                <a:solidFill>
                  <a:schemeClr val="bg1"/>
                </a:solidFill>
              </a:rPr>
              <a:t>огрунтовывают</a:t>
            </a:r>
            <a:r>
              <a:rPr lang="ru-RU" sz="3600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9507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sz="2200" b="1" dirty="0" smtClean="0">
                <a:solidFill>
                  <a:schemeClr val="bg1"/>
                </a:solidFill>
              </a:rPr>
              <a:t>Подготовка деревянных поверхностей</a:t>
            </a:r>
            <a:r>
              <a:rPr lang="ru-RU" sz="2200" dirty="0" smtClean="0">
                <a:solidFill>
                  <a:schemeClr val="bg1"/>
                </a:solidFill>
              </a:rPr>
              <a:t>. Подготовка деревянных поверхностей под окраску включает в себя следующие этапы:</a:t>
            </a:r>
          </a:p>
          <a:p>
            <a:pPr fontAlgn="base"/>
            <a:r>
              <a:rPr lang="ru-RU" sz="2200" dirty="0" smtClean="0">
                <a:solidFill>
                  <a:schemeClr val="bg1"/>
                </a:solidFill>
              </a:rPr>
              <a:t>— исправление дефектов дерева;</a:t>
            </a:r>
          </a:p>
          <a:p>
            <a:pPr fontAlgn="base"/>
            <a:r>
              <a:rPr lang="ru-RU" sz="2200" dirty="0" smtClean="0">
                <a:solidFill>
                  <a:schemeClr val="bg1"/>
                </a:solidFill>
              </a:rPr>
              <a:t>— шлифование;</a:t>
            </a:r>
          </a:p>
          <a:p>
            <a:pPr fontAlgn="base"/>
            <a:r>
              <a:rPr lang="ru-RU" sz="2200" dirty="0" smtClean="0">
                <a:solidFill>
                  <a:schemeClr val="bg1"/>
                </a:solidFill>
              </a:rPr>
              <a:t>— удаление масляных пятен.</a:t>
            </a:r>
          </a:p>
          <a:p>
            <a:pPr fontAlgn="base"/>
            <a:r>
              <a:rPr lang="ru-RU" sz="2200" dirty="0" smtClean="0">
                <a:solidFill>
                  <a:schemeClr val="bg1"/>
                </a:solidFill>
              </a:rPr>
              <a:t>Сначала с помощью стамески и молотка удаляют сучки и </a:t>
            </a:r>
            <a:r>
              <a:rPr lang="ru-RU" sz="2200" dirty="0" err="1" smtClean="0">
                <a:solidFill>
                  <a:schemeClr val="bg1"/>
                </a:solidFill>
              </a:rPr>
              <a:t>засмолы</a:t>
            </a:r>
            <a:r>
              <a:rPr lang="ru-RU" sz="2200" dirty="0" smtClean="0">
                <a:solidFill>
                  <a:schemeClr val="bg1"/>
                </a:solidFill>
              </a:rPr>
              <a:t>. Сучки имеют большую плотность, по сравнению с основной древесиной, и при усыхании сучки будут буграми выступать на поверхности, а краска в этих местах потрескается. На место вырубленного сучка приклеивают кусок древесины той же породы. Направление волокон этого куска дерева должно совпадать с направлением волокон основного изделия.</a:t>
            </a:r>
          </a:p>
          <a:p>
            <a:pPr fontAlgn="base"/>
            <a:r>
              <a:rPr lang="ru-RU" sz="2200" dirty="0" err="1" smtClean="0">
                <a:solidFill>
                  <a:schemeClr val="bg1"/>
                </a:solidFill>
              </a:rPr>
              <a:t>Засмолы</a:t>
            </a:r>
            <a:r>
              <a:rPr lang="ru-RU" sz="2200" dirty="0" smtClean="0">
                <a:solidFill>
                  <a:schemeClr val="bg1"/>
                </a:solidFill>
              </a:rPr>
              <a:t> вырубают, так как смола может проникнуть в </a:t>
            </a:r>
            <a:r>
              <a:rPr lang="ru-RU" sz="2200" dirty="0" err="1" smtClean="0">
                <a:solidFill>
                  <a:schemeClr val="bg1"/>
                </a:solidFill>
              </a:rPr>
              <a:t>шпатлевочный</a:t>
            </a:r>
            <a:r>
              <a:rPr lang="ru-RU" sz="2200" dirty="0" smtClean="0">
                <a:solidFill>
                  <a:schemeClr val="bg1"/>
                </a:solidFill>
              </a:rPr>
              <a:t> слой и проступить в дальнейшем на окрашенной поверхности. </a:t>
            </a:r>
            <a:r>
              <a:rPr lang="ru-RU" sz="2200" dirty="0" err="1" smtClean="0">
                <a:solidFill>
                  <a:schemeClr val="bg1"/>
                </a:solidFill>
              </a:rPr>
              <a:t>Засмолы</a:t>
            </a:r>
            <a:r>
              <a:rPr lang="ru-RU" sz="2200" dirty="0" smtClean="0">
                <a:solidFill>
                  <a:schemeClr val="bg1"/>
                </a:solidFill>
              </a:rPr>
              <a:t> вырубают не глубоко - на глубину 2... 3 мм, поэтому эти места подмазывают густой пастой из смеси мелких опилок и дисперсии ПВА.</a:t>
            </a:r>
          </a:p>
          <a:p>
            <a:pPr fontAlgn="base"/>
            <a:r>
              <a:rPr lang="ru-RU" sz="2200" dirty="0" smtClean="0">
                <a:solidFill>
                  <a:schemeClr val="bg1"/>
                </a:solidFill>
              </a:rPr>
              <a:t>Затем шлифовальной бумагой удаляют мелкие заусенцы и шероховатости на поверхности. Трещины и следы от удаленных сучков и </a:t>
            </a:r>
            <a:r>
              <a:rPr lang="ru-RU" sz="2200" dirty="0" err="1" smtClean="0">
                <a:solidFill>
                  <a:schemeClr val="bg1"/>
                </a:solidFill>
              </a:rPr>
              <a:t>засмолов</a:t>
            </a:r>
            <a:r>
              <a:rPr lang="ru-RU" sz="2200" dirty="0" smtClean="0">
                <a:solidFill>
                  <a:schemeClr val="bg1"/>
                </a:solidFill>
              </a:rPr>
              <a:t> заделывают специальной шпатлевкой по дереву.</a:t>
            </a:r>
          </a:p>
          <a:p>
            <a:pPr fontAlgn="base"/>
            <a:r>
              <a:rPr lang="ru-RU" sz="2200" dirty="0" smtClean="0">
                <a:solidFill>
                  <a:schemeClr val="bg1"/>
                </a:solidFill>
              </a:rPr>
              <a:t>Завершающий этап - удаление масляных пятен и </a:t>
            </a:r>
            <a:r>
              <a:rPr lang="ru-RU" sz="2200" dirty="0" err="1" smtClean="0">
                <a:solidFill>
                  <a:schemeClr val="bg1"/>
                </a:solidFill>
              </a:rPr>
              <a:t>обеспыливание</a:t>
            </a:r>
            <a:r>
              <a:rPr lang="ru-RU" sz="2200" dirty="0" smtClean="0">
                <a:solidFill>
                  <a:schemeClr val="bg1"/>
                </a:solidFill>
              </a:rPr>
              <a:t>. Масляные пятна можно удалить ацетоном, очищенным бензином или керосином. </a:t>
            </a:r>
            <a:r>
              <a:rPr lang="ru-RU" sz="2200" dirty="0" err="1" smtClean="0">
                <a:solidFill>
                  <a:schemeClr val="bg1"/>
                </a:solidFill>
              </a:rPr>
              <a:t>Обеспыливают</a:t>
            </a:r>
            <a:r>
              <a:rPr lang="ru-RU" sz="2200" dirty="0" smtClean="0">
                <a:solidFill>
                  <a:schemeClr val="bg1"/>
                </a:solidFill>
              </a:rPr>
              <a:t> поверхность сухими щетками.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Подготовка металлических поверхностей</a:t>
            </a:r>
            <a:r>
              <a:rPr lang="ru-RU" dirty="0" smtClean="0">
                <a:solidFill>
                  <a:schemeClr val="bg1"/>
                </a:solidFill>
              </a:rPr>
              <a:t>. Металлические поверхности необходимо сначала тщательно осмотреть на предмет обнаружения ржавчины и окалины. Обнаруженные дефекты счищают металлическими щетками, шлифовальной бумагой вручную или с применением шлифовальных машин. Полностью удалить продукты ржавчины механическим способом практически невозможно. Поэтому в таких случаях применяют преобразователи ржавчины. Для этого используют «</a:t>
            </a:r>
            <a:r>
              <a:rPr lang="ru-RU" dirty="0" err="1" smtClean="0">
                <a:solidFill>
                  <a:schemeClr val="bg1"/>
                </a:solidFill>
              </a:rPr>
              <a:t>Автопреобразователь</a:t>
            </a:r>
            <a:r>
              <a:rPr lang="ru-RU" dirty="0" smtClean="0">
                <a:solidFill>
                  <a:schemeClr val="bg1"/>
                </a:solidFill>
              </a:rPr>
              <a:t> ржавчины», специальную пасту «</a:t>
            </a:r>
            <a:r>
              <a:rPr lang="ru-RU" dirty="0" err="1" smtClean="0">
                <a:solidFill>
                  <a:schemeClr val="bg1"/>
                </a:solidFill>
              </a:rPr>
              <a:t>Автоочиститель</a:t>
            </a:r>
            <a:r>
              <a:rPr lang="ru-RU" dirty="0" smtClean="0">
                <a:solidFill>
                  <a:schemeClr val="bg1"/>
                </a:solidFill>
              </a:rPr>
              <a:t> ржавчины», а также специальные грунтовки - преобразователи ржавчины.</a:t>
            </a:r>
          </a:p>
          <a:p>
            <a:pPr fontAlgn="base"/>
            <a:endParaRPr lang="ru-RU" dirty="0" smtClean="0">
              <a:solidFill>
                <a:schemeClr val="bg1"/>
              </a:solidFill>
            </a:endParaRPr>
          </a:p>
          <a:p>
            <a:pPr fontAlgn="base"/>
            <a:r>
              <a:rPr lang="ru-RU" u="sng" dirty="0" smtClean="0">
                <a:solidFill>
                  <a:schemeClr val="bg1"/>
                </a:solidFill>
              </a:rPr>
              <a:t>Грунтовки</a:t>
            </a:r>
            <a:r>
              <a:rPr lang="ru-RU" dirty="0" smtClean="0">
                <a:solidFill>
                  <a:schemeClr val="bg1"/>
                </a:solidFill>
              </a:rPr>
              <a:t> - преобразователи ржавчины - не только преобразовывают ржавчину, но и создают на поверхности металла полимерную пленку. В их состав входит ортофосфорная кислота, которая превращает продукты коррозии в нерастворимые фосфаты железа. Грунтовку выбирают с учетом вида металла и условий эксплуатации. Для таких целей применяют универсальные грунтовки ГФ-021 и ГФ-0119. Показатели этих грунтовок приведены в таблице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дюша\Desktop\Безымян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868" y="1428736"/>
            <a:ext cx="8808150" cy="3227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sz="3300" b="1" dirty="0" smtClean="0">
                <a:solidFill>
                  <a:schemeClr val="bg1"/>
                </a:solidFill>
              </a:rPr>
              <a:t>Подготовка ранее окрашенных поверхностей</a:t>
            </a:r>
            <a:r>
              <a:rPr lang="ru-RU" sz="3300" dirty="0" smtClean="0">
                <a:solidFill>
                  <a:schemeClr val="bg1"/>
                </a:solidFill>
              </a:rPr>
              <a:t>. Подготовка поверхностей, окрашенных разными составами, различная.</a:t>
            </a:r>
          </a:p>
          <a:p>
            <a:pPr fontAlgn="base"/>
            <a:r>
              <a:rPr lang="ru-RU" sz="3300" u="sng" dirty="0" smtClean="0">
                <a:solidFill>
                  <a:schemeClr val="bg1"/>
                </a:solidFill>
              </a:rPr>
              <a:t>Поверхности, ранее окрашенные известковыми или клеевыми составами</a:t>
            </a:r>
            <a:r>
              <a:rPr lang="ru-RU" sz="3300" dirty="0" smtClean="0">
                <a:solidFill>
                  <a:schemeClr val="bg1"/>
                </a:solidFill>
              </a:rPr>
              <a:t>, полностью очищают от </a:t>
            </a:r>
            <a:r>
              <a:rPr lang="ru-RU" sz="3300" dirty="0" err="1" smtClean="0">
                <a:solidFill>
                  <a:schemeClr val="bg1"/>
                </a:solidFill>
              </a:rPr>
              <a:t>набела</a:t>
            </a:r>
            <a:r>
              <a:rPr lang="ru-RU" sz="3300" dirty="0" smtClean="0">
                <a:solidFill>
                  <a:schemeClr val="bg1"/>
                </a:solidFill>
              </a:rPr>
              <a:t> - старой краски. </a:t>
            </a:r>
            <a:r>
              <a:rPr lang="ru-RU" sz="3300" dirty="0" err="1" smtClean="0">
                <a:solidFill>
                  <a:schemeClr val="bg1"/>
                </a:solidFill>
              </a:rPr>
              <a:t>Набел</a:t>
            </a:r>
            <a:r>
              <a:rPr lang="ru-RU" sz="3300" dirty="0" smtClean="0">
                <a:solidFill>
                  <a:schemeClr val="bg1"/>
                </a:solidFill>
              </a:rPr>
              <a:t> можно удалить сухим способом - соскребая его скребками или шпателями. Если краска удалилась не вся, то поверхность увлажняют, лучше всего теплой водой. Когда краска размокнет, ее легко можно счистить металлическим шпателем.</a:t>
            </a:r>
          </a:p>
          <a:p>
            <a:pPr fontAlgn="base"/>
            <a:r>
              <a:rPr lang="ru-RU" sz="3300" dirty="0" smtClean="0">
                <a:solidFill>
                  <a:schemeClr val="bg1"/>
                </a:solidFill>
              </a:rPr>
              <a:t>Еще один способ быстро удалить </a:t>
            </a:r>
            <a:r>
              <a:rPr lang="ru-RU" sz="3300" dirty="0" err="1" smtClean="0">
                <a:solidFill>
                  <a:schemeClr val="bg1"/>
                </a:solidFill>
              </a:rPr>
              <a:t>набел</a:t>
            </a:r>
            <a:r>
              <a:rPr lang="ru-RU" sz="3300" dirty="0" smtClean="0">
                <a:solidFill>
                  <a:schemeClr val="bg1"/>
                </a:solidFill>
              </a:rPr>
              <a:t> - промыть поверхность 1-2%-м раствором соляной кислоты. Мел, входящий в состав клеевой краски начинает разлагаться, краска вспучивается и легко удаляется.</a:t>
            </a:r>
          </a:p>
          <a:p>
            <a:pPr fontAlgn="base"/>
            <a:r>
              <a:rPr lang="ru-RU" sz="3300" dirty="0" smtClean="0">
                <a:solidFill>
                  <a:schemeClr val="bg1"/>
                </a:solidFill>
              </a:rPr>
              <a:t>После применения каждого из этих способов удаления </a:t>
            </a:r>
            <a:r>
              <a:rPr lang="ru-RU" sz="3300" dirty="0" err="1" smtClean="0">
                <a:solidFill>
                  <a:schemeClr val="bg1"/>
                </a:solidFill>
              </a:rPr>
              <a:t>набела</a:t>
            </a:r>
            <a:r>
              <a:rPr lang="ru-RU" sz="3300" dirty="0" smtClean="0">
                <a:solidFill>
                  <a:schemeClr val="bg1"/>
                </a:solidFill>
              </a:rPr>
              <a:t> поверхности обязательно размывают чистой водой, применяя маховую кисть или </a:t>
            </a:r>
            <a:r>
              <a:rPr lang="ru-RU" sz="3300" dirty="0" err="1" smtClean="0">
                <a:solidFill>
                  <a:schemeClr val="bg1"/>
                </a:solidFill>
              </a:rPr>
              <a:t>кисть-макловицу</a:t>
            </a:r>
            <a:r>
              <a:rPr lang="ru-RU" sz="3300" dirty="0" smtClean="0">
                <a:solidFill>
                  <a:schemeClr val="bg1"/>
                </a:solidFill>
              </a:rPr>
              <a:t>.</a:t>
            </a:r>
          </a:p>
          <a:p>
            <a:pPr fontAlgn="base"/>
            <a:r>
              <a:rPr lang="ru-RU" sz="3300" u="sng" dirty="0" smtClean="0">
                <a:solidFill>
                  <a:schemeClr val="bg1"/>
                </a:solidFill>
              </a:rPr>
              <a:t>Подготовка поверхностей, окрашенных масляными красками, эмалями и лаками</a:t>
            </a:r>
            <a:r>
              <a:rPr lang="ru-RU" sz="3300" dirty="0" smtClean="0">
                <a:solidFill>
                  <a:schemeClr val="bg1"/>
                </a:solidFill>
              </a:rPr>
              <a:t>, зависит от состояния предыдущего покрытия. Если краска хорошо держится на поверхности и не потрескалась, то можно просто промыть поверхность слабым (3%-м) раствором аммиака или пищевой соды, а затем чистой водой.</a:t>
            </a:r>
          </a:p>
          <a:p>
            <a:pPr fontAlgn="base"/>
            <a:r>
              <a:rPr lang="ru-RU" sz="3300" dirty="0" smtClean="0">
                <a:solidFill>
                  <a:schemeClr val="bg1"/>
                </a:solidFill>
              </a:rPr>
              <a:t>Если старая краска плохо держится, потрескалась, отслаивается или вспучивается, то ее необходимо удалить. С помощью металлического шпателя можно удалить только слабо держащуюся краску, да и то не всю. Этот способ трудоемок и малоэффективен, поэтому предварительно масляную краску размягчают. Можно расплавить старую краску горячим воздухом при помощи </a:t>
            </a:r>
            <a:r>
              <a:rPr lang="ru-RU" sz="3300" dirty="0" err="1" smtClean="0">
                <a:solidFill>
                  <a:schemeClr val="bg1"/>
                </a:solidFill>
              </a:rPr>
              <a:t>термовоздуходувки</a:t>
            </a:r>
            <a:r>
              <a:rPr lang="ru-RU" sz="3300" dirty="0" smtClean="0">
                <a:solidFill>
                  <a:schemeClr val="bg1"/>
                </a:solidFill>
              </a:rPr>
              <a:t>. Устройство для удаления краски держат так, чтобы его наконечник находился на расстоянии примерно 25 мм от поверхности, и двигают его вдоль небольшого участка. Размягченную и вспученную краску удаляют скребком или шпателем. При этом необходимо оберегать примыкающие поверхности от повреждения. Например, снимая краску с оконных рам, нельзя направлять горячий воздух на стекло - оно может треснуть. Выжигать краску можно и паяльной лампой, но этот способ очень огнеопасен.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ТЕХНИКА БЕЗОПАСНОСТИ ПРИ ПОДГОТОВКЕ ПОВЕРХНОСТЕЙ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>
                <a:solidFill>
                  <a:schemeClr val="bg1"/>
                </a:solidFill>
              </a:rPr>
              <a:t>При очистке поверхностей образуется много пыли, поэтому такие работы следует выполнять в защитных очках и респираторах.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При подготовке поверхностей с помощью ударных инструментов работают в защитных очках и перчатках.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Применяемую для очистки поверхностей от жировых пятен соляную кислоту должны доставлять к рабочему месту в разбавленном виде. При разбавлении </a:t>
            </a:r>
            <a:r>
              <a:rPr lang="ru-RU" u="sng" dirty="0" smtClean="0">
                <a:solidFill>
                  <a:schemeClr val="bg1"/>
                </a:solidFill>
              </a:rPr>
              <a:t>кислоту добавляют в воду, а не наоборот</a:t>
            </a:r>
            <a:r>
              <a:rPr lang="ru-RU" dirty="0" smtClean="0">
                <a:solidFill>
                  <a:schemeClr val="bg1"/>
                </a:solidFill>
              </a:rPr>
              <a:t>, иначе вследствие большого выделения тепла кислота будет разбрызгиваться, что приведет к ожогам. Помещения, в которых проводят работы с кислотой, следует проветривать.</a:t>
            </a:r>
          </a:p>
          <a:p>
            <a:pPr fontAlgn="base"/>
            <a:r>
              <a:rPr lang="ru-RU" dirty="0" smtClean="0">
                <a:solidFill>
                  <a:schemeClr val="bg1"/>
                </a:solidFill>
              </a:rPr>
              <a:t>При удалении старой краски химическим способом следует работать в резиновых перчатках.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Малярные работы</a:t>
            </a:r>
            <a:r>
              <a:rPr lang="ru-RU" dirty="0" smtClean="0">
                <a:solidFill>
                  <a:schemeClr val="bg1"/>
                </a:solidFill>
              </a:rPr>
              <a:t> - это работы по отделке поверхностей малярными составами, т.е. окраска поверхностей. Малярные работы можно производить только после уст­ройства кровли над отделываемыми помещениями и в таких усло­виях, которые исключают возможность повреждения готовой от­делки или загрязнения ее последующими работами, т.е. после </a:t>
            </a:r>
            <a:r>
              <a:rPr lang="ru-RU" dirty="0" err="1" smtClean="0">
                <a:solidFill>
                  <a:schemeClr val="bg1"/>
                </a:solidFill>
              </a:rPr>
              <a:t>oкoнчaния</a:t>
            </a:r>
            <a:r>
              <a:rPr lang="ru-RU" dirty="0" smtClean="0">
                <a:solidFill>
                  <a:schemeClr val="bg1"/>
                </a:solidFill>
              </a:rPr>
              <a:t> и сдачи всех общестроительных и специальных работ в отделываемых помещениях, за исключением настилки линолеума, отделки паркета и выполнения открытой электропроводки.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1309</TotalTime>
  <Words>834</Words>
  <Application>Microsoft Office PowerPoint</Application>
  <PresentationFormat>Экран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Малярные работы. Подготовка поверхностей.  Окраска различными составами.</vt:lpstr>
      <vt:lpstr>ПОДГОТОВКА ПОВЕРХНОСТЕЙ ПОД МАЛЯРНУЮ ОТДЕЛКУ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ТЕХНИКА БЕЗОПАСНОСТИ ПРИ ПОДГОТОВКЕ ПОВЕРХНОСТЕЙ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Надюша</dc:creator>
  <cp:lastModifiedBy>SV</cp:lastModifiedBy>
  <cp:revision>10</cp:revision>
  <dcterms:created xsi:type="dcterms:W3CDTF">2018-11-27T08:16:26Z</dcterms:created>
  <dcterms:modified xsi:type="dcterms:W3CDTF">2020-03-30T08:38:14Z</dcterms:modified>
</cp:coreProperties>
</file>