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09" r:id="rId4"/>
    <p:sldId id="310" r:id="rId5"/>
    <p:sldId id="329" r:id="rId6"/>
    <p:sldId id="311" r:id="rId7"/>
    <p:sldId id="285" r:id="rId8"/>
    <p:sldId id="324" r:id="rId9"/>
    <p:sldId id="325" r:id="rId10"/>
    <p:sldId id="312" r:id="rId11"/>
    <p:sldId id="326" r:id="rId12"/>
    <p:sldId id="313" r:id="rId13"/>
    <p:sldId id="314" r:id="rId14"/>
    <p:sldId id="327" r:id="rId15"/>
    <p:sldId id="315" r:id="rId16"/>
    <p:sldId id="316" r:id="rId17"/>
    <p:sldId id="328" r:id="rId18"/>
    <p:sldId id="259" r:id="rId19"/>
    <p:sldId id="280" r:id="rId20"/>
    <p:sldId id="260" r:id="rId21"/>
    <p:sldId id="317" r:id="rId22"/>
    <p:sldId id="282" r:id="rId23"/>
    <p:sldId id="261" r:id="rId24"/>
    <p:sldId id="318" r:id="rId25"/>
    <p:sldId id="321" r:id="rId26"/>
    <p:sldId id="319" r:id="rId27"/>
    <p:sldId id="322" r:id="rId28"/>
    <p:sldId id="298" r:id="rId29"/>
    <p:sldId id="275" r:id="rId30"/>
    <p:sldId id="286" r:id="rId31"/>
    <p:sldId id="293" r:id="rId32"/>
    <p:sldId id="287" r:id="rId33"/>
    <p:sldId id="295" r:id="rId34"/>
    <p:sldId id="288" r:id="rId35"/>
    <p:sldId id="296" r:id="rId36"/>
    <p:sldId id="302" r:id="rId37"/>
    <p:sldId id="289" r:id="rId38"/>
    <p:sldId id="297" r:id="rId39"/>
    <p:sldId id="304" r:id="rId40"/>
    <p:sldId id="305" r:id="rId41"/>
    <p:sldId id="299" r:id="rId42"/>
    <p:sldId id="290" r:id="rId43"/>
    <p:sldId id="291" r:id="rId44"/>
    <p:sldId id="292" r:id="rId45"/>
    <p:sldId id="300" r:id="rId46"/>
    <p:sldId id="301" r:id="rId47"/>
    <p:sldId id="306" r:id="rId48"/>
    <p:sldId id="323" r:id="rId49"/>
    <p:sldId id="307" r:id="rId50"/>
    <p:sldId id="308" r:id="rId51"/>
    <p:sldId id="283" r:id="rId52"/>
    <p:sldId id="284" r:id="rId53"/>
    <p:sldId id="276" r:id="rId54"/>
    <p:sldId id="277" r:id="rId55"/>
    <p:sldId id="278" r:id="rId56"/>
    <p:sldId id="279" r:id="rId57"/>
    <p:sldId id="263" r:id="rId58"/>
    <p:sldId id="264" r:id="rId59"/>
    <p:sldId id="265" r:id="rId60"/>
    <p:sldId id="266" r:id="rId61"/>
    <p:sldId id="267" r:id="rId62"/>
    <p:sldId id="268" r:id="rId63"/>
    <p:sldId id="269" r:id="rId64"/>
    <p:sldId id="270" r:id="rId65"/>
    <p:sldId id="271" r:id="rId66"/>
    <p:sldId id="272" r:id="rId67"/>
    <p:sldId id="273" r:id="rId68"/>
    <p:sldId id="274" r:id="rId6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2" autoAdjust="0"/>
    <p:restoredTop sz="94660"/>
  </p:normalViewPr>
  <p:slideViewPr>
    <p:cSldViewPr snapToGrid="0">
      <p:cViewPr varScale="1">
        <p:scale>
          <a:sx n="34" d="100"/>
          <a:sy n="34" d="100"/>
        </p:scale>
        <p:origin x="84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9E2DC-BD2C-4322-9AF2-D3ECD9918FCF}" type="datetimeFigureOut">
              <a:rPr lang="ru-RU" smtClean="0"/>
              <a:t>12.01.2020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10CE-55D2-49DE-8DC0-F1948E6DC4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610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9E2DC-BD2C-4322-9AF2-D3ECD9918FCF}" type="datetimeFigureOut">
              <a:rPr lang="ru-RU" smtClean="0"/>
              <a:t>12.01.2020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10CE-55D2-49DE-8DC0-F1948E6DC4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073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9E2DC-BD2C-4322-9AF2-D3ECD9918FCF}" type="datetimeFigureOut">
              <a:rPr lang="ru-RU" smtClean="0"/>
              <a:t>12.01.2020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10CE-55D2-49DE-8DC0-F1948E6DC4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839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9E2DC-BD2C-4322-9AF2-D3ECD9918FCF}" type="datetimeFigureOut">
              <a:rPr lang="ru-RU" smtClean="0"/>
              <a:t>12.01.2020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10CE-55D2-49DE-8DC0-F1948E6DC4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9322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9E2DC-BD2C-4322-9AF2-D3ECD9918FCF}" type="datetimeFigureOut">
              <a:rPr lang="ru-RU" smtClean="0"/>
              <a:t>12.01.2020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10CE-55D2-49DE-8DC0-F1948E6DC4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0818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9E2DC-BD2C-4322-9AF2-D3ECD9918FCF}" type="datetimeFigureOut">
              <a:rPr lang="ru-RU" smtClean="0"/>
              <a:t>12.01.2020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10CE-55D2-49DE-8DC0-F1948E6DC4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1476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9E2DC-BD2C-4322-9AF2-D3ECD9918FCF}" type="datetimeFigureOut">
              <a:rPr lang="ru-RU" smtClean="0"/>
              <a:t>12.01.2020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10CE-55D2-49DE-8DC0-F1948E6DC4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947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9E2DC-BD2C-4322-9AF2-D3ECD9918FCF}" type="datetimeFigureOut">
              <a:rPr lang="ru-RU" smtClean="0"/>
              <a:t>12.01.2020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10CE-55D2-49DE-8DC0-F1948E6DC4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7916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9E2DC-BD2C-4322-9AF2-D3ECD9918FCF}" type="datetimeFigureOut">
              <a:rPr lang="ru-RU" smtClean="0"/>
              <a:t>12.01.2020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10CE-55D2-49DE-8DC0-F1948E6DC4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0363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9E2DC-BD2C-4322-9AF2-D3ECD9918FCF}" type="datetimeFigureOut">
              <a:rPr lang="ru-RU" smtClean="0"/>
              <a:t>12.01.2020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10CE-55D2-49DE-8DC0-F1948E6DC4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1972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9E2DC-BD2C-4322-9AF2-D3ECD9918FCF}" type="datetimeFigureOut">
              <a:rPr lang="ru-RU" smtClean="0"/>
              <a:t>12.01.2020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10CE-55D2-49DE-8DC0-F1948E6DC4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641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E9E2DC-BD2C-4322-9AF2-D3ECD9918FCF}" type="datetimeFigureOut">
              <a:rPr lang="ru-RU" smtClean="0"/>
              <a:t>12.01.2020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D10CE-55D2-49DE-8DC0-F1948E6DC4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7865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#_Toc26738517"/><Relationship Id="rId2" Type="http://schemas.openxmlformats.org/officeDocument/2006/relationships/hyperlink" Target="#_Toc26738516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38300" y="241300"/>
            <a:ext cx="9144000" cy="1760538"/>
          </a:xfrm>
        </p:spPr>
        <p:txBody>
          <a:bodyPr>
            <a:noAutofit/>
          </a:bodyPr>
          <a:lstStyle/>
          <a:p>
            <a:r>
              <a:rPr lang="ru-RU" sz="48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СВОЙСТВ МЯСА ПРИ </a:t>
            </a:r>
            <a:r>
              <a:rPr lang="ru-RU" sz="4800" b="1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ХРАНЕНИИ</a:t>
            </a:r>
            <a:endParaRPr lang="ru-RU" sz="4800" dirty="0">
              <a:solidFill>
                <a:srgbClr val="CC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486650" y="6000750"/>
            <a:ext cx="4148137" cy="600075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50" y="2228850"/>
            <a:ext cx="5981700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324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625" y="0"/>
            <a:ext cx="11515725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Первый </a:t>
            </a: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период </a:t>
            </a:r>
            <a:r>
              <a:rPr lang="ru-RU" sz="320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после убоя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длится около 3 ч — до наступления посмертного окоченения и заканчивается после 1-2 </a:t>
            </a:r>
            <a:r>
              <a:rPr lang="ru-RU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сут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хранения туши; </a:t>
            </a:r>
            <a:endParaRPr lang="ru-RU" sz="3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Мышечная ткань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мягкая и эластичная. Величина рН мяса близка к нейтральной. В мясе содержится значительное количество </a:t>
            </a: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гликогена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АТФ. Отдельные белки экстрагируются водой или солевыми растворами из мышечной ткани, наблюдаются значительная </a:t>
            </a:r>
            <a:r>
              <a:rPr lang="ru-RU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развариваемость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коллагена и высокое содержание связанной воды. </a:t>
            </a:r>
            <a:endParaRPr lang="ru-RU" sz="3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Продукты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распада нуклеотидов содержатся в минимальных количествах.</a:t>
            </a:r>
            <a:endParaRPr lang="ru-RU" sz="3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Мясо в парном состоянии вполне пригодно для изготовления вареных колбасных изделий и замораживания.</a:t>
            </a: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0421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5" descr="Описание: imag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237" y="376238"/>
            <a:ext cx="7987585" cy="465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314325" y="5322541"/>
            <a:ext cx="11168062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0" i="0" u="sng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Мышечная ткань </a:t>
            </a:r>
            <a:r>
              <a:rPr kumimoji="0" lang="ru-RU" altLang="ru-RU" sz="2800" b="0" i="0" u="sng" strike="noStrike" cap="none" normalizeH="0" baseline="0" dirty="0" err="1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свежезабитого</a:t>
            </a:r>
            <a:r>
              <a:rPr kumimoji="0" lang="ru-RU" altLang="ru-RU" sz="2800" b="0" i="0" u="sng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животного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0" i="0" u="sng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созревании наблюдается размягчение мышечных волокон, они увеличиваются в диаметре. </a:t>
            </a:r>
            <a:endParaRPr kumimoji="0" lang="ru-RU" alt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9494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7675" y="271999"/>
            <a:ext cx="11744325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u="sng" dirty="0">
                <a:latin typeface="Times New Roman" panose="02020603050405020304" pitchFamily="18" charset="0"/>
                <a:ea typeface="Calibri" panose="020F0502020204030204" pitchFamily="34" charset="0"/>
              </a:rPr>
              <a:t>Второй период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характеризуется развитием 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посмертного окоченения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. Мышцы теряют эластичность, уплотняются и твердеют. Интенсивность окоченения зависит от температуры, вида, возраста, упитанности и состояния животного перед убоем. Жесткость мяса и сопротивление его разрезающему усилию возрастают примерно в 2 раза. </a:t>
            </a:r>
            <a:endParaRPr lang="ru-RU" sz="32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Уменьшаются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содержание связанной воды и способность мяса к гидратации, увеличивается его устойчивость к действию протеолитических ферментов. </a:t>
            </a:r>
            <a:endParaRPr lang="ru-RU" sz="32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Процесс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окоченения является итогом многочисленных изменений систем мяса. В этот период происходит 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анаэробный распад гликогена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с образованием молочной кислоты, редуцирующих полисахаридов и глюкозы.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2760154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43716"/>
            <a:ext cx="11858625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От уровня накопления молочной кислоты зависят стойкость мяса при хранении, его </a:t>
            </a:r>
            <a:r>
              <a:rPr lang="ru-RU" sz="32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влагоудерживающая</a:t>
            </a: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способность и активность тканевых ферментов. Нарастание посмертного окоченения обусловлено образованием </a:t>
            </a:r>
            <a:r>
              <a:rPr lang="ru-RU" sz="32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актомиозинового</a:t>
            </a: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комплекса по мере снижения уровня АТФ. </a:t>
            </a:r>
          </a:p>
          <a:p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Уменьшение гидратации белков влияет на жесткость мяса, поскольку рН мышечной ткани приближается к рН изоэлектрической точки основных белков. </a:t>
            </a:r>
          </a:p>
          <a:p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Наибольшая жесткость мяса наблюдается при рН = 5,5. При смешении рН в любую сторону от изоэлектрической точки белков увеличивается нежность мяса. Смещение рН приводит к увеличению гидрофильных центров и соответственно росту влагопоглощающей способности мяса.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4201098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4" descr="Описание: http://xn--80ahc0abogjs.com/files/uch_group35/uch_pgroup38/uch_uch1021/image/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74649"/>
            <a:ext cx="10544175" cy="4773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 rot="10800000" flipV="1">
            <a:off x="285750" y="5910576"/>
            <a:ext cx="119062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0" i="0" u="sng" strike="noStrike" cap="none" normalizeH="0" baseline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Мышечная ткань, полученная из туши, после 12 часов созревания </a:t>
            </a:r>
            <a:endParaRPr kumimoji="0" lang="ru-RU" altLang="ru-RU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0558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51" y="281284"/>
            <a:ext cx="116586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</a:pP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Третий период характеризуется разрушением окоченения и последующим размягчением мяса</a:t>
            </a:r>
            <a:r>
              <a:rPr lang="ru-RU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Происходит распад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актомиозина при наличии легкогидролизуемого фосфора. 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Продолжаются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автолитические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процессы, обусловленные действием протеолитических ферментов. Наблюдаются накопление свободных аминокислот, распад нуклеотидов, растворение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мукополисахаридов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увеличение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развариваемости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коллагена. Одновременно улучшаются вкусовые свойства мяса и бульона. </a:t>
            </a:r>
            <a:endParaRPr lang="ru-RU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046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75" y="771525"/>
            <a:ext cx="1117282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Ароматические и вкусовые вещества, как правило, имеют низкомолекулярную природу. К этим веществам относят весьма многочисленную группу карбонильных соединений, серосодержащие вещества. Среди них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аминокислоты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низкомолекулярные жирные кислоты, альдегиды, фенолы, спирты, эфиры, из нуклеотидов —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адениловую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гуаниловую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цитидиловую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кислоты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азотсодержащих экстрактивных веществ — креатин,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креатинин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ансерин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карнозин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карнитин.</a:t>
            </a:r>
            <a:endParaRPr lang="ru-RU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0425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3" descr="Описание: image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713" y="261938"/>
            <a:ext cx="8367712" cy="53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 rot="10800000" flipV="1">
            <a:off x="314325" y="6096326"/>
            <a:ext cx="114871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0" i="0" u="sng" strike="noStrike" cap="none" normalizeH="0" baseline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Мышечная ткань, полученная из туши, после 12 часов созревания</a:t>
            </a:r>
            <a:r>
              <a:rPr kumimoji="0" lang="ru-RU" altLang="ru-RU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387635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Процесс созревания мяс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1" y="206316"/>
            <a:ext cx="11029950" cy="6651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96821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pptcloud3.ams3.digitaloceanspaces.com/slides/pics/002/613/828/original/Slide6.jpg?14889235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417512"/>
            <a:ext cx="11687175" cy="6441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6272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42949" y="918538"/>
            <a:ext cx="10487025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  <a:tab pos="5934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  <a:tab pos="5934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  <a:tab pos="5934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  <a:tab pos="5934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  <a:tab pos="5934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  <a:tab pos="5934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  <a:tab pos="5934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  <a:tab pos="5934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  <a:tab pos="5934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9400" algn="l"/>
                <a:tab pos="5934075" algn="r"/>
              </a:tabLst>
            </a:pPr>
            <a:r>
              <a:rPr kumimoji="0" lang="ru-RU" alt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ПЛАН</a:t>
            </a:r>
            <a:endParaRPr kumimoji="0" lang="ru-RU" alt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9400" algn="l"/>
                <a:tab pos="5934075" algn="r"/>
              </a:tabLst>
            </a:pPr>
            <a:r>
              <a:rPr kumimoji="0" lang="ru-RU" altLang="ru-RU" sz="4400" b="0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1.</a:t>
            </a:r>
            <a:r>
              <a:rPr kumimoji="0" lang="ru-RU" alt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	</a:t>
            </a:r>
            <a:r>
              <a:rPr kumimoji="0" lang="ru-RU" altLang="ru-RU" sz="4400" b="0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Процессы, происходящие в мясе после убоя животных</a:t>
            </a:r>
            <a:endParaRPr kumimoji="0" lang="ru-RU" alt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9400" algn="l"/>
                <a:tab pos="5934075" algn="r"/>
              </a:tabLst>
            </a:pPr>
            <a:r>
              <a:rPr kumimoji="0" lang="ru-RU" altLang="ru-RU" sz="4400" b="0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2.</a:t>
            </a:r>
            <a:r>
              <a:rPr kumimoji="0" lang="ru-RU" alt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	</a:t>
            </a:r>
            <a:r>
              <a:rPr kumimoji="0" lang="ru-RU" altLang="ru-RU" sz="4400" b="0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Санитарная экспертиза мяса в процессе хранения</a:t>
            </a:r>
            <a:endParaRPr kumimoji="0" lang="ru-RU" alt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9980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Процесс созревания мяс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342900"/>
            <a:ext cx="11058525" cy="651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59555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1475" y="400050"/>
            <a:ext cx="11544300" cy="2728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  <a:spcAft>
                <a:spcPts val="1000"/>
              </a:spcAf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Созревание говядины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заканчивается при 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температуре 0-4 °С после 10—12 </a:t>
            </a:r>
            <a:r>
              <a:rPr lang="ru-RU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сут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выдержки туш мяса. </a:t>
            </a:r>
            <a:endParaRPr lang="ru-RU" sz="2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50000"/>
              </a:lnSpc>
              <a:spcAft>
                <a:spcPts val="100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Срок созревания других видов мяса менее продолжительный, а мяса разных видов 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птицы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ограничен 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1—6 </a:t>
            </a:r>
            <a:r>
              <a:rPr lang="ru-RU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сут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4808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599" y="0"/>
            <a:ext cx="1163002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Созревание мяса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— длительный процесс, и для ускорения его применяют ряд методов. Разработаны физические и биохимические методы с использованием ферментов растительного, животного и микробного происхождения.</a:t>
            </a:r>
            <a:endParaRPr lang="ru-RU" sz="3200" dirty="0"/>
          </a:p>
        </p:txBody>
      </p:sp>
      <p:pic>
        <p:nvPicPr>
          <p:cNvPr id="4" name="Picture 2" descr="https://avatars.mds.yandex.net/get-zen_doc/1668923/pub_5d19839b1b5c1200abe28602_5d198479d7427500ad005bab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636" y="2569975"/>
            <a:ext cx="10013950" cy="428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05771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4325" y="314325"/>
            <a:ext cx="11544300" cy="5922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Физические методы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</a:t>
            </a:r>
            <a:r>
              <a:rPr lang="ru-RU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электростимулирование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действие повышенной температуры с одновременным облучением УФЛ. В мясной промышленности при производстве копченостей применяют различные деформирующие воздействия — массирование или </a:t>
            </a:r>
            <a:r>
              <a:rPr lang="ru-RU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тумблирование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отрубов мяса. Предложен метод обработки мяса ультразвуком, под действием которого разрушаются клетки и освобождаются </a:t>
            </a:r>
            <a:r>
              <a:rPr lang="ru-RU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лизосо-мальные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ферменты.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2647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625" y="314325"/>
            <a:ext cx="11544300" cy="66640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Биохимические </a:t>
            </a: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методы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основанные на действии протеолитических ферментов растительного и микробного происхождения. В мясной промышленности используют следующие ферменты: папаин, содержащийся в листьях дынного дерева; </a:t>
            </a:r>
            <a:r>
              <a:rPr lang="ru-RU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фицин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в листьях инжира; </a:t>
            </a:r>
            <a:r>
              <a:rPr lang="ru-RU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бромелин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в листьях ананаса. Оптимальная активность этих ферментов проявляется при температуре около 50 °С</a:t>
            </a: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lvl="0" algn="just">
              <a:lnSpc>
                <a:spcPct val="150000"/>
              </a:lnSpc>
              <a:spcAft>
                <a:spcPts val="0"/>
              </a:spcAft>
              <a:tabLst>
                <a:tab pos="457200" algn="l"/>
              </a:tabLst>
            </a:pPr>
            <a:endParaRPr lang="ru-RU" sz="3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Aft>
                <a:spcPts val="0"/>
              </a:spcAft>
              <a:tabLst>
                <a:tab pos="457200" algn="l"/>
              </a:tabLst>
            </a:pP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1467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 rot="10800000" flipV="1">
            <a:off x="400049" y="-67420"/>
            <a:ext cx="11458575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Источником получения ферментов микробного происхождения служат бактерии, актиномицеты, дрожжи и плесени.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Известно более 40 видов ферментных препаратов, изготовляемых на основе этих ферментов.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Разрешено использование препарата </a:t>
            </a:r>
            <a:r>
              <a:rPr kumimoji="0" lang="ru-RU" altLang="ru-RU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терризина</a:t>
            </a:r>
            <a:r>
              <a:rPr kumimoji="0" lang="ru-RU" alt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выделяемого из микроба </a:t>
            </a:r>
            <a:r>
              <a:rPr kumimoji="0" lang="ru-RU" altLang="ru-RU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террикола</a:t>
            </a:r>
            <a:r>
              <a:rPr kumimoji="0" lang="ru-RU" alt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размягчения мяса достаточно 15 г этого препарата на 1 т мяса.</a:t>
            </a:r>
            <a:r>
              <a:rPr kumimoji="0" lang="ru-RU" alt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663057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448092"/>
            <a:ext cx="11630025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Физиологические 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методы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ускорения созревания заключаются во введении животным активных препаратов за 2—3 ч до убоя</a:t>
            </a: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lvl="0" algn="just">
              <a:lnSpc>
                <a:spcPct val="15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качестве таких препаратов используют адреналин, пирокатехин и ряд других физиологически активных соединений, </a:t>
            </a:r>
            <a:r>
              <a:rPr lang="ru-RU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объединеных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общим названием «</a:t>
            </a:r>
            <a:r>
              <a:rPr lang="ru-RU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демотины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 Эти препараты ускоряют распад гликогена, снижают уровень молочной кислоты, тормозят распад АТФ и предотвращают образование </a:t>
            </a:r>
            <a:r>
              <a:rPr lang="ru-RU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актомиозинового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комплекса.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3002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pptcloud3.ams3.digitaloceanspaces.com/slides/pics/002/613/825/original/Slide3.jpg?14889235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331787"/>
            <a:ext cx="11144250" cy="633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90919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825" y="394488"/>
            <a:ext cx="9658350" cy="646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1610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pptcloud3.ams3.digitaloceanspaces.com/slides/pics/002/613/835/original/Slide13.jpg?14889235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299" y="342901"/>
            <a:ext cx="9629775" cy="6270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1915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1475" y="701158"/>
            <a:ext cx="1154430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32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Биологические процессы в живом организме протекают при определенном коллоидном состоянии клеток. В них происходит обмен (расщепление и синтез) веществ, благодаря чему образуются кислотные и щелочные продукты обмена.</a:t>
            </a:r>
            <a:endParaRPr lang="ru-RU" sz="3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32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Оптимальной реакцией среды для биологических процессов в организме является рН 7,36—7,6. </a:t>
            </a:r>
            <a:r>
              <a:rPr lang="ru-RU" sz="3200" kern="1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Гомеостаз поддерживается </a:t>
            </a:r>
            <a:r>
              <a:rPr lang="ru-RU" sz="32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буферной системой, которая обусловливается наличием угольной кислоты, бикарбонатов, первичного и вторичного фосфата и белков, удерживающих водородные (Н) и гидроксильные (ОН) ионы. </a:t>
            </a: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2091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23004"/>
          <a:stretch/>
        </p:blipFill>
        <p:spPr>
          <a:xfrm>
            <a:off x="469906" y="314325"/>
            <a:ext cx="11188693" cy="622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4911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725" y="148757"/>
            <a:ext cx="9886949" cy="6525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1114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675" y="648060"/>
            <a:ext cx="10601325" cy="5597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4777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389" y="1057275"/>
            <a:ext cx="11569421" cy="414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5349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1" y="287732"/>
            <a:ext cx="10315574" cy="6347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7182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r="24187" b="60510"/>
          <a:stretch/>
        </p:blipFill>
        <p:spPr>
          <a:xfrm>
            <a:off x="495300" y="733425"/>
            <a:ext cx="11414061" cy="466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4998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" y="370271"/>
            <a:ext cx="10972800" cy="6192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3098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919" y="307425"/>
            <a:ext cx="11870063" cy="515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0680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809" y="2143285"/>
            <a:ext cx="5352381" cy="257142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467" y="571500"/>
            <a:ext cx="11375283" cy="564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3965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51868"/>
            <a:ext cx="9458325" cy="6347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230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0050" y="0"/>
            <a:ext cx="11430000" cy="6518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36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После убоя животного характер и направленность этих процессов изменяются вследствие прекращения поступления к клеткам кислорода и растворенных в крови питательных веществ.</a:t>
            </a:r>
            <a:endParaRPr lang="ru-RU" sz="36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36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Буферная система в организме нарушается. Происходит энергичное расщепление углеводов под действием ферментов амилазы и </a:t>
            </a:r>
            <a:r>
              <a:rPr lang="ru-RU" sz="36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мальтазы</a:t>
            </a:r>
            <a:r>
              <a:rPr lang="ru-RU" sz="36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вплоть до образования молочной кислоты. Накопление молочной кислоты изменяет реакцию среды в мясе (содержание кислоты в мышцах говядины достигает 0,3—0,68% и выше в зависимости от упитанности животного).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56236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65716"/>
            <a:ext cx="10344150" cy="6508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577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285" y="471135"/>
            <a:ext cx="9601489" cy="607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58618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51" y="470736"/>
            <a:ext cx="11001374" cy="6079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75508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703" y="714375"/>
            <a:ext cx="11538347" cy="5396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88422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" y="428625"/>
            <a:ext cx="11795762" cy="614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18887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528" y="201181"/>
            <a:ext cx="10718347" cy="6656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24305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8774" y="217422"/>
            <a:ext cx="8886825" cy="6457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46932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5925" y="204214"/>
            <a:ext cx="9001125" cy="6322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25413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49" y="314325"/>
            <a:ext cx="10048876" cy="602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79961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100" y="278087"/>
            <a:ext cx="8458199" cy="619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276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371475" y="228600"/>
            <a:ext cx="11201400" cy="634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2722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62182"/>
            <a:ext cx="9201150" cy="671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24662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pptcloud3.ams3.digitaloceanspaces.com/slides/pics/002/613/870/original/Slide48.jpg?14889235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1" y="1"/>
            <a:ext cx="9229724" cy="681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879727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pptcloud3.ams3.digitaloceanspaces.com/slides/pics/002/613/871/original/Slide49.jpg?14889235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708" y="200024"/>
            <a:ext cx="10003367" cy="645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567059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pptcloud3.ams3.digitaloceanspaces.com/slides/pics/002/613/869/original/Slide47.jpg?14889235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31787"/>
            <a:ext cx="10544175" cy="6441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892022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pptcloud3.ams3.digitaloceanspaces.com/slides/pics/002/613/861/original/Slide39.jpg?14889235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216259"/>
            <a:ext cx="9258300" cy="6441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НИЛ Агроэколог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2878138"/>
            <a:ext cx="2743200" cy="397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896885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686312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336959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Методы консервирования мяс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4" y="0"/>
            <a:ext cx="10086976" cy="660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163426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Происхождение слова «колбаса»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4" y="0"/>
            <a:ext cx="8880475" cy="6651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955818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Технологическая линия производства вареных колба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-43687"/>
            <a:ext cx="9937750" cy="6673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6557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5775" y="371476"/>
            <a:ext cx="11401425" cy="62763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32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Нормальная реакция активной среды для хорошего мяса через 20— 24 часа (по шкале </a:t>
            </a:r>
            <a:r>
              <a:rPr lang="ru-RU" sz="32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Михаэлиса</a:t>
            </a:r>
            <a:r>
              <a:rPr lang="ru-RU" sz="32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для разных животных разная. Мясо дефектных животных (загнанных, больных, сильно истощенных на почве голодания или болезней) имеет реакцию среды рН 6,4—6,6, даже при отсутствии признаков разложения.</a:t>
            </a:r>
            <a:endParaRPr lang="ru-RU" sz="3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32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Мясо здоровых животных, начавшее подвергаться разложению (гниению), изменяет реакцию среды в сторону нейтральной реакции. Оно приобретает рН 6,4—6,8 и выше в зависимости от степени накопления продуктов распада (главным образом аммиака).</a:t>
            </a: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78856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Продолжение таблиц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49" y="35089"/>
            <a:ext cx="9109075" cy="6822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882345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Продолжение таблиц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0"/>
            <a:ext cx="9753600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80146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Kомбинированные волчки-смесител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9" y="-7717"/>
            <a:ext cx="9166225" cy="6865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761867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Механизм перемешивания с 2-мя смесительными осям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799" y="120703"/>
            <a:ext cx="8994775" cy="6737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308791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Загрузочное устройств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549" y="249123"/>
            <a:ext cx="8823325" cy="660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912625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cf2.ppt-online.org/files2/slide/9/9peh5ZXHRal8dyWwVfsYrj01JouAMK7PTcLqNvFtz/slide-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824" y="0"/>
            <a:ext cx="9051925" cy="6780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450877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Чешуйчатый ле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69410"/>
            <a:ext cx="7651750" cy="5731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456573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Линия по набивки колбасных оболочек фаршем и клипсова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49" y="305938"/>
            <a:ext cx="8480425" cy="6352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273412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Термокаме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184913"/>
            <a:ext cx="8909050" cy="6673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372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66787" y="0"/>
            <a:ext cx="10515600" cy="1325563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послеубойных изменений можно условно подразделить на три периода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https://pptcloud3.ams3.digitaloceanspaces.com/slides/pics/002/613/829/original/Slide7.jpg?148892353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84" r="790"/>
          <a:stretch/>
        </p:blipFill>
        <p:spPr bwMode="auto">
          <a:xfrm>
            <a:off x="481012" y="1325563"/>
            <a:ext cx="11429734" cy="527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8979" t="73905" b="-771"/>
          <a:stretch/>
        </p:blipFill>
        <p:spPr>
          <a:xfrm>
            <a:off x="5177901" y="5372100"/>
            <a:ext cx="6732845" cy="122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0187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2899" y="542924"/>
            <a:ext cx="11630025" cy="608647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Автолиз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самопереваривание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мяса происходит в тех случаях, когда оно находится в условиях медленного охлаждения или не остывает вовсе.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мясоперерабатывающей практике автолиз мяса называется «загаром мяса».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этот сопровождается выделением зловонных веществ (скатола, индола), которые придают мясу неприятный,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зловоннокислый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запах и зеленовато - желтоватый цвет (при выраженном лизисе клеток). Аммиак и сероводород не всегда выделяются.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Вначале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автолизе мяса, полученного от здоровых животных, микробы отсутствуют, это чисто ферментативный процесс. Только по мере распада — лизиса ткани в ней появляются гнилостные микроорганизмы, проникшие из внешней среды. </a:t>
            </a:r>
          </a:p>
          <a:p>
            <a:pPr marL="0" indent="0">
              <a:buNone/>
            </a:pP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5939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1475" y="285750"/>
            <a:ext cx="11544300" cy="6572250"/>
          </a:xfrm>
        </p:spPr>
        <p:txBody>
          <a:bodyPr>
            <a:normAutofit/>
          </a:bodyPr>
          <a:lstStyle/>
          <a:p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Мясо, подвергающееся автолизу (не обсемененное протеолитическими и другими микробами), может обладать токсичностью только в случае глубокого распада, сопровождающегося выделением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путресцина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кадаверина, индола и других сильно пахнущих веществ.</a:t>
            </a:r>
          </a:p>
          <a:p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 быстро развиваются процессы протеолитического автолиза в мясе истощенных сельскохозяйственных животных и больных острыми инфекционными болезнями (чума и рожа свиней); при этом создаются оптимальные условия для действия протеолитических ферментов, а также для размножения микробов.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33958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</TotalTime>
  <Words>1130</Words>
  <Application>Microsoft Office PowerPoint</Application>
  <PresentationFormat>Широкоэкранный</PresentationFormat>
  <Paragraphs>46</Paragraphs>
  <Slides>68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68</vt:i4>
      </vt:variant>
    </vt:vector>
  </HeadingPairs>
  <TitlesOfParts>
    <vt:vector size="73" baseType="lpstr">
      <vt:lpstr>Arial</vt:lpstr>
      <vt:lpstr>Calibri</vt:lpstr>
      <vt:lpstr>Calibri Light</vt:lpstr>
      <vt:lpstr>Times New Roman</vt:lpstr>
      <vt:lpstr>Тема Office</vt:lpstr>
      <vt:lpstr>ИЗМЕНЕНИЯ СВОЙСТВ МЯСА ПРИ ХРАНЕНИИ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Комплекс послеубойных изменений можно условно подразделить на три периода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ИЗМЕНЕНИЯ СВОЙСТВ МЯСА ПРИ ХРАНЕНИИ</dc:title>
  <dc:creator>Гусева</dc:creator>
  <cp:lastModifiedBy>Гусева</cp:lastModifiedBy>
  <cp:revision>18</cp:revision>
  <dcterms:created xsi:type="dcterms:W3CDTF">2019-12-08T14:00:12Z</dcterms:created>
  <dcterms:modified xsi:type="dcterms:W3CDTF">2020-01-12T10:39:24Z</dcterms:modified>
</cp:coreProperties>
</file>