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59" r:id="rId11"/>
    <p:sldId id="26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9" r:id="rId34"/>
    <p:sldId id="27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E25E-D761-45D9-A557-DE46330B0CDB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B8EB-D641-4B35-A1CD-3AB1B724E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Обзорная лекция по агрохимии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Определение дозы 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гидролитической  кислотности.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Дозу 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 га рассчитывают по формуле: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=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Метод определения доз извести по сдвигу pH.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28596" y="3214686"/>
          <a:ext cx="8301037" cy="3152166"/>
        </p:xfrm>
        <a:graphic>
          <a:graphicData uri="http://schemas.openxmlformats.org/drawingml/2006/table">
            <a:tbl>
              <a:tblPr/>
              <a:tblGrid>
                <a:gridCol w="1660527"/>
                <a:gridCol w="1660528"/>
                <a:gridCol w="1658927"/>
                <a:gridCol w="1660527"/>
                <a:gridCol w="1660528"/>
              </a:tblGrid>
              <a:tr h="7557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pH между опт. и исх.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Доза расхода CaCO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т/га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0,1 pH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разницу pH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4,6-5,0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3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5,1-5,5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22256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sz="2700" dirty="0"/>
              <a:t>Роль органических удобрений в земледелии. Подстилочный навоз: состав, хранение, технология применения, действие на почву и растения.</a:t>
            </a:r>
            <a:br>
              <a:rPr lang="ru-RU" sz="2700" dirty="0"/>
            </a:br>
            <a:r>
              <a:rPr lang="ru-RU" sz="2700" dirty="0" smtClean="0"/>
              <a:t>Основные </a:t>
            </a:r>
            <a:r>
              <a:rPr lang="ru-RU" sz="2700" dirty="0"/>
              <a:t>сидеральные культуры, их использование в качестве удобрения. Солома как удобрение, технология применения</a:t>
            </a:r>
            <a:r>
              <a:rPr lang="ru-RU" sz="27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Органическими удобрениями </a:t>
            </a:r>
            <a:r>
              <a:rPr lang="ru-RU" dirty="0" smtClean="0"/>
              <a:t>называют свежие, полуразложившиеся или разложившиеся под воздействием микроорганизмов вещества растительного и животного происхождения, вносимые в почву для повышения плодородия и урожайности сельскохозяйственных культур.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 </a:t>
            </a:r>
            <a:r>
              <a:rPr lang="ru-RU" sz="2400" dirty="0"/>
              <a:t>органическим удобрениям относят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подстилочный </a:t>
            </a:r>
            <a:r>
              <a:rPr lang="ru-RU" sz="2400" dirty="0">
                <a:solidFill>
                  <a:srgbClr val="FF0000"/>
                </a:solidFill>
              </a:rPr>
              <a:t>и бесподстилочный навоз,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навозную </a:t>
            </a:r>
            <a:r>
              <a:rPr lang="ru-RU" sz="2400" dirty="0">
                <a:solidFill>
                  <a:srgbClr val="FF0000"/>
                </a:solidFill>
              </a:rPr>
              <a:t>жижу,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торф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птичий помет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компосты</a:t>
            </a:r>
            <a:r>
              <a:rPr lang="ru-RU" sz="2400" dirty="0">
                <a:solidFill>
                  <a:srgbClr val="FF0000"/>
                </a:solidFill>
              </a:rPr>
              <a:t>, сапропель,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зеленое </a:t>
            </a:r>
            <a:r>
              <a:rPr lang="ru-RU" sz="2400" dirty="0">
                <a:solidFill>
                  <a:srgbClr val="FF0000"/>
                </a:solidFill>
              </a:rPr>
              <a:t>удобрение,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солому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хозяйственные </a:t>
            </a:r>
            <a:r>
              <a:rPr lang="ru-RU" sz="2400" dirty="0">
                <a:solidFill>
                  <a:srgbClr val="FF0000"/>
                </a:solidFill>
              </a:rPr>
              <a:t>отходы и пр.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Часто </a:t>
            </a:r>
            <a:r>
              <a:rPr lang="ru-RU" sz="2400" dirty="0"/>
              <a:t>все эти материалы называют местными удобрениями, так как их получают или готовят в тех хозяйствах, в которых они будут использованы.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Роль органических удобрений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u="sng" dirty="0" smtClean="0"/>
              <a:t>Являются источником элементов питания. </a:t>
            </a:r>
            <a:r>
              <a:rPr lang="ru-RU" dirty="0" smtClean="0"/>
              <a:t>Органические удобрения содержат почти все необходимые питательные вещества для растений, поэтому их называют полным удобрением.</a:t>
            </a:r>
          </a:p>
          <a:p>
            <a:pPr>
              <a:buNone/>
            </a:pPr>
            <a:r>
              <a:rPr lang="ru-RU" dirty="0" smtClean="0"/>
              <a:t>2. Применение навоза и других органических удобрений позволяет повторно </a:t>
            </a:r>
            <a:r>
              <a:rPr lang="ru-RU" u="sng" dirty="0" smtClean="0"/>
              <a:t>вовлекать в круговорот </a:t>
            </a:r>
            <a:r>
              <a:rPr lang="ru-RU" dirty="0" smtClean="0"/>
              <a:t>питательных веществ в земледелии </a:t>
            </a:r>
            <a:r>
              <a:rPr lang="ru-RU" u="sng" dirty="0" smtClean="0"/>
              <a:t>часть элементов питания</a:t>
            </a:r>
            <a:r>
              <a:rPr lang="ru-RU" dirty="0" smtClean="0"/>
              <a:t>, ранее отчужденных из почвы с урожаем сельскохозяйственных культур, с растительными кормами и пищевой продукцией. </a:t>
            </a:r>
          </a:p>
          <a:p>
            <a:pPr>
              <a:buNone/>
            </a:pPr>
            <a:r>
              <a:rPr lang="ru-RU" dirty="0" smtClean="0"/>
              <a:t>3. Органические удобрения являются не только источником питательных элементов, но и углекислоты. При разложении микроорганизмами органических удобрений (минерализации) образуется большое количество углекислоты, которая насыщает почвенный воздух и приземный слой атмосферы. </a:t>
            </a:r>
          </a:p>
          <a:p>
            <a:pPr>
              <a:buNone/>
            </a:pPr>
            <a:r>
              <a:rPr lang="ru-RU" dirty="0" smtClean="0"/>
              <a:t>4.  Органические удобрения являются энергетическим материалом и источником пищи для почвенных микроорганизмов. </a:t>
            </a:r>
          </a:p>
          <a:p>
            <a:pPr>
              <a:buNone/>
            </a:pPr>
            <a:r>
              <a:rPr lang="ru-RU" dirty="0" smtClean="0"/>
              <a:t>5. Органические удобрения содержат кальций и магний. </a:t>
            </a:r>
          </a:p>
          <a:p>
            <a:pPr>
              <a:buNone/>
            </a:pPr>
            <a:r>
              <a:rPr lang="ru-RU" dirty="0" smtClean="0"/>
              <a:t>6. Особенно велико значение органических удобрений в повышении содержания гумуса в почве.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64307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 зависимости от технологии содержания животных получают подстилочный и бесподстилочный (полужидкий и жидкий) навоз, который различается по составу, способам хранения и использования. </a:t>
            </a:r>
          </a:p>
        </p:txBody>
      </p:sp>
      <p:pic>
        <p:nvPicPr>
          <p:cNvPr id="22530" name="Picture 2" descr="https://avatars.mds.yandex.net/get-zen_doc/1570751/pub_5e14756dec575b00b10ef33f_5e14759f32335400af53149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4286220" cy="2857480"/>
          </a:xfrm>
          <a:prstGeom prst="rect">
            <a:avLst/>
          </a:prstGeom>
          <a:noFill/>
        </p:spPr>
      </p:pic>
      <p:pic>
        <p:nvPicPr>
          <p:cNvPr id="22532" name="Picture 4" descr="https://fermilon.ru/wp-content/uploads/2019/06/1-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4429156" cy="2867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vodograi.org/wp-content/uploads/2020/12/senosal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508743" cy="3571900"/>
          </a:xfrm>
          <a:prstGeom prst="rect">
            <a:avLst/>
          </a:prstGeom>
          <a:noFill/>
        </p:spPr>
      </p:pic>
      <p:pic>
        <p:nvPicPr>
          <p:cNvPr id="21508" name="Picture 4" descr="https://espositogardencenterblog.files.wordpress.com/2016/08/schultz_sphagnum_peat_m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52"/>
            <a:ext cx="4812107" cy="3214710"/>
          </a:xfrm>
          <a:prstGeom prst="rect">
            <a:avLst/>
          </a:prstGeom>
          <a:noFill/>
        </p:spPr>
      </p:pic>
      <p:pic>
        <p:nvPicPr>
          <p:cNvPr id="21510" name="Picture 6" descr="https://07.img.avito.st/1280x960/2073525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12259"/>
            <a:ext cx="4429156" cy="32457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06" y="3857628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Верховой торф с влажностью 40-50% способен удерживать 8-10 частей жидкости, резаная солома озимой ржи – 4-6, опилки – 2-3 частей. С увеличением количества подстилки для коров с 2 до 6 кг почти в 1,5 раза увеличивается выход навоза и в 3-4 раза уменьшаются потери азота при его хранении.  Чаще всего для подстилки используют солому в виде резки длиной 9-15 см.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65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В зависимости от условий хранения разложение навоза происходит с разной интенсивностью и навоз получается неодинакового качества.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Существуют </a:t>
            </a:r>
            <a:r>
              <a:rPr lang="ru-RU" sz="3100" b="1" i="1" dirty="0">
                <a:solidFill>
                  <a:srgbClr val="00B050"/>
                </a:solidFill>
              </a:rPr>
              <a:t>плотный, рыхлый и рыхлоплотный способы</a:t>
            </a:r>
            <a:r>
              <a:rPr lang="ru-RU" sz="3100" b="1" i="1" dirty="0"/>
              <a:t> </a:t>
            </a:r>
            <a:r>
              <a:rPr lang="ru-RU" sz="3100" dirty="0"/>
              <a:t>хранения навоза.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3071810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плотном, или холодном, хранении навоз укладывают слоями шириной 3-4 м и немедленно уплотняют. Штабель делают высотой 1,5-2 м, а длиной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зависимости от количества навоза. Сверху его покрывают торфом или соломой.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Температура в таком плотно уложенном штабеле невысокая (20-30° С), доступ воздуха в него ограничен, свободные от воды поры заняты диоксидом углерода. В результате микробиологическая деятельность затрудняется, поэтому разложение органического вещества протекает медленно.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ertileland.ru/wp-content/uploads/2019/05/hranenie-navoza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477000" cy="3848101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7158" y="4286256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Свежий навоз становится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полуперепревшим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3-5 месяцев, а перепревшим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7-8 месяцев. Потери азота при таком способе хранения сравнительно небольшие. Навоз, хранившийся плотным способом, содержит значительное количество аммонийного азота. Эффективность его гораздо выше, чем при других способах хранения.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</a:t>
            </a:r>
            <a:r>
              <a:rPr lang="ru-RU" sz="2000" dirty="0">
                <a:solidFill>
                  <a:srgbClr val="00B050"/>
                </a:solidFill>
              </a:rPr>
              <a:t>рыхлом (горячем) способе </a:t>
            </a:r>
            <a:r>
              <a:rPr lang="ru-RU" sz="2000" dirty="0" smtClean="0">
                <a:solidFill>
                  <a:srgbClr val="00B050"/>
                </a:solidFill>
              </a:rPr>
              <a:t>хранения </a:t>
            </a:r>
            <a:r>
              <a:rPr lang="ru-RU" sz="2000" dirty="0"/>
              <a:t>навоз укладывается, как и </a:t>
            </a:r>
            <a:r>
              <a:rPr lang="ru-RU" sz="2000" dirty="0" smtClean="0"/>
              <a:t>плотном способе</a:t>
            </a:r>
            <a:r>
              <a:rPr lang="ru-RU" sz="2000" dirty="0"/>
              <a:t>, с той лишь разницей, что не производится уплотнение. Навоз очень быстро разогревается, при этом теряется большое количество органического вещества и аммиачного азота.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Полуперепревшее </a:t>
            </a:r>
            <a:r>
              <a:rPr lang="ru-RU" sz="2000" dirty="0"/>
              <a:t>состояние навоз приобретает за 1,5-2 месяца.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Такой </a:t>
            </a:r>
            <a:r>
              <a:rPr lang="ru-RU" sz="2000" dirty="0"/>
              <a:t>способ применяют, когда используется большое количество соломенной подстилки (не менее 5-6 кг в сутки на одну голову скота) и при желании получить в кратчайшие сроки перепревший навоз.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85728"/>
            <a:ext cx="871537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рыхлоплотном хранении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навоз укладывают в штабель шириной 2-3 м и высотой 0,8-1 м, без уплотнения, рыхло на 6-7 дней, после того как температура в нем поднимется до 60-75°С.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навоз тщательно уплотняют, при этом доступ воздуха внутрь штабеля прекращается, температура снижается, аэробные условия разложения сменяются анаэробными, потери органического вещества и азота уменьшаются.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первый слой навоза в том же порядке накладывают второй, затем третий и так до тех пор, пока высота штабеля не достигнет 2-3 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полуперепревшего состояния навоз доходит за 2-3, а перепревшего за 5-6 месяцев. Потери азота могут достигать 30%.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dirty="0"/>
              <a:t>Требования сельскохозяйственных культур к реакции почвенной среды. Технологии известкования кислых почв. Методы расчета норм известковых удобрений.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34" y="2214554"/>
            <a:ext cx="8358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Критерий оценки реакции почвы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Кислые –рН 6,5 и меньше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Щелочные –рН 7,5 и больше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Нейтральные рН 6,5-7,5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рН пашни по Костромской области  в настоящее время 5.3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Навоз из навозохранилища или штабелей, сложенных в поле, следует равномерно разбросать по площади поля с помощью навозоразбрасывателей и немедленно запахать.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Задержка </a:t>
            </a:r>
            <a:r>
              <a:rPr lang="ru-RU" sz="3100" dirty="0"/>
              <a:t>с заделкой навоза в почву только на один день приводит к большим потерям азота и снижению эффективности удобрения.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6867" name="Picture 3" descr="https://www.fertilizerdaily.com/wp-content/uploads/2019/12/organic-bela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5000660" cy="3131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resent5.com/presentation/80595969_450817985/imag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4357718" cy="3268289"/>
          </a:xfrm>
          <a:prstGeom prst="rect">
            <a:avLst/>
          </a:prstGeom>
          <a:noFill/>
        </p:spPr>
      </p:pic>
      <p:pic>
        <p:nvPicPr>
          <p:cNvPr id="39940" name="Picture 4" descr="https://present5.com/presentation/80595969_450817985/image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905277" cy="2857520"/>
          </a:xfrm>
          <a:prstGeom prst="rect">
            <a:avLst/>
          </a:prstGeom>
          <a:noFill/>
        </p:spPr>
      </p:pic>
      <p:sp>
        <p:nvSpPr>
          <p:cNvPr id="39942" name="AutoShape 6" descr="https://s1.slide-share.ru/s_slide/6d85072d2be2abd2f95a06f9819c7bac/5417ef50-8304-40f4-a690-019632e85dc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s1.slide-share.ru/s_slide/6d85072d2be2abd2f95a06f9819c7bac/5417ef50-8304-40f4-a690-019632e85dc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s://s1.slide-share.ru/s_slide/6d85072d2be2abd2f95a06f9819c7bac/5417ef50-8304-40f4-a690-019632e85dc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https://s1.slide-share.ru/s_slide/6d85072d2be2abd2f95a06f9819c7bac/5417ef50-8304-40f4-a690-019632e85dc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0" name="AutoShape 14" descr="https://s1.slide-share.ru/s_slide/6d85072d2be2abd2f95a06f9819c7bac/5417ef50-8304-40f4-a690-019632e85dc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2" name="AutoShape 16" descr="https://s1.slide-share.ru/s_slide/6d85072d2be2abd2f95a06f9819c7bac/5417ef50-8304-40f4-a690-019632e85dc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357562"/>
            <a:ext cx="4143404" cy="30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214290"/>
            <a:ext cx="878687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 всего вносить навоз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осени под зяблевую обработку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почвы.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осенний период навоз в почве подвергается минерализации, и к периоду весенних полевых работ, посеву или посадке культур могут накопиться в достаточных количествах элементы питания в доступной форме для них.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Осеннее внесение навоза позволяет избежать весенней перепашки почв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агроценоза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пропашные культуры, которая ведет к потере влаги из почвы.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особенно важно для засушливых районов!!!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Нечерноземной зоне под пропашные культуры позднего посева и парозанимающие можно вносить также весной под перепашку зяби.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чистые пары навоз - в летнее время.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Помимо сплошного основного внесения навоз можно вносить местно: в гнезда, лунки, борозды. При таком способе используется только хорошо перепревший навоз и в небольших дозах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1-2 т/га.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s://i.ytimg.com/vi/OL7nnYbvrd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651671" cy="374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6429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В зависимости от почвенных и климатических условий глубина запашки навоза может колебаться от 12 до 22 см.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В </a:t>
            </a:r>
            <a:r>
              <a:rPr lang="ru-RU" sz="2700" dirty="0"/>
              <a:t>засушливых районах необходимо более глубоко заделывать навоз, чем во влажных.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На </a:t>
            </a:r>
            <a:r>
              <a:rPr lang="ru-RU" sz="2700" dirty="0"/>
              <a:t>тяжелых почвах, где разложение навоза затруднено, лучше запахивать его на меньшую глубину (12-14 см), а на легких – заделывать глубже (на 20-22 см).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 smtClean="0"/>
              <a:t>В </a:t>
            </a:r>
            <a:r>
              <a:rPr lang="ru-RU" sz="2700" dirty="0"/>
              <a:t>севообороте навоз необходимо применять, прежде всего, под овощные (на первое место можно поставить </a:t>
            </a:r>
            <a:r>
              <a:rPr lang="ru-RU" sz="2700" dirty="0">
                <a:solidFill>
                  <a:srgbClr val="00B050"/>
                </a:solidFill>
              </a:rPr>
              <a:t>огурец и капусту</a:t>
            </a:r>
            <a:r>
              <a:rPr lang="ru-RU" sz="2700" dirty="0"/>
              <a:t>) и пропашные культуры (</a:t>
            </a:r>
            <a:r>
              <a:rPr lang="ru-RU" sz="2700" dirty="0">
                <a:solidFill>
                  <a:srgbClr val="00B050"/>
                </a:solidFill>
              </a:rPr>
              <a:t>картофель, кукурузу, сахарную свеклу, кормовые корнеплоды</a:t>
            </a:r>
            <a:r>
              <a:rPr lang="ru-RU" sz="2700" dirty="0"/>
              <a:t>), а также под озимые зерновые культуры.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92113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358246" cy="28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5720" y="3500438"/>
            <a:ext cx="8643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Коэффициент использования азота из полуперепревшего навоза первой культурой составляет в среднем 20-30% общего количества азота. В первый год растения усваивают главным образом аммонийный азот.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Усвоение растениями фосфора в первый год составляет 30-40%, а калия 60-70% от общего содержания их в навозе.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Зеленым удобрением называют растения с большой зеленой массой, выращиваемые с целью запашки их в почву.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3257560"/>
          </a:xfrm>
        </p:spPr>
        <p:txBody>
          <a:bodyPr>
            <a:normAutofit/>
          </a:bodyPr>
          <a:lstStyle/>
          <a:p>
            <a:r>
              <a:rPr lang="ru-RU" dirty="0" smtClean="0"/>
              <a:t>Этот прием </a:t>
            </a:r>
            <a:r>
              <a:rPr lang="ru-RU" dirty="0"/>
              <a:t>называют также сидерацией, а растения, выращиваемые для этих целей – сидератами. </a:t>
            </a:r>
          </a:p>
          <a:p>
            <a:r>
              <a:rPr lang="ru-RU" dirty="0"/>
              <a:t>В качестве растений – сидератов используются многие культуры, но наиболее подходящими являются бобовые </a:t>
            </a:r>
            <a:r>
              <a:rPr lang="ru-RU" dirty="0" smtClean="0"/>
              <a:t>культуры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gro-sk.ru/upload/medialibrary/bb2/mycoll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96310" cy="523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glavagronom.ru/media/uploads/pXw1mUn9b-zadelka-sidera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280377" cy="465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запашки в почву и минерализации </a:t>
            </a:r>
            <a:r>
              <a:rPr lang="ru-RU" sz="2400" dirty="0" smtClean="0"/>
              <a:t>зеленой </a:t>
            </a:r>
            <a:r>
              <a:rPr lang="ru-RU" sz="2400" dirty="0"/>
              <a:t>массы сидератов азот, связанный в форме органических соединений, переходит в минеральную форму и используется последующими растениями.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929562" cy="7858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dirty="0"/>
              <a:t>Отношение растений к реакции почвы и известкованию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7188" y="1500188"/>
            <a:ext cx="8429625" cy="4714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>
                <a:latin typeface="+mn-lt"/>
              </a:rPr>
              <a:t>1. Растения, развивающиеся при </a:t>
            </a:r>
            <a:r>
              <a:rPr lang="en-US" sz="2400">
                <a:latin typeface="+mn-lt"/>
              </a:rPr>
              <a:t>pH</a:t>
            </a:r>
            <a:r>
              <a:rPr lang="ru-RU" sz="2400">
                <a:latin typeface="+mn-lt"/>
              </a:rPr>
              <a:t> 7-7.5 (люцерна, эспарцет, свекла, конопля, капуста);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>
                <a:latin typeface="+mn-lt"/>
              </a:rPr>
              <a:t>2. Культуры, чувствительные к почвенной кислотности (</a:t>
            </a:r>
            <a:r>
              <a:rPr lang="en-US" sz="2400">
                <a:latin typeface="+mn-lt"/>
              </a:rPr>
              <a:t>pH</a:t>
            </a:r>
            <a:r>
              <a:rPr lang="ru-RU" sz="2400">
                <a:latin typeface="+mn-lt"/>
              </a:rPr>
              <a:t> 6-7) (все бобовые культуры, за исключением люпина и сераделлы, огурцы, лук, салат, пшеница, ячмень, кукуруза);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>
                <a:latin typeface="+mn-lt"/>
              </a:rPr>
              <a:t>3. Менее чувствительны к </a:t>
            </a:r>
            <a:r>
              <a:rPr lang="en-US" sz="2400">
                <a:latin typeface="+mn-lt"/>
              </a:rPr>
              <a:t>pH</a:t>
            </a:r>
            <a:r>
              <a:rPr lang="ru-RU" sz="2400">
                <a:latin typeface="+mn-lt"/>
              </a:rPr>
              <a:t> (5,5-6), но могут произрастать при </a:t>
            </a:r>
            <a:r>
              <a:rPr lang="en-US" sz="2400">
                <a:latin typeface="+mn-lt"/>
              </a:rPr>
              <a:t>pH</a:t>
            </a:r>
            <a:r>
              <a:rPr lang="ru-RU" sz="2400">
                <a:latin typeface="+mn-lt"/>
              </a:rPr>
              <a:t> 4,5-7 (рожь, овес, просо, тимофеевка, гречиха, редис, морковь, томаты);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>
                <a:latin typeface="+mn-lt"/>
              </a:rPr>
              <a:t>4. Лен (</a:t>
            </a:r>
            <a:r>
              <a:rPr lang="en-US" sz="2400">
                <a:latin typeface="+mn-lt"/>
              </a:rPr>
              <a:t>pH</a:t>
            </a:r>
            <a:r>
              <a:rPr lang="ru-RU" sz="2400">
                <a:latin typeface="+mn-lt"/>
              </a:rPr>
              <a:t> 5-6) и картофель(</a:t>
            </a:r>
            <a:r>
              <a:rPr lang="en-US" sz="2400">
                <a:latin typeface="+mn-lt"/>
              </a:rPr>
              <a:t>pH</a:t>
            </a:r>
            <a:r>
              <a:rPr lang="ru-RU" sz="2400">
                <a:latin typeface="+mn-lt"/>
              </a:rPr>
              <a:t>5,5-6). Это культуры, которые нуждаются в известковании только на сильнокислых почвах.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>
                <a:latin typeface="+mn-lt"/>
              </a:rPr>
              <a:t>5. Растения, хорошо переносящие кислую реакцию среды, но чувствительны к избытку катионов кальция в растворе (люпин, сераделла, чайный куст).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214290"/>
            <a:ext cx="85010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зеленого удобрения можно использовать, наряду с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люпином, донник, сераделлу, клевер белый, люцерну, рапс озимый и яровой, сурепицу яровую, горчицу белую, горох, вику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 культуры.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Нечерноземной зоне хорошо зарекомендовали себя в качестве сидератов быстрорастущие крестоцветные культуры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редька масличная, горчица белая, рапс яровой и сурепи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растения отличаются также повышенной способностью к усвоению фосфора из труднодоступных соединений и к накоплению белка в зеленой массе, что может служить дополнительным источником питания растений, выращиваемых на поле после запашки.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/>
              <a:t>Солома зерновых злаковых </a:t>
            </a:r>
            <a:r>
              <a:rPr lang="ru-RU" sz="3100" dirty="0" smtClean="0"/>
              <a:t>культур как органическое удобрение</a:t>
            </a:r>
            <a:endParaRPr lang="ru-RU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01056" cy="277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 descr="https://imya-sonnik.ru/wp-content/uploads/2019/10/straw-3632436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92580"/>
            <a:ext cx="4449867" cy="296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31432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 всех видах соломы, отмечается широкое отношение углерода к азоту.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соотношения С:N зависит скорость разложения соломы. Чем уже это соотношение, тем быстрее происходит разложение соломы микроорганизмами в почве.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снижения потерь азота почвы и усиления процесса минерализации необходимо на 1 т соломы вносить 10-15 кг азота в виде минеральных или органических </a:t>
            </a:r>
            <a:r>
              <a:rPr lang="ru-RU" dirty="0" smtClean="0"/>
              <a:t>удобрений. </a:t>
            </a:r>
            <a:endParaRPr lang="ru-RU" dirty="0"/>
          </a:p>
          <a:p>
            <a:endParaRPr lang="ru-RU" dirty="0"/>
          </a:p>
        </p:txBody>
      </p:sp>
      <p:pic>
        <p:nvPicPr>
          <p:cNvPr id="52227" name="Picture 3" descr="https://grounde.ru/wp-content/uploads/2014/04/vyrashhivanie-kartofelya-pod-solomoj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4643470" cy="348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Методы расчета минеральных удобрений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0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1) Методы</a:t>
            </a:r>
            <a:r>
              <a:rPr lang="ru-RU" b="1" dirty="0" smtClean="0"/>
              <a:t>, основанные на обобщении данных с эмпирическими дозами удобрений</a:t>
            </a:r>
          </a:p>
          <a:p>
            <a:endParaRPr lang="ru-RU" dirty="0" smtClean="0"/>
          </a:p>
          <a:p>
            <a:r>
              <a:rPr lang="ru-RU" dirty="0" smtClean="0"/>
              <a:t>Согласно </a:t>
            </a:r>
            <a:r>
              <a:rPr lang="ru-RU" dirty="0" smtClean="0"/>
              <a:t>данным Географической сети опытов ВИУА и агрохимической службы ЦИНАО, для основных почвенно-климатических зон России на преобладающих типах почв со средним содержанием подвижного фосфора и обменного калия </a:t>
            </a:r>
            <a:r>
              <a:rPr lang="ru-RU" b="1" dirty="0" smtClean="0">
                <a:solidFill>
                  <a:srgbClr val="FF0000"/>
                </a:solidFill>
              </a:rPr>
              <a:t>рекомендованы оптимальные дозы </a:t>
            </a:r>
            <a:r>
              <a:rPr lang="ru-RU" dirty="0" smtClean="0"/>
              <a:t>макроудобрений под основные культуры, а также дозы и способы внесения микроудобрений.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072098" cy="63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3504" y="357166"/>
            <a:ext cx="3543296" cy="62865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количественные </a:t>
            </a:r>
            <a:r>
              <a:rPr lang="ru-RU" dirty="0" smtClean="0"/>
              <a:t>показатели эффективности удобрений:</a:t>
            </a:r>
          </a:p>
          <a:p>
            <a:r>
              <a:rPr lang="ru-RU" dirty="0" smtClean="0"/>
              <a:t>прибавку урожая от оптимальной дозы;</a:t>
            </a:r>
          </a:p>
          <a:p>
            <a:r>
              <a:rPr lang="ru-RU" dirty="0" smtClean="0"/>
              <a:t>вынос элементов на единицу основной и побочной продукции и коэффициенты использования элементов почвы и удобрений;</a:t>
            </a:r>
          </a:p>
          <a:p>
            <a:r>
              <a:rPr lang="ru-RU" dirty="0" smtClean="0"/>
              <a:t>коэффициенты возврата или интенсивность баланса элементов;</a:t>
            </a:r>
          </a:p>
          <a:p>
            <a:r>
              <a:rPr lang="ru-RU" dirty="0" smtClean="0"/>
              <a:t>поправочные коэффициенты к дозам в зависимости от </a:t>
            </a:r>
            <a:r>
              <a:rPr lang="ru-RU" dirty="0" smtClean="0"/>
              <a:t>почвы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нормативы затрат минеральных удобрений для получения единицы прибавки и урожая в целом;</a:t>
            </a:r>
          </a:p>
          <a:p>
            <a:r>
              <a:rPr lang="ru-RU" dirty="0" smtClean="0"/>
              <a:t>оптимальные уровни содержания питательных элементов в почве;</a:t>
            </a:r>
          </a:p>
          <a:p>
            <a:r>
              <a:rPr lang="ru-RU" dirty="0" smtClean="0"/>
              <a:t>нормативы затрат удобрений на единицу изменения содержания в почве подвижных форм элементов;</a:t>
            </a:r>
          </a:p>
          <a:p>
            <a:r>
              <a:rPr lang="ru-RU" dirty="0" smtClean="0"/>
              <a:t>основные показатели качества продукции;</a:t>
            </a:r>
          </a:p>
          <a:p>
            <a:r>
              <a:rPr lang="ru-RU" dirty="0" smtClean="0"/>
              <a:t>экономические показатели эффективности удобрений;</a:t>
            </a:r>
          </a:p>
          <a:p>
            <a:r>
              <a:rPr lang="ru-RU" dirty="0" smtClean="0"/>
              <a:t>уровни </a:t>
            </a:r>
            <a:r>
              <a:rPr lang="ru-RU" dirty="0" smtClean="0"/>
              <a:t>природоохранных ограничений при применении удобрений.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smtClean="0"/>
              <a:t>результатам разрабатывают конкретные рекомендации доз и соотношений удобрений, однако и в этом случае необходима коррекция доз применительно к конкретному предприятию, </a:t>
            </a:r>
            <a:r>
              <a:rPr lang="ru-RU" dirty="0" smtClean="0"/>
              <a:t>полю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расчеты </a:t>
            </a:r>
            <a:r>
              <a:rPr lang="ru-RU" sz="2800" dirty="0" smtClean="0"/>
              <a:t>доз по нормативам затрат минеральных удобрений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01080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весь урожай по формуле</a:t>
            </a:r>
            <a:r>
              <a:rPr lang="ru-RU" dirty="0" smtClean="0"/>
              <a:t>:  </a:t>
            </a:r>
            <a:r>
              <a:rPr lang="ru-RU" i="1" dirty="0" smtClean="0"/>
              <a:t>Д </a:t>
            </a:r>
            <a:r>
              <a:rPr lang="ru-RU" i="1" dirty="0" smtClean="0"/>
              <a:t>= У⋅Н</a:t>
            </a:r>
            <a:r>
              <a:rPr lang="ru-RU" i="1" baseline="-25000" dirty="0" smtClean="0"/>
              <a:t>1</a:t>
            </a:r>
            <a:r>
              <a:rPr lang="ru-RU" i="1" dirty="0" smtClean="0"/>
              <a:t>⋅К</a:t>
            </a:r>
            <a:r>
              <a:rPr lang="ru-RU" i="1" baseline="-25000" dirty="0" smtClean="0"/>
              <a:t>n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 smtClean="0"/>
              <a:t>прибавку </a:t>
            </a:r>
            <a:r>
              <a:rPr lang="ru-RU" dirty="0" smtClean="0"/>
              <a:t>урожая:   </a:t>
            </a:r>
            <a:r>
              <a:rPr lang="ru-RU" i="1" dirty="0" smtClean="0"/>
              <a:t>Д </a:t>
            </a:r>
            <a:r>
              <a:rPr lang="ru-RU" i="1" dirty="0" smtClean="0"/>
              <a:t>= ΔУ⋅Н</a:t>
            </a:r>
            <a:r>
              <a:rPr lang="ru-RU" i="1" baseline="-25000" dirty="0" smtClean="0"/>
              <a:t>2</a:t>
            </a:r>
            <a:r>
              <a:rPr lang="ru-RU" i="1" dirty="0" smtClean="0"/>
              <a:t>⋅К</a:t>
            </a:r>
            <a:r>
              <a:rPr lang="ru-RU" i="1" baseline="-25000" dirty="0" smtClean="0"/>
              <a:t>n</a:t>
            </a:r>
            <a:r>
              <a:rPr lang="ru-RU" dirty="0" smtClean="0"/>
              <a:t>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где</a:t>
            </a:r>
            <a:r>
              <a:rPr lang="ru-RU" dirty="0" smtClean="0"/>
              <a:t> </a:t>
            </a:r>
            <a:r>
              <a:rPr lang="ru-RU" i="1" dirty="0" smtClean="0"/>
              <a:t>Д</a:t>
            </a:r>
            <a:r>
              <a:rPr lang="ru-RU" dirty="0" smtClean="0"/>
              <a:t> — доза N, P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5</a:t>
            </a:r>
            <a:r>
              <a:rPr lang="ru-RU" dirty="0" smtClean="0"/>
              <a:t>, K</a:t>
            </a:r>
            <a:r>
              <a:rPr lang="ru-RU" baseline="-25000" dirty="0" smtClean="0"/>
              <a:t>2</a:t>
            </a:r>
            <a:r>
              <a:rPr lang="ru-RU" dirty="0" smtClean="0"/>
              <a:t>O на желаемый урожай или прибавку, кг/га д.в.;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У</a:t>
            </a:r>
            <a:r>
              <a:rPr lang="ru-RU" dirty="0" smtClean="0"/>
              <a:t> и </a:t>
            </a:r>
            <a:r>
              <a:rPr lang="ru-RU" i="1" dirty="0" smtClean="0"/>
              <a:t>ΔУ</a:t>
            </a:r>
            <a:r>
              <a:rPr lang="ru-RU" dirty="0" smtClean="0"/>
              <a:t> — соответственно желаемый урожай или прибавка, т/га;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</a:t>
            </a:r>
            <a:r>
              <a:rPr lang="ru-RU" i="1" baseline="-25000" dirty="0" smtClean="0"/>
              <a:t>1</a:t>
            </a:r>
            <a:r>
              <a:rPr lang="ru-RU" dirty="0" smtClean="0"/>
              <a:t> и </a:t>
            </a:r>
            <a:r>
              <a:rPr lang="ru-RU" i="1" dirty="0" smtClean="0"/>
              <a:t>Н</a:t>
            </a:r>
            <a:r>
              <a:rPr lang="ru-RU" i="1" baseline="-25000" dirty="0" smtClean="0"/>
              <a:t>2</a:t>
            </a:r>
            <a:r>
              <a:rPr lang="ru-RU" dirty="0" smtClean="0"/>
              <a:t> — нормативы затрат удобрений на единицу урожая и прибавки, кг д.в.; 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K</a:t>
            </a:r>
            <a:r>
              <a:rPr lang="ru-RU" i="1" baseline="-25000" dirty="0" err="1" smtClean="0"/>
              <a:t>n</a:t>
            </a:r>
            <a:r>
              <a:rPr lang="ru-RU" dirty="0" smtClean="0"/>
              <a:t> — поправочный коэффициент на класс почвы по обеспеченности фосфором и калием; при расчетах доз азота </a:t>
            </a:r>
            <a:r>
              <a:rPr lang="ru-RU" i="1" dirty="0" err="1" smtClean="0"/>
              <a:t>К</a:t>
            </a:r>
            <a:r>
              <a:rPr lang="ru-RU" i="1" baseline="-25000" dirty="0" err="1" smtClean="0"/>
              <a:t>n</a:t>
            </a:r>
            <a:r>
              <a:rPr lang="ru-RU" dirty="0" smtClean="0"/>
              <a:t> = 1.</a:t>
            </a:r>
          </a:p>
          <a:p>
            <a:endParaRPr lang="ru-RU" dirty="0" smtClean="0"/>
          </a:p>
          <a:p>
            <a:r>
              <a:rPr lang="ru-RU" dirty="0" smtClean="0"/>
              <a:t>Нормативы </a:t>
            </a:r>
            <a:r>
              <a:rPr lang="ru-RU" dirty="0" smtClean="0"/>
              <a:t>затрат удобрений и поправочные коэффициенты к дозам удобрений указываются в региональных рекомендациях НИИ, сельскохозяйственных опытных станций, центров и станций </a:t>
            </a:r>
            <a:r>
              <a:rPr lang="ru-RU" dirty="0" err="1" smtClean="0"/>
              <a:t>Агрохимслужбы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2) Методы</a:t>
            </a:r>
            <a:r>
              <a:rPr lang="ru-RU" sz="2700" b="1" dirty="0" smtClean="0"/>
              <a:t>, основанные на обобщении данных с использованием балансовых </a:t>
            </a:r>
            <a:r>
              <a:rPr lang="ru-RU" sz="2700" b="1" dirty="0" smtClean="0"/>
              <a:t>расчетов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При использовании метода элементарного баланса учитывают:</a:t>
            </a:r>
          </a:p>
          <a:p>
            <a:r>
              <a:rPr lang="ru-RU" dirty="0" smtClean="0"/>
              <a:t>вынос питательных веществ урожаем культуры;</a:t>
            </a:r>
          </a:p>
          <a:p>
            <a:r>
              <a:rPr lang="ru-RU" dirty="0" smtClean="0"/>
              <a:t>содержание подвижных питательных веществ в почве;</a:t>
            </a:r>
          </a:p>
          <a:p>
            <a:r>
              <a:rPr lang="ru-RU" dirty="0" smtClean="0"/>
              <a:t>коэффициент использования питательных веществ из почвы;</a:t>
            </a:r>
          </a:p>
          <a:p>
            <a:r>
              <a:rPr lang="ru-RU" dirty="0" smtClean="0"/>
              <a:t>коэффициент использования питательных веществ из удобрений;</a:t>
            </a:r>
          </a:p>
          <a:p>
            <a:r>
              <a:rPr lang="ru-RU" dirty="0" smtClean="0"/>
              <a:t>масса пахотного слоя почвы или слоя почвы, на который ведется расчет.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Расчет норм внесения минеральных удобрений </a:t>
            </a:r>
            <a:b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планируемую 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урожайность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4220013" cy="4526280"/>
        </p:xfrm>
        <a:graphic>
          <a:graphicData uri="http://schemas.openxmlformats.org/drawingml/2006/table">
            <a:tbl>
              <a:tblPr/>
              <a:tblGrid>
                <a:gridCol w="286117"/>
                <a:gridCol w="2356454"/>
                <a:gridCol w="218597"/>
                <a:gridCol w="301309"/>
                <a:gridCol w="277677"/>
                <a:gridCol w="198341"/>
                <a:gridCol w="301309"/>
                <a:gridCol w="280209"/>
              </a:tblGrid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 и т.д.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Вынос 1 ц товарной продукции, кг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Вынос с урожаем,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Запас элемента в почве,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Коэффициент использования из почвы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Потребление из почвы,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Внесено с навозом,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Коэффициент использования из навоза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Потребление из навоза,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Поступление с растительными остатками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бобовых культур,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Коэффициент использования из растительных остатков бобовых культур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Потребление из растительных остатков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бобовых культур,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Поступление с минеральными удобрениями предшественника,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Коэффициент использования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из минеральных удобрений в последействии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Потребление из минерального удобрения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предшественника в последействии,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Припосевное (рядковое) удобрение,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Коэффициент использования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из припосевного удобрения*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Потребление из припосевного удобрения, кг/га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Коэффициент использования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из минеральных удобрений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Требуется внести минеральных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удобрений, кг/га д.в.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75" marR="47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72066" y="1643050"/>
            <a:ext cx="3929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основу определения оптимальных доз удобрений положены биологические особенности культур и сортов в потреблении питательных элементов для создания планируемых урожаев высокого качества с одновременным регулированием плодородия (класса, окультуренности) почвы для конкретных природно-экономических условиях. </a:t>
            </a:r>
            <a:endParaRPr lang="ru-RU" dirty="0" smtClean="0"/>
          </a:p>
          <a:p>
            <a:r>
              <a:rPr lang="ru-RU" dirty="0" smtClean="0"/>
              <a:t>Потребление </a:t>
            </a:r>
            <a:r>
              <a:rPr lang="ru-RU" dirty="0" smtClean="0"/>
              <a:t>культурами питательных элементов почвы и удобрений определяют по результатам полевых и производственных опытов,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7772400" cy="92868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Промышленные </a:t>
            </a:r>
            <a:r>
              <a:rPr lang="ru-RU" i="1" dirty="0"/>
              <a:t>удобрения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785938"/>
            <a:ext cx="8429625" cy="47148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1. Молотый известняк или известняковая мука. 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а) содержание </a:t>
            </a:r>
            <a:r>
              <a:rPr lang="en-US" sz="2000" dirty="0">
                <a:solidFill>
                  <a:schemeClr val="tx1"/>
                </a:solidFill>
              </a:rPr>
              <a:t>CaCO</a:t>
            </a:r>
            <a:r>
              <a:rPr lang="ru-RU" sz="2000" baseline="-25000" dirty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 не менее 88%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б) содержание </a:t>
            </a:r>
            <a:r>
              <a:rPr lang="en-US" sz="2000" dirty="0">
                <a:solidFill>
                  <a:schemeClr val="tx1"/>
                </a:solidFill>
              </a:rPr>
              <a:t>CaCO</a:t>
            </a:r>
            <a:r>
              <a:rPr lang="ru-RU" sz="2000" baseline="-25000" dirty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 не менее 85%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Она бывает пылевидная и слабопылящая. Содержание влаги в пылевидной муке 1,5%, в пылящей – 4-6</a:t>
            </a:r>
            <a:r>
              <a:rPr lang="ru-RU" sz="2000" dirty="0" smtClean="0">
                <a:solidFill>
                  <a:schemeClr val="tx1"/>
                </a:solidFill>
              </a:rPr>
              <a:t>%.</a:t>
            </a:r>
          </a:p>
          <a:p>
            <a:pPr>
              <a:buFont typeface="Arial" charset="0"/>
              <a:buNone/>
              <a:defRPr/>
            </a:pPr>
            <a:endParaRPr lang="ru-RU" sz="2000" dirty="0" smtClean="0"/>
          </a:p>
          <a:p>
            <a:pPr algn="l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2. Молотый доломит (доломитизированный известняк). Состоит из CaCO</a:t>
            </a:r>
            <a:r>
              <a:rPr lang="ru-RU" sz="2000" baseline="-25000" dirty="0" smtClean="0">
                <a:solidFill>
                  <a:schemeClr val="tx1"/>
                </a:solidFill>
              </a:rPr>
              <a:t>3 </a:t>
            </a:r>
            <a:r>
              <a:rPr lang="ru-RU" sz="2000" dirty="0" smtClean="0">
                <a:solidFill>
                  <a:schemeClr val="tx1"/>
                </a:solidFill>
              </a:rPr>
              <a:t> (54,4%) и MgCO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(45,6%)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пересчете на </a:t>
            </a:r>
            <a:r>
              <a:rPr lang="en-US" sz="2000" dirty="0" smtClean="0">
                <a:solidFill>
                  <a:schemeClr val="tx1"/>
                </a:solidFill>
              </a:rPr>
              <a:t>CaCO</a:t>
            </a:r>
            <a:r>
              <a:rPr lang="ru-RU" sz="2000" baseline="-25000" dirty="0" smtClean="0">
                <a:solidFill>
                  <a:schemeClr val="tx1"/>
                </a:solidFill>
              </a:rPr>
              <a:t>3  </a:t>
            </a:r>
            <a:r>
              <a:rPr lang="ru-RU" sz="2000" dirty="0" smtClean="0">
                <a:solidFill>
                  <a:schemeClr val="tx1"/>
                </a:solidFill>
              </a:rPr>
              <a:t>содержит 85-108%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Влажность до 12%.</a:t>
            </a:r>
          </a:p>
          <a:p>
            <a:pPr algn="l">
              <a:buFont typeface="Arial" charset="0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3. Молотый мел.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Содержит 90-100% </a:t>
            </a:r>
            <a:r>
              <a:rPr lang="en-US" sz="2000" dirty="0" smtClean="0">
                <a:solidFill>
                  <a:schemeClr val="tx1"/>
                </a:solidFill>
              </a:rPr>
              <a:t>CaCO</a:t>
            </a:r>
            <a:r>
              <a:rPr lang="ru-RU" sz="2000" baseline="-25000" dirty="0" smtClean="0">
                <a:solidFill>
                  <a:schemeClr val="tx1"/>
                </a:solidFill>
              </a:rPr>
              <a:t>3.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Влажность до 12%.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143875" cy="4429125"/>
          </a:xfrm>
        </p:spPr>
        <p:txBody>
          <a:bodyPr>
            <a:normAutofit lnSpcReduction="10000"/>
          </a:bodyPr>
          <a:lstStyle/>
          <a:p>
            <a:pPr algn="l">
              <a:buFont typeface="Arial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1. Доломитовая природная мука. Состоит из CaCO</a:t>
            </a:r>
            <a:r>
              <a:rPr lang="ru-RU" sz="2400" baseline="-25000" dirty="0">
                <a:solidFill>
                  <a:schemeClr val="tx1"/>
                </a:solidFill>
              </a:rPr>
              <a:t>3 </a:t>
            </a:r>
            <a:r>
              <a:rPr lang="ru-RU" sz="2400" dirty="0">
                <a:solidFill>
                  <a:schemeClr val="tx1"/>
                </a:solidFill>
              </a:rPr>
              <a:t> и MgCO</a:t>
            </a:r>
            <a:r>
              <a:rPr lang="ru-RU" sz="2400" baseline="-25000" dirty="0">
                <a:solidFill>
                  <a:schemeClr val="tx1"/>
                </a:solidFill>
              </a:rPr>
              <a:t>3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CaCO</a:t>
            </a:r>
            <a:r>
              <a:rPr lang="ru-RU" sz="2400" baseline="-25000" dirty="0">
                <a:solidFill>
                  <a:schemeClr val="tx1"/>
                </a:solidFill>
              </a:rPr>
              <a:t>3</a:t>
            </a:r>
            <a:r>
              <a:rPr lang="ru-RU" sz="2400" dirty="0">
                <a:solidFill>
                  <a:schemeClr val="tx1"/>
                </a:solidFill>
              </a:rPr>
              <a:t> не менее </a:t>
            </a:r>
            <a:r>
              <a:rPr lang="ru-RU" sz="2400" dirty="0" smtClean="0">
                <a:solidFill>
                  <a:schemeClr val="tx1"/>
                </a:solidFill>
              </a:rPr>
              <a:t>80%   Влажность </a:t>
            </a:r>
            <a:r>
              <a:rPr lang="ru-RU" sz="2400" dirty="0">
                <a:solidFill>
                  <a:schemeClr val="tx1"/>
                </a:solidFill>
              </a:rPr>
              <a:t>до 12</a:t>
            </a:r>
            <a:r>
              <a:rPr lang="ru-RU" sz="2400" dirty="0" smtClean="0">
                <a:solidFill>
                  <a:schemeClr val="tx1"/>
                </a:solidFill>
              </a:rPr>
              <a:t>%</a:t>
            </a:r>
          </a:p>
          <a:p>
            <a:pPr algn="l">
              <a:buFont typeface="Arial" charset="0"/>
              <a:buNone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2. Мергель – известняковая порода, содержащая карбонаты кальция и магния, с большими примесями песка и глины.</a:t>
            </a:r>
          </a:p>
          <a:p>
            <a:pPr algn="l"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3. Известковый туф – ключевая известь.</a:t>
            </a:r>
          </a:p>
          <a:p>
            <a:pPr algn="l"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4. Озерная известь (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гажа</a:t>
            </a:r>
            <a:r>
              <a:rPr lang="ru-RU" altLang="ru-RU" sz="2400" dirty="0" smtClean="0">
                <a:solidFill>
                  <a:schemeClr val="tx1"/>
                </a:solidFill>
              </a:rPr>
              <a:t>).</a:t>
            </a:r>
          </a:p>
          <a:p>
            <a:pPr algn="l"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5.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Торфотуфы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00063" y="428625"/>
            <a:ext cx="8534400" cy="708025"/>
          </a:xfr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tabLst>
                <a:tab pos="628650" algn="l"/>
              </a:tabLst>
              <a:defRPr/>
            </a:pPr>
            <a:r>
              <a:rPr lang="ru-RU" sz="4000" i="1">
                <a:latin typeface="Arial" charset="0"/>
                <a:cs typeface="Times New Roman" pitchFamily="18" charset="0"/>
              </a:rPr>
              <a:t>Местные известковые удобрения</a:t>
            </a:r>
            <a:endParaRPr lang="ru-RU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058150" cy="135731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Отходы промышленности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785938"/>
            <a:ext cx="8358187" cy="48577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914400" lvl="1" indent="-457200" algn="l">
              <a:buFont typeface="Arial" charset="0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Жженая </a:t>
            </a:r>
            <a:r>
              <a:rPr lang="ru-RU" sz="2000" dirty="0">
                <a:solidFill>
                  <a:schemeClr val="tx1"/>
                </a:solidFill>
              </a:rPr>
              <a:t>известь (</a:t>
            </a:r>
            <a:r>
              <a:rPr lang="ru-RU" sz="2000" dirty="0" err="1">
                <a:solidFill>
                  <a:schemeClr val="tx1"/>
                </a:solidFill>
              </a:rPr>
              <a:t>CaO</a:t>
            </a:r>
            <a:r>
              <a:rPr lang="ru-RU" sz="2000" dirty="0">
                <a:solidFill>
                  <a:schemeClr val="tx1"/>
                </a:solidFill>
              </a:rPr>
              <a:t> или </a:t>
            </a:r>
            <a:r>
              <a:rPr lang="ru-RU" sz="2000" dirty="0" err="1">
                <a:solidFill>
                  <a:schemeClr val="tx1"/>
                </a:solidFill>
              </a:rPr>
              <a:t>MgO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.   Содержание </a:t>
            </a:r>
            <a:r>
              <a:rPr lang="en-US" sz="2000" dirty="0" err="1">
                <a:solidFill>
                  <a:schemeClr val="tx1"/>
                </a:solidFill>
              </a:rPr>
              <a:t>CaCO</a:t>
            </a:r>
            <a:r>
              <a:rPr lang="ru-RU" sz="2000" baseline="-25000" dirty="0">
                <a:solidFill>
                  <a:schemeClr val="tx1"/>
                </a:solidFill>
              </a:rPr>
              <a:t>3 </a:t>
            </a:r>
            <a:r>
              <a:rPr lang="ru-RU" sz="2000" dirty="0">
                <a:solidFill>
                  <a:schemeClr val="tx1"/>
                </a:solidFill>
              </a:rPr>
              <a:t>более 170%.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charset="0"/>
              <a:buAutoNum type="arabicPeriod"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lvl="1"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2. Гашеная известь (</a:t>
            </a:r>
            <a:r>
              <a:rPr lang="ru-RU" sz="2000" dirty="0" err="1">
                <a:solidFill>
                  <a:schemeClr val="tx1"/>
                </a:solidFill>
              </a:rPr>
              <a:t>пушенка</a:t>
            </a:r>
            <a:r>
              <a:rPr lang="ru-RU" sz="2000" dirty="0">
                <a:solidFill>
                  <a:schemeClr val="tx1"/>
                </a:solidFill>
              </a:rPr>
              <a:t>) Ca (</a:t>
            </a:r>
            <a:r>
              <a:rPr lang="ru-RU" sz="2000" dirty="0" smtClean="0">
                <a:solidFill>
                  <a:schemeClr val="tx1"/>
                </a:solidFill>
              </a:rPr>
              <a:t>OH)</a:t>
            </a:r>
            <a:r>
              <a:rPr lang="ru-RU" sz="2000" baseline="-25000" dirty="0" smtClean="0">
                <a:solidFill>
                  <a:schemeClr val="tx1"/>
                </a:solidFill>
              </a:rPr>
              <a:t>2.   </a:t>
            </a:r>
            <a:r>
              <a:rPr lang="ru-RU" sz="2000" dirty="0" smtClean="0">
                <a:solidFill>
                  <a:schemeClr val="tx1"/>
                </a:solidFill>
              </a:rPr>
              <a:t>Содержание </a:t>
            </a:r>
            <a:r>
              <a:rPr lang="en-US" sz="2000" dirty="0" err="1">
                <a:solidFill>
                  <a:schemeClr val="tx1"/>
                </a:solidFill>
              </a:rPr>
              <a:t>CaCO</a:t>
            </a:r>
            <a:r>
              <a:rPr lang="ru-RU" sz="2000" baseline="-25000" dirty="0">
                <a:solidFill>
                  <a:schemeClr val="tx1"/>
                </a:solidFill>
              </a:rPr>
              <a:t>3 </a:t>
            </a:r>
            <a:r>
              <a:rPr lang="ru-RU" sz="2000" dirty="0">
                <a:solidFill>
                  <a:schemeClr val="tx1"/>
                </a:solidFill>
              </a:rPr>
              <a:t> до 135</a:t>
            </a:r>
            <a:r>
              <a:rPr lang="ru-RU" sz="2000" dirty="0" smtClean="0">
                <a:solidFill>
                  <a:schemeClr val="tx1"/>
                </a:solidFill>
              </a:rPr>
              <a:t>%.</a:t>
            </a:r>
          </a:p>
          <a:p>
            <a:pPr lvl="1" algn="l"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3. Дефекат (отход свеклосахарного производства). Содержит 40-60% </a:t>
            </a:r>
            <a:r>
              <a:rPr lang="en-US" sz="2000" dirty="0" err="1">
                <a:solidFill>
                  <a:schemeClr val="tx1"/>
                </a:solidFill>
              </a:rPr>
              <a:t>CaCO</a:t>
            </a:r>
            <a:r>
              <a:rPr lang="ru-RU" sz="2000" baseline="-25000" dirty="0">
                <a:solidFill>
                  <a:schemeClr val="tx1"/>
                </a:solidFill>
              </a:rPr>
              <a:t>3. </a:t>
            </a:r>
            <a:r>
              <a:rPr lang="ru-RU" sz="2000" dirty="0">
                <a:solidFill>
                  <a:schemeClr val="tx1"/>
                </a:solidFill>
              </a:rPr>
              <a:t>Влажность до 30%. В небольших количествах содержит N, P и микроэлементы.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4. Сланцевая зола (отходы при сжигании горючих сланцев). Содержит 60-70% </a:t>
            </a:r>
            <a:r>
              <a:rPr lang="en-US" sz="2000" dirty="0" err="1">
                <a:solidFill>
                  <a:schemeClr val="tx1"/>
                </a:solidFill>
              </a:rPr>
              <a:t>CaCO</a:t>
            </a:r>
            <a:r>
              <a:rPr lang="ru-RU" sz="2000" baseline="-25000" dirty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, влажность 1-2%. Содержит </a:t>
            </a:r>
            <a:r>
              <a:rPr lang="ru-RU" sz="2000" dirty="0" err="1">
                <a:solidFill>
                  <a:schemeClr val="tx1"/>
                </a:solidFill>
              </a:rPr>
              <a:t>Mg</a:t>
            </a:r>
            <a:r>
              <a:rPr lang="ru-RU" sz="2000" dirty="0">
                <a:solidFill>
                  <a:schemeClr val="tx1"/>
                </a:solidFill>
              </a:rPr>
              <a:t>, B.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5. Цементная пыль.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6. Металлургические шлаки.</a:t>
            </a:r>
          </a:p>
          <a:p>
            <a:pPr algn="l">
              <a:buFont typeface="Arial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7. </a:t>
            </a:r>
            <a:r>
              <a:rPr lang="ru-RU" sz="2000" dirty="0" err="1">
                <a:solidFill>
                  <a:schemeClr val="tx1"/>
                </a:solidFill>
              </a:rPr>
              <a:t>Белитовая</a:t>
            </a:r>
            <a:r>
              <a:rPr lang="ru-RU" sz="2000" dirty="0">
                <a:solidFill>
                  <a:schemeClr val="tx1"/>
                </a:solidFill>
              </a:rPr>
              <a:t> мука (отход алюминиевого производства). Содержит </a:t>
            </a:r>
            <a:r>
              <a:rPr lang="ru-RU" sz="2000" dirty="0" err="1">
                <a:solidFill>
                  <a:schemeClr val="tx1"/>
                </a:solidFill>
              </a:rPr>
              <a:t>Ca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Na</a:t>
            </a:r>
            <a:r>
              <a:rPr lang="ru-RU" sz="2000" dirty="0">
                <a:solidFill>
                  <a:schemeClr val="tx1"/>
                </a:solidFill>
              </a:rPr>
              <a:t>, K, </a:t>
            </a:r>
            <a:r>
              <a:rPr lang="ru-RU" sz="2000" dirty="0" err="1">
                <a:solidFill>
                  <a:schemeClr val="tx1"/>
                </a:solidFill>
              </a:rPr>
              <a:t>Si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Al</a:t>
            </a:r>
            <a:r>
              <a:rPr lang="ru-RU" sz="2000" dirty="0">
                <a:solidFill>
                  <a:schemeClr val="tx1"/>
                </a:solidFill>
              </a:rPr>
              <a:t>, P, S  и некоторые микроэлементы.</a:t>
            </a:r>
          </a:p>
          <a:p>
            <a:pPr>
              <a:buFont typeface="Arial" charset="0"/>
              <a:buNone/>
              <a:defRPr/>
            </a:pPr>
            <a:endParaRPr lang="ru-RU" sz="1600" dirty="0"/>
          </a:p>
          <a:p>
            <a:pPr>
              <a:buFont typeface="Arial" charset="0"/>
              <a:buNone/>
              <a:defRPr/>
            </a:pP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01038" cy="7858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Сроки </a:t>
            </a:r>
            <a:r>
              <a:rPr lang="ru-RU" sz="2400" b="1" dirty="0"/>
              <a:t>внесения и способы заделки в почву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57158" y="1428750"/>
            <a:ext cx="84296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Весной</a:t>
            </a:r>
            <a:r>
              <a:rPr lang="ru-RU" sz="2400" dirty="0"/>
              <a:t> вносят под культуры позднего срока сева, парозанимающие культуры.</a:t>
            </a:r>
            <a:br>
              <a:rPr lang="ru-RU" sz="2400" dirty="0"/>
            </a:br>
            <a:r>
              <a:rPr lang="ru-RU" sz="2400" b="1" dirty="0"/>
              <a:t>Летом </a:t>
            </a:r>
            <a:r>
              <a:rPr lang="ru-RU" sz="2400" dirty="0"/>
              <a:t>– в пару, под озимые.</a:t>
            </a:r>
            <a:br>
              <a:rPr lang="ru-RU" sz="2400" dirty="0"/>
            </a:br>
            <a:r>
              <a:rPr lang="ru-RU" sz="2400" b="1" dirty="0"/>
              <a:t>Осенью </a:t>
            </a:r>
            <a:r>
              <a:rPr lang="ru-RU" sz="2400" dirty="0"/>
              <a:t>– после уборки культур.</a:t>
            </a:r>
            <a:br>
              <a:rPr lang="ru-RU" sz="2400" dirty="0"/>
            </a:br>
            <a:r>
              <a:rPr lang="ru-RU" sz="2400" dirty="0"/>
              <a:t>Известь заделывают под вспашку или культивацию.</a:t>
            </a:r>
          </a:p>
        </p:txBody>
      </p:sp>
      <p:pic>
        <p:nvPicPr>
          <p:cNvPr id="18436" name="Picture 4" descr="https://cloud.prezentacii.org/18/11/97135/images/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521"/>
            <a:ext cx="3643338" cy="273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443912" cy="578643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2800" u="sng" dirty="0"/>
              <a:t>Способы </a:t>
            </a:r>
            <a:r>
              <a:rPr lang="ru-RU" sz="2800" u="sng" dirty="0" smtClean="0"/>
              <a:t>внесения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Известь </a:t>
            </a:r>
            <a:r>
              <a:rPr lang="ru-RU" sz="2800" dirty="0"/>
              <a:t>в почву можно вносить </a:t>
            </a:r>
            <a:r>
              <a:rPr lang="ru-RU" sz="2800" b="1" dirty="0"/>
              <a:t>полными, половинными и малыми дозами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Более длительное последействие при полной дозе (</a:t>
            </a:r>
            <a:r>
              <a:rPr lang="ru-RU" sz="2800" dirty="0">
                <a:solidFill>
                  <a:srgbClr val="FF0000"/>
                </a:solidFill>
              </a:rPr>
              <a:t>до 20 лет).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Малые дозы извести (0,5-1 т/га) действуют примерно 1 год. Обычно вносят в лунки и борозды.</a:t>
            </a:r>
            <a:br>
              <a:rPr lang="ru-RU" sz="2800" dirty="0"/>
            </a:br>
            <a:r>
              <a:rPr lang="ru-RU" sz="2800" dirty="0"/>
              <a:t>Полная или половинная дозы вносятся под вспашку или культивацию.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929750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Методы определения количества извести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401080" cy="757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1. </a:t>
            </a:r>
            <a:r>
              <a:rPr lang="ru-RU" dirty="0" smtClean="0"/>
              <a:t>Определение доз извести по pH солевой вытяжки и гранулометрическому составу почв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20" y="2214554"/>
          <a:ext cx="8572528" cy="3977664"/>
        </p:xfrm>
        <a:graphic>
          <a:graphicData uri="http://schemas.openxmlformats.org/drawingml/2006/table">
            <a:tbl>
              <a:tblPr/>
              <a:tblGrid>
                <a:gridCol w="856591"/>
                <a:gridCol w="858246"/>
                <a:gridCol w="856591"/>
                <a:gridCol w="858245"/>
                <a:gridCol w="856591"/>
                <a:gridCol w="856591"/>
                <a:gridCol w="858246"/>
                <a:gridCol w="856591"/>
                <a:gridCol w="858245"/>
                <a:gridCol w="856591"/>
              </a:tblGrid>
              <a:tr h="2743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3,8-3,9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4,0-4,1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4,2-4,3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4,4-4,5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4,6-4,7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4,8-4,9-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5,0-5,1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5,2-5,3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5,4-5,4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Супесь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72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2120</Words>
  <Application>Microsoft Office PowerPoint</Application>
  <PresentationFormat>Экран (4:3)</PresentationFormat>
  <Paragraphs>293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Обзорная лекция по агрохимии</vt:lpstr>
      <vt:lpstr>Требования сельскохозяйственных культур к реакции почвенной среды. Технологии известкования кислых почв. Методы расчета норм известковых удобрений.</vt:lpstr>
      <vt:lpstr>Отношение растений к реакции почвы и известкованию </vt:lpstr>
      <vt:lpstr> Промышленные удобрения </vt:lpstr>
      <vt:lpstr>Местные известковые удобрения</vt:lpstr>
      <vt:lpstr> Отходы промышленности </vt:lpstr>
      <vt:lpstr> Сроки внесения и способы заделки в почву </vt:lpstr>
      <vt:lpstr>Способы внесения  Известь в почву можно вносить полными, половинными и малыми дозами. Более длительное последействие при полной дозе (до 20 лет).  Малые дозы извести (0,5-1 т/га) действуют примерно 1 год. Обычно вносят в лунки и борозды. Полная или половинная дозы вносятся под вспашку или культивацию. </vt:lpstr>
      <vt:lpstr>Методы определения количества извести</vt:lpstr>
      <vt:lpstr>Слайд 10</vt:lpstr>
      <vt:lpstr>Роль органических удобрений в земледелии. Подстилочный навоз: состав, хранение, технология применения, действие на почву и растения. Основные сидеральные культуры, их использование в качестве удобрения. Солома как удобрение, технология применения.</vt:lpstr>
      <vt:lpstr>Слайд 12</vt:lpstr>
      <vt:lpstr>Роль органических удобрений </vt:lpstr>
      <vt:lpstr>В зависимости от технологии содержания животных получают подстилочный и бесподстилочный (полужидкий и жидкий) навоз, который различается по составу, способам хранения и использования. </vt:lpstr>
      <vt:lpstr>Слайд 15</vt:lpstr>
      <vt:lpstr>В зависимости от условий хранения разложение навоза происходит с разной интенсивностью и навоз получается неодинакового качества.  Существуют плотный, рыхлый и рыхлоплотный способы хранения навоза.  </vt:lpstr>
      <vt:lpstr>Слайд 17</vt:lpstr>
      <vt:lpstr>Слайд 18</vt:lpstr>
      <vt:lpstr>Слайд 19</vt:lpstr>
      <vt:lpstr>Навоз из навозохранилища или штабелей, сложенных в поле, следует равномерно разбросать по площади поля с помощью навозоразбрасывателей и немедленно запахать.  Задержка с заделкой навоза в почву только на один день приводит к большим потерям азота и снижению эффективности удобрения.   </vt:lpstr>
      <vt:lpstr>Слайд 21</vt:lpstr>
      <vt:lpstr>Слайд 22</vt:lpstr>
      <vt:lpstr>Слайд 23</vt:lpstr>
      <vt:lpstr>В зависимости от почвенных и климатических условий глубина запашки навоза может колебаться от 12 до 22 см.  В засушливых районах необходимо более глубоко заделывать навоз, чем во влажных.  На тяжелых почвах, где разложение навоза затруднено, лучше запахивать его на меньшую глубину (12-14 см), а на легких – заделывать глубже (на 20-22 см).   В севообороте навоз необходимо применять, прежде всего, под овощные (на первое место можно поставить огурец и капусту) и пропашные культуры (картофель, кукурузу, сахарную свеклу, кормовые корнеплоды), а также под озимые зерновые культуры.  </vt:lpstr>
      <vt:lpstr>Слайд 25</vt:lpstr>
      <vt:lpstr>Слайд 26</vt:lpstr>
      <vt:lpstr>Зеленым удобрением называют растения с большой зеленой массой, выращиваемые с целью запашки их в почву.</vt:lpstr>
      <vt:lpstr>Слайд 28</vt:lpstr>
      <vt:lpstr>Слайд 29</vt:lpstr>
      <vt:lpstr>Слайд 30</vt:lpstr>
      <vt:lpstr>Солома зерновых злаковых культур как органическое удобрение</vt:lpstr>
      <vt:lpstr>Слайд 32</vt:lpstr>
      <vt:lpstr>Методы расчета минеральных удобрений</vt:lpstr>
      <vt:lpstr>Слайд 34</vt:lpstr>
      <vt:lpstr>расчеты доз по нормативам затрат минеральных удобрений  </vt:lpstr>
      <vt:lpstr>2) Методы, основанные на обобщении данных с использованием балансовых расчетов</vt:lpstr>
      <vt:lpstr>Расчет норм внесения минеральных удобрений  на планируемую урожайность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Обзорная лекция по агрохимии</dc:title>
  <dc:creator>Иванова</dc:creator>
  <cp:lastModifiedBy>Иванова</cp:lastModifiedBy>
  <cp:revision>10</cp:revision>
  <dcterms:created xsi:type="dcterms:W3CDTF">2022-05-14T12:23:13Z</dcterms:created>
  <dcterms:modified xsi:type="dcterms:W3CDTF">2022-05-15T10:04:17Z</dcterms:modified>
</cp:coreProperties>
</file>