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59" r:id="rId6"/>
    <p:sldId id="260" r:id="rId7"/>
    <p:sldId id="261" r:id="rId8"/>
    <p:sldId id="262" r:id="rId9"/>
    <p:sldId id="295" r:id="rId10"/>
    <p:sldId id="263" r:id="rId11"/>
    <p:sldId id="296" r:id="rId12"/>
    <p:sldId id="297" r:id="rId13"/>
    <p:sldId id="264" r:id="rId14"/>
    <p:sldId id="324" r:id="rId15"/>
    <p:sldId id="298" r:id="rId16"/>
    <p:sldId id="299" r:id="rId17"/>
    <p:sldId id="265" r:id="rId18"/>
    <p:sldId id="300" r:id="rId19"/>
    <p:sldId id="301" r:id="rId20"/>
    <p:sldId id="325" r:id="rId21"/>
    <p:sldId id="326" r:id="rId22"/>
    <p:sldId id="266" r:id="rId23"/>
    <p:sldId id="267" r:id="rId24"/>
    <p:sldId id="268" r:id="rId25"/>
    <p:sldId id="269" r:id="rId26"/>
    <p:sldId id="302" r:id="rId27"/>
    <p:sldId id="303" r:id="rId28"/>
    <p:sldId id="270" r:id="rId29"/>
    <p:sldId id="327" r:id="rId30"/>
    <p:sldId id="304" r:id="rId31"/>
    <p:sldId id="305" r:id="rId32"/>
    <p:sldId id="271" r:id="rId33"/>
    <p:sldId id="306" r:id="rId34"/>
    <p:sldId id="272" r:id="rId35"/>
    <p:sldId id="307" r:id="rId36"/>
    <p:sldId id="328" r:id="rId37"/>
    <p:sldId id="273" r:id="rId38"/>
    <p:sldId id="308" r:id="rId39"/>
    <p:sldId id="329" r:id="rId40"/>
    <p:sldId id="274" r:id="rId41"/>
    <p:sldId id="275" r:id="rId42"/>
    <p:sldId id="309" r:id="rId43"/>
    <p:sldId id="276" r:id="rId44"/>
    <p:sldId id="330" r:id="rId45"/>
    <p:sldId id="310" r:id="rId46"/>
    <p:sldId id="277" r:id="rId47"/>
    <p:sldId id="311" r:id="rId48"/>
    <p:sldId id="278" r:id="rId49"/>
    <p:sldId id="312" r:id="rId50"/>
    <p:sldId id="279" r:id="rId51"/>
    <p:sldId id="331" r:id="rId52"/>
    <p:sldId id="280" r:id="rId53"/>
    <p:sldId id="332" r:id="rId54"/>
    <p:sldId id="281" r:id="rId55"/>
    <p:sldId id="313" r:id="rId56"/>
    <p:sldId id="282" r:id="rId57"/>
    <p:sldId id="283" r:id="rId58"/>
    <p:sldId id="284" r:id="rId59"/>
    <p:sldId id="314" r:id="rId60"/>
    <p:sldId id="285" r:id="rId61"/>
    <p:sldId id="286" r:id="rId62"/>
    <p:sldId id="315" r:id="rId63"/>
    <p:sldId id="333" r:id="rId64"/>
    <p:sldId id="287" r:id="rId65"/>
    <p:sldId id="316" r:id="rId66"/>
    <p:sldId id="288" r:id="rId67"/>
    <p:sldId id="317" r:id="rId68"/>
    <p:sldId id="289" r:id="rId69"/>
    <p:sldId id="290" r:id="rId70"/>
    <p:sldId id="318" r:id="rId71"/>
    <p:sldId id="334" r:id="rId72"/>
    <p:sldId id="319" r:id="rId73"/>
    <p:sldId id="320" r:id="rId74"/>
    <p:sldId id="291" r:id="rId75"/>
    <p:sldId id="292" r:id="rId76"/>
    <p:sldId id="321" r:id="rId77"/>
    <p:sldId id="335" r:id="rId78"/>
    <p:sldId id="322" r:id="rId79"/>
    <p:sldId id="293" r:id="rId80"/>
    <p:sldId id="323" r:id="rId81"/>
    <p:sldId id="336" r:id="rId82"/>
    <p:sldId id="337" r:id="rId83"/>
    <p:sldId id="338" r:id="rId8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101367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417442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3291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390377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20670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AA77DB-2D2E-40D9-A82B-9FB2F9227F7A}" type="datetimeFigureOut">
              <a:rPr lang="ru-RU" smtClean="0"/>
              <a:t>22.05.2022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232685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AA77DB-2D2E-40D9-A82B-9FB2F9227F7A}" type="datetimeFigureOut">
              <a:rPr lang="ru-RU" smtClean="0"/>
              <a:t>22.05.2022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382117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AA77DB-2D2E-40D9-A82B-9FB2F9227F7A}" type="datetimeFigureOut">
              <a:rPr lang="ru-RU" smtClean="0"/>
              <a:t>22.05.2022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132725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AA77DB-2D2E-40D9-A82B-9FB2F9227F7A}" type="datetimeFigureOut">
              <a:rPr lang="ru-RU" smtClean="0"/>
              <a:t>22.05.2022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143624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AA77DB-2D2E-40D9-A82B-9FB2F9227F7A}" type="datetimeFigureOut">
              <a:rPr lang="ru-RU" smtClean="0"/>
              <a:t>22.05.2022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339247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AA77DB-2D2E-40D9-A82B-9FB2F9227F7A}" type="datetimeFigureOut">
              <a:rPr lang="ru-RU" smtClean="0"/>
              <a:t>22.05.2022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3A5A2-6F82-446E-AD85-B80B35CE99BD}" type="slidenum">
              <a:rPr lang="ru-RU" smtClean="0"/>
              <a:t>‹#›</a:t>
            </a:fld>
            <a:endParaRPr lang="ru-RU"/>
          </a:p>
        </p:txBody>
      </p:sp>
    </p:spTree>
    <p:extLst>
      <p:ext uri="{BB962C8B-B14F-4D97-AF65-F5344CB8AC3E}">
        <p14:creationId xmlns:p14="http://schemas.microsoft.com/office/powerpoint/2010/main" val="3209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A77DB-2D2E-40D9-A82B-9FB2F9227F7A}" type="datetimeFigureOut">
              <a:rPr lang="ru-RU" smtClean="0"/>
              <a:t>22.05.2022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A5A2-6F82-446E-AD85-B80B35CE99BD}" type="slidenum">
              <a:rPr lang="ru-RU" smtClean="0"/>
              <a:t>‹#›</a:t>
            </a:fld>
            <a:endParaRPr lang="ru-RU"/>
          </a:p>
        </p:txBody>
      </p:sp>
    </p:spTree>
    <p:extLst>
      <p:ext uri="{BB962C8B-B14F-4D97-AF65-F5344CB8AC3E}">
        <p14:creationId xmlns:p14="http://schemas.microsoft.com/office/powerpoint/2010/main" val="259175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youtu.be/cvXXurnywE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9600" dirty="0" smtClean="0"/>
              <a:t>АВТОРИТМЫ</a:t>
            </a:r>
            <a:endParaRPr lang="ru-RU" sz="9600" dirty="0"/>
          </a:p>
        </p:txBody>
      </p:sp>
    </p:spTree>
    <p:extLst>
      <p:ext uri="{BB962C8B-B14F-4D97-AF65-F5344CB8AC3E}">
        <p14:creationId xmlns:p14="http://schemas.microsoft.com/office/powerpoint/2010/main" val="172987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06399" y="249382"/>
            <a:ext cx="11563927" cy="5927581"/>
          </a:xfrm>
        </p:spPr>
        <p:txBody>
          <a:bodyPr>
            <a:noAutofit/>
          </a:bodyPr>
          <a:lstStyle/>
          <a:p>
            <a:r>
              <a:rPr lang="ru-RU" sz="4000" dirty="0"/>
              <a:t>Интерес к биоритмам не ограничивается только стремлением узнать, как функционируют живые существа</a:t>
            </a:r>
            <a:r>
              <a:rPr lang="ru-RU" sz="4000" dirty="0" smtClean="0"/>
              <a:t>.</a:t>
            </a:r>
          </a:p>
          <a:p>
            <a:r>
              <a:rPr lang="ru-RU" sz="4000" dirty="0" smtClean="0"/>
              <a:t> </a:t>
            </a:r>
            <a:r>
              <a:rPr lang="ru-RU" sz="4000" dirty="0"/>
              <a:t>Сведения о «приливах» и «отливах» тех или иных продуктов, синтезируемых организмом, могут подсказать, например, какое время дня наиболее благоприятно для приема определенных лекарств. </a:t>
            </a:r>
            <a:endParaRPr lang="ru-RU" sz="4000" dirty="0" smtClean="0"/>
          </a:p>
          <a:p>
            <a:r>
              <a:rPr lang="ru-RU" sz="4000" dirty="0" smtClean="0"/>
              <a:t>Эксперименты </a:t>
            </a:r>
            <a:r>
              <a:rPr lang="ru-RU" sz="4000" dirty="0"/>
              <a:t>на мышах показали, что чувствительность этих животных к токсичным веществам резко меняется на протяжении </a:t>
            </a:r>
            <a:r>
              <a:rPr lang="ru-RU" sz="4000" dirty="0" smtClean="0"/>
              <a:t>суток</a:t>
            </a:r>
            <a:endParaRPr lang="ru-RU" sz="4000" dirty="0"/>
          </a:p>
        </p:txBody>
      </p:sp>
    </p:spTree>
    <p:extLst>
      <p:ext uri="{BB962C8B-B14F-4D97-AF65-F5344CB8AC3E}">
        <p14:creationId xmlns:p14="http://schemas.microsoft.com/office/powerpoint/2010/main" val="187769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38545" y="230909"/>
            <a:ext cx="11794837" cy="5946054"/>
          </a:xfrm>
        </p:spPr>
        <p:txBody>
          <a:bodyPr>
            <a:noAutofit/>
          </a:bodyPr>
          <a:lstStyle/>
          <a:p>
            <a:r>
              <a:rPr lang="ru-RU" sz="3600" dirty="0" smtClean="0"/>
              <a:t>Мыши активны ночью, и в это время они могут без всяких последствий переносить такую дозу препарата, которая днем окажется смертельной или вызовет сильную реакцию. </a:t>
            </a:r>
          </a:p>
          <a:p>
            <a:r>
              <a:rPr lang="ru-RU" sz="3600" dirty="0" smtClean="0"/>
              <a:t>Как показали результаты одного исследования, из мышей, получавших бактериальный токсин в ранние вечерние часы, погибло 80%, а из животных, получавших такую же дозу среди ночи, — лишь 20% (</a:t>
            </a:r>
            <a:r>
              <a:rPr lang="ru-RU" sz="3600" dirty="0" err="1" smtClean="0"/>
              <a:t>Halberg</a:t>
            </a:r>
            <a:r>
              <a:rPr lang="ru-RU" sz="3600" dirty="0" smtClean="0"/>
              <a:t>, 1960). Далее, диагностика многих заболеваний связана с измерением концентрации некоторых веществ в крови или моче. Зная суточные колебания этих показателей, мы сможем поставить более точный диагноз.</a:t>
            </a:r>
          </a:p>
        </p:txBody>
      </p:sp>
    </p:spTree>
    <p:extLst>
      <p:ext uri="{BB962C8B-B14F-4D97-AF65-F5344CB8AC3E}">
        <p14:creationId xmlns:p14="http://schemas.microsoft.com/office/powerpoint/2010/main" val="117661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9382" y="249382"/>
            <a:ext cx="11104418" cy="6493163"/>
          </a:xfrm>
        </p:spPr>
        <p:txBody>
          <a:bodyPr>
            <a:normAutofit/>
          </a:bodyPr>
          <a:lstStyle/>
          <a:p>
            <a:r>
              <a:rPr lang="ru-RU" sz="3600" dirty="0" smtClean="0"/>
              <a:t>Большинство исследований по биологическим ритмам проводилось на растениях, птицах, других животных (эксперименты на человеке допустимы лишь в том случае, если они не причиняют вреда, так что возможности здесь весьма ограничены). </a:t>
            </a:r>
          </a:p>
          <a:p>
            <a:r>
              <a:rPr lang="ru-RU" sz="3600" dirty="0" smtClean="0"/>
              <a:t>Исследователи пытаются выяснить: 1. какова функциональная организация ритма; 2. где находятся структуры, задающие ритм («</a:t>
            </a:r>
            <a:r>
              <a:rPr lang="ru-RU" sz="3600" dirty="0" err="1" smtClean="0"/>
              <a:t>пейсмейкеры</a:t>
            </a:r>
            <a:r>
              <a:rPr lang="ru-RU" sz="3600" dirty="0" smtClean="0"/>
              <a:t>»), и каков физиологический механизм их действия; 3. какие клеточные и биохимические механизмы обусловливают генерацию ритма в самих </a:t>
            </a:r>
            <a:r>
              <a:rPr lang="ru-RU" sz="3600" dirty="0" err="1" smtClean="0"/>
              <a:t>пейсмейкерах</a:t>
            </a:r>
            <a:r>
              <a:rPr lang="ru-RU" sz="3600" dirty="0" smtClean="0"/>
              <a:t>.</a:t>
            </a:r>
          </a:p>
          <a:p>
            <a:endParaRPr lang="ru-RU" sz="3600" dirty="0" smtClean="0"/>
          </a:p>
          <a:p>
            <a:endParaRPr lang="ru-RU" sz="3600" dirty="0"/>
          </a:p>
        </p:txBody>
      </p:sp>
    </p:spTree>
    <p:extLst>
      <p:ext uri="{BB962C8B-B14F-4D97-AF65-F5344CB8AC3E}">
        <p14:creationId xmlns:p14="http://schemas.microsoft.com/office/powerpoint/2010/main" val="232758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1639"/>
          </a:xfrm>
        </p:spPr>
        <p:txBody>
          <a:bodyPr>
            <a:normAutofit fontScale="90000"/>
          </a:bodyPr>
          <a:lstStyle/>
          <a:p>
            <a:pPr algn="ctr"/>
            <a:r>
              <a:rPr lang="ru-RU" b="1" dirty="0" smtClean="0"/>
              <a:t>Классификация биоритмов</a:t>
            </a:r>
            <a:endParaRPr lang="ru-RU" dirty="0"/>
          </a:p>
        </p:txBody>
      </p:sp>
      <p:sp>
        <p:nvSpPr>
          <p:cNvPr id="3" name="Объект 2"/>
          <p:cNvSpPr>
            <a:spLocks noGrp="1"/>
          </p:cNvSpPr>
          <p:nvPr>
            <p:ph idx="1"/>
          </p:nvPr>
        </p:nvSpPr>
        <p:spPr>
          <a:xfrm>
            <a:off x="406400" y="1006764"/>
            <a:ext cx="10947400" cy="5170199"/>
          </a:xfrm>
        </p:spPr>
        <p:txBody>
          <a:bodyPr>
            <a:normAutofit/>
          </a:bodyPr>
          <a:lstStyle/>
          <a:p>
            <a:r>
              <a:rPr lang="ru-RU" sz="6000" dirty="0" smtClean="0"/>
              <a:t>Различают </a:t>
            </a:r>
            <a:r>
              <a:rPr lang="ru-RU" sz="6000" b="1" dirty="0"/>
              <a:t>внешние, </a:t>
            </a:r>
            <a:r>
              <a:rPr lang="ru-RU" sz="6000" dirty="0"/>
              <a:t>следующие за циклическими изменениями во внешней среде, </a:t>
            </a:r>
            <a:r>
              <a:rPr lang="ru-RU" sz="6000" b="1" dirty="0"/>
              <a:t>и внутренние</a:t>
            </a:r>
            <a:r>
              <a:rPr lang="ru-RU" sz="6000" dirty="0"/>
              <a:t>, или физиологические, ритмы организма</a:t>
            </a:r>
            <a:r>
              <a:rPr lang="ru-RU" sz="6000" dirty="0" smtClean="0"/>
              <a:t>.</a:t>
            </a:r>
            <a:endParaRPr lang="ru-RU" sz="6000" dirty="0"/>
          </a:p>
        </p:txBody>
      </p:sp>
    </p:spTree>
    <p:extLst>
      <p:ext uri="{BB962C8B-B14F-4D97-AF65-F5344CB8AC3E}">
        <p14:creationId xmlns:p14="http://schemas.microsoft.com/office/powerpoint/2010/main" val="227163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32509" y="83127"/>
            <a:ext cx="11526982" cy="6093836"/>
          </a:xfrm>
        </p:spPr>
        <p:txBody>
          <a:bodyPr>
            <a:normAutofit/>
          </a:bodyPr>
          <a:lstStyle/>
          <a:p>
            <a:r>
              <a:rPr lang="ru-RU" sz="3600" dirty="0"/>
              <a:t>Внешние ритмы имеют географическую природу: </a:t>
            </a:r>
            <a:endParaRPr lang="ru-RU" sz="3600" dirty="0" smtClean="0"/>
          </a:p>
          <a:p>
            <a:pPr algn="ctr"/>
            <a:r>
              <a:rPr lang="ru-RU" sz="3600" dirty="0" smtClean="0"/>
              <a:t>световой </a:t>
            </a:r>
            <a:r>
              <a:rPr lang="ru-RU" sz="3600" dirty="0"/>
              <a:t>режим, </a:t>
            </a:r>
            <a:endParaRPr lang="ru-RU" sz="3600" dirty="0" smtClean="0"/>
          </a:p>
          <a:p>
            <a:pPr algn="ctr"/>
            <a:r>
              <a:rPr lang="ru-RU" sz="3600" dirty="0" smtClean="0"/>
              <a:t>температура</a:t>
            </a:r>
            <a:r>
              <a:rPr lang="ru-RU" sz="3600" dirty="0"/>
              <a:t>, </a:t>
            </a:r>
            <a:endParaRPr lang="ru-RU" sz="3600" dirty="0" smtClean="0"/>
          </a:p>
          <a:p>
            <a:pPr algn="ctr"/>
            <a:r>
              <a:rPr lang="ru-RU" sz="3600" dirty="0" smtClean="0"/>
              <a:t>давление </a:t>
            </a:r>
            <a:r>
              <a:rPr lang="ru-RU" sz="3600" dirty="0"/>
              <a:t>и влажность воздуха, </a:t>
            </a:r>
            <a:endParaRPr lang="ru-RU" sz="3600" dirty="0" smtClean="0"/>
          </a:p>
          <a:p>
            <a:pPr algn="ctr"/>
            <a:r>
              <a:rPr lang="ru-RU" sz="3600" dirty="0" smtClean="0"/>
              <a:t>атмосферное </a:t>
            </a:r>
            <a:r>
              <a:rPr lang="ru-RU" sz="3600" dirty="0"/>
              <a:t>электрическое поле, </a:t>
            </a:r>
            <a:endParaRPr lang="ru-RU" sz="3600" dirty="0" smtClean="0"/>
          </a:p>
          <a:p>
            <a:pPr algn="ctr"/>
            <a:r>
              <a:rPr lang="ru-RU" sz="3600" dirty="0" smtClean="0"/>
              <a:t>морские </a:t>
            </a:r>
            <a:r>
              <a:rPr lang="ru-RU" sz="3600" dirty="0"/>
              <a:t>приливы и отливы. </a:t>
            </a:r>
            <a:endParaRPr lang="ru-RU" sz="3600" dirty="0" smtClean="0"/>
          </a:p>
          <a:p>
            <a:r>
              <a:rPr lang="ru-RU" sz="4000" dirty="0" smtClean="0"/>
              <a:t>На </a:t>
            </a:r>
            <a:r>
              <a:rPr lang="ru-RU" sz="4000" dirty="0"/>
              <a:t>живые организмы действуют и такие космические ритмы, как периодические изменения солнечной активности (11-летние и другие циклы)</a:t>
            </a:r>
          </a:p>
          <a:p>
            <a:endParaRPr lang="ru-RU" sz="3600" dirty="0"/>
          </a:p>
        </p:txBody>
      </p:sp>
    </p:spTree>
    <p:extLst>
      <p:ext uri="{BB962C8B-B14F-4D97-AF65-F5344CB8AC3E}">
        <p14:creationId xmlns:p14="http://schemas.microsoft.com/office/powerpoint/2010/main" val="165936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93964"/>
            <a:ext cx="10515600" cy="5982999"/>
          </a:xfrm>
        </p:spPr>
        <p:txBody>
          <a:bodyPr>
            <a:noAutofit/>
          </a:bodyPr>
          <a:lstStyle/>
          <a:p>
            <a:r>
              <a:rPr lang="ru-RU" sz="4400" dirty="0" smtClean="0"/>
              <a:t>Ни один физиологический процесс в организме не осуществляется непрерывно, т.е. работа всех клеток, органов и тканей подчиняется определенному ритму. Каждая система имеет свой собственный период. </a:t>
            </a:r>
          </a:p>
          <a:p>
            <a:r>
              <a:rPr lang="ru-RU" sz="4400" dirty="0" smtClean="0"/>
              <a:t>Действиями факторов внешней среды изменить этот период можно лишь в узких пределах, а для некоторых процессов практически невозможно. </a:t>
            </a:r>
          </a:p>
        </p:txBody>
      </p:sp>
    </p:spTree>
    <p:extLst>
      <p:ext uri="{BB962C8B-B14F-4D97-AF65-F5344CB8AC3E}">
        <p14:creationId xmlns:p14="http://schemas.microsoft.com/office/powerpoint/2010/main" val="398569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49745"/>
            <a:ext cx="10515600" cy="5327218"/>
          </a:xfrm>
        </p:spPr>
        <p:txBody>
          <a:bodyPr>
            <a:normAutofit/>
          </a:bodyPr>
          <a:lstStyle/>
          <a:p>
            <a:pPr algn="ctr"/>
            <a:r>
              <a:rPr lang="ru-RU" sz="4400" dirty="0" smtClean="0"/>
              <a:t>Организм как бы отсчитывает время, ритмически осуществляя свои физиологические функции. </a:t>
            </a:r>
          </a:p>
          <a:p>
            <a:pPr algn="ctr"/>
            <a:r>
              <a:rPr lang="ru-RU" sz="4400" dirty="0" smtClean="0"/>
              <a:t>Изменения в жизнедеятельности организмов нередко совпадают по периоду с внешними, географическими циклами.</a:t>
            </a:r>
          </a:p>
          <a:p>
            <a:pPr algn="ctr"/>
            <a:endParaRPr lang="ru-RU" sz="4400" dirty="0"/>
          </a:p>
        </p:txBody>
      </p:sp>
    </p:spTree>
    <p:extLst>
      <p:ext uri="{BB962C8B-B14F-4D97-AF65-F5344CB8AC3E}">
        <p14:creationId xmlns:p14="http://schemas.microsoft.com/office/powerpoint/2010/main" val="10024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8618" y="365125"/>
            <a:ext cx="11095182" cy="5811838"/>
          </a:xfrm>
        </p:spPr>
        <p:txBody>
          <a:bodyPr>
            <a:noAutofit/>
          </a:bodyPr>
          <a:lstStyle/>
          <a:p>
            <a:r>
              <a:rPr lang="ru-RU" sz="4400" b="1" dirty="0"/>
              <a:t>Суточные ритмы. </a:t>
            </a:r>
            <a:r>
              <a:rPr lang="ru-RU" sz="4400" dirty="0"/>
              <a:t>Дважды в сутки активность живых организмов меняется очень сильно. Это связано с периодическим изменением освещенности. Различия между дневным и ночным образом жизни — явление сложное, и связано оно с разнообразными физиологическими и поведенческими адаптациями, которые выработаны в процессе эволюции. </a:t>
            </a:r>
          </a:p>
        </p:txBody>
      </p:sp>
    </p:spTree>
    <p:extLst>
      <p:ext uri="{BB962C8B-B14F-4D97-AF65-F5344CB8AC3E}">
        <p14:creationId xmlns:p14="http://schemas.microsoft.com/office/powerpoint/2010/main" val="178330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7164" y="365125"/>
            <a:ext cx="10956636" cy="5811838"/>
          </a:xfrm>
        </p:spPr>
        <p:txBody>
          <a:bodyPr>
            <a:noAutofit/>
          </a:bodyPr>
          <a:lstStyle/>
          <a:p>
            <a:r>
              <a:rPr lang="ru-RU" sz="4000" dirty="0" smtClean="0"/>
              <a:t>Более 250 лет назад французский астроном Жан-Жак </a:t>
            </a:r>
            <a:r>
              <a:rPr lang="ru-RU" sz="4000" dirty="0" err="1" smtClean="0"/>
              <a:t>д'Орту</a:t>
            </a:r>
            <a:r>
              <a:rPr lang="ru-RU" sz="4000" dirty="0" smtClean="0"/>
              <a:t> де </a:t>
            </a:r>
            <a:r>
              <a:rPr lang="ru-RU" sz="4000" dirty="0" err="1" smtClean="0"/>
              <a:t>Меран</a:t>
            </a:r>
            <a:r>
              <a:rPr lang="ru-RU" sz="4000" dirty="0" smtClean="0"/>
              <a:t>, заметив, что цветок гелиотропа раскрывается днем и закрывается ночью, решил проверить, обусловлено ли движение лепестков реакцией на свет и темноту. Он спрятал растение в темную комнату и начал наблюдать за ним. Оказалось, что цветок не только продолжал раскрываться и закрываться в отсутствие света, но его цикл в точности соответствовал смене дня и ночи. </a:t>
            </a:r>
          </a:p>
          <a:p>
            <a:endParaRPr lang="ru-RU" sz="4000" dirty="0"/>
          </a:p>
        </p:txBody>
      </p:sp>
    </p:spTree>
    <p:extLst>
      <p:ext uri="{BB962C8B-B14F-4D97-AF65-F5344CB8AC3E}">
        <p14:creationId xmlns:p14="http://schemas.microsoft.com/office/powerpoint/2010/main" val="402501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12436" y="365125"/>
            <a:ext cx="11767128" cy="5811838"/>
          </a:xfrm>
        </p:spPr>
        <p:txBody>
          <a:bodyPr>
            <a:noAutofit/>
          </a:bodyPr>
          <a:lstStyle/>
          <a:p>
            <a:r>
              <a:rPr lang="ru-RU" sz="4400" dirty="0" smtClean="0"/>
              <a:t>Астроном пришел к выводу, что ритмы растения контролируются каким-то внутренним механизмом. </a:t>
            </a:r>
          </a:p>
          <a:p>
            <a:r>
              <a:rPr lang="ru-RU" sz="4400" dirty="0" smtClean="0"/>
              <a:t>Цветы с такой пунктуальностью ежедневно раскрывают и закрывают свои лепестки, что великий биолог Карл Линней спроектировал цветочные часы, состоящие из различных видов цветущих растений, которые распускались в разное время. </a:t>
            </a:r>
          </a:p>
          <a:p>
            <a:endParaRPr lang="ru-RU" sz="5400" dirty="0"/>
          </a:p>
        </p:txBody>
      </p:sp>
    </p:spTree>
    <p:extLst>
      <p:ext uri="{BB962C8B-B14F-4D97-AF65-F5344CB8AC3E}">
        <p14:creationId xmlns:p14="http://schemas.microsoft.com/office/powerpoint/2010/main" val="353080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33" y="175491"/>
            <a:ext cx="11650537" cy="6607243"/>
          </a:xfrm>
        </p:spPr>
      </p:pic>
    </p:spTree>
    <p:extLst>
      <p:ext uri="{BB962C8B-B14F-4D97-AF65-F5344CB8AC3E}">
        <p14:creationId xmlns:p14="http://schemas.microsoft.com/office/powerpoint/2010/main" val="140853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66105" y="-372870"/>
            <a:ext cx="6834913" cy="7998692"/>
          </a:xfrm>
        </p:spPr>
      </p:pic>
    </p:spTree>
    <p:extLst>
      <p:ext uri="{BB962C8B-B14F-4D97-AF65-F5344CB8AC3E}">
        <p14:creationId xmlns:p14="http://schemas.microsoft.com/office/powerpoint/2010/main" val="46529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sz="6000" dirty="0"/>
              <a:t>Млекопитающие обычно более активны ночью, но существует и исключение, например, человек и человекообразные обезьяны.</a:t>
            </a:r>
          </a:p>
        </p:txBody>
      </p:sp>
    </p:spTree>
    <p:extLst>
      <p:ext uri="{BB962C8B-B14F-4D97-AF65-F5344CB8AC3E}">
        <p14:creationId xmlns:p14="http://schemas.microsoft.com/office/powerpoint/2010/main" val="76629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043" y="-249382"/>
            <a:ext cx="9748193" cy="7301625"/>
          </a:xfrm>
        </p:spPr>
      </p:pic>
    </p:spTree>
    <p:extLst>
      <p:ext uri="{BB962C8B-B14F-4D97-AF65-F5344CB8AC3E}">
        <p14:creationId xmlns:p14="http://schemas.microsoft.com/office/powerpoint/2010/main" val="14095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30909" y="286327"/>
            <a:ext cx="11122891" cy="5890636"/>
          </a:xfrm>
        </p:spPr>
        <p:txBody>
          <a:bodyPr>
            <a:noAutofit/>
          </a:bodyPr>
          <a:lstStyle/>
          <a:p>
            <a:r>
              <a:rPr lang="ru-RU" sz="4000" dirty="0"/>
              <a:t>У человека выявлено около 500 функций и процессов, имеющих суточную ритмику. </a:t>
            </a:r>
            <a:endParaRPr lang="ru-RU" sz="4000" dirty="0" smtClean="0"/>
          </a:p>
          <a:p>
            <a:r>
              <a:rPr lang="ru-RU" sz="4000" dirty="0" smtClean="0"/>
              <a:t>У </a:t>
            </a:r>
            <a:r>
              <a:rPr lang="ru-RU" sz="4000" dirty="0"/>
              <a:t>большинства людей в течение суток наблюдается два пика повышенной работоспособности — с 8 до 12 ч и с 17 до 19 ч. </a:t>
            </a:r>
            <a:endParaRPr lang="ru-RU" sz="4000" dirty="0" smtClean="0"/>
          </a:p>
          <a:p>
            <a:r>
              <a:rPr lang="ru-RU" sz="4000" dirty="0" smtClean="0"/>
              <a:t>Наиболее </a:t>
            </a:r>
            <a:r>
              <a:rPr lang="ru-RU" sz="4000" dirty="0"/>
              <a:t>слабым физически человек бывает с 2 до 5 ч и с 13 до 15 ч. </a:t>
            </a:r>
            <a:endParaRPr lang="ru-RU" sz="4000" dirty="0" smtClean="0"/>
          </a:p>
          <a:p>
            <a:r>
              <a:rPr lang="ru-RU" sz="4000" dirty="0" smtClean="0"/>
              <a:t>Состояние </a:t>
            </a:r>
            <a:r>
              <a:rPr lang="ru-RU" sz="4000" dirty="0"/>
              <a:t>организма в летнее и зимнее время в какой-то мере соответствует его состоянию днем и ночью.</a:t>
            </a:r>
          </a:p>
        </p:txBody>
      </p:sp>
    </p:spTree>
    <p:extLst>
      <p:ext uri="{BB962C8B-B14F-4D97-AF65-F5344CB8AC3E}">
        <p14:creationId xmlns:p14="http://schemas.microsoft.com/office/powerpoint/2010/main" val="241325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564" y="109078"/>
            <a:ext cx="9162471" cy="6526426"/>
          </a:xfrm>
        </p:spPr>
      </p:pic>
    </p:spTree>
    <p:extLst>
      <p:ext uri="{BB962C8B-B14F-4D97-AF65-F5344CB8AC3E}">
        <p14:creationId xmlns:p14="http://schemas.microsoft.com/office/powerpoint/2010/main" val="213142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Autofit/>
          </a:bodyPr>
          <a:lstStyle/>
          <a:p>
            <a:r>
              <a:rPr lang="ru-RU" sz="4000" dirty="0"/>
              <a:t>Кроме Земли и Солнца, есть еще одно небесное тело, движение которого заметно сказывается на живых организмах нашей планеты, — </a:t>
            </a:r>
            <a:r>
              <a:rPr lang="ru-RU" sz="4000" b="1" dirty="0"/>
              <a:t>это Луна</a:t>
            </a:r>
            <a:r>
              <a:rPr lang="ru-RU" sz="4000" dirty="0"/>
              <a:t>. </a:t>
            </a:r>
            <a:endParaRPr lang="ru-RU" sz="4000" dirty="0" smtClean="0"/>
          </a:p>
          <a:p>
            <a:r>
              <a:rPr lang="ru-RU" sz="4000" dirty="0" smtClean="0"/>
              <a:t>У </a:t>
            </a:r>
            <a:r>
              <a:rPr lang="ru-RU" sz="4000" dirty="0"/>
              <a:t>самых различных народов существуют приметы, говорящие о влиянии Луны на урожайность сельскохозяйственных культур, естественных лугов и пастбищ, поведение человека и животных. </a:t>
            </a:r>
          </a:p>
        </p:txBody>
      </p:sp>
    </p:spTree>
    <p:extLst>
      <p:ext uri="{BB962C8B-B14F-4D97-AF65-F5344CB8AC3E}">
        <p14:creationId xmlns:p14="http://schemas.microsoft.com/office/powerpoint/2010/main" val="92644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2582" y="365125"/>
            <a:ext cx="11277600" cy="5811838"/>
          </a:xfrm>
        </p:spPr>
        <p:txBody>
          <a:bodyPr>
            <a:noAutofit/>
          </a:bodyPr>
          <a:lstStyle/>
          <a:p>
            <a:r>
              <a:rPr lang="ru-RU" sz="4000" dirty="0" smtClean="0"/>
              <a:t>Периодичность, равная лунному месяцу, выявлена как у наземных, так и у водных организмов (роение ряда комаров-</a:t>
            </a:r>
            <a:r>
              <a:rPr lang="ru-RU" sz="4000" dirty="0" err="1" smtClean="0"/>
              <a:t>хирономид</a:t>
            </a:r>
            <a:r>
              <a:rPr lang="ru-RU" sz="4000" dirty="0" smtClean="0"/>
              <a:t> и поденок, размножение японских морских лилий и многощетинковых червей</a:t>
            </a:r>
            <a:r>
              <a:rPr lang="ru-RU" sz="4000" dirty="0" smtClean="0"/>
              <a:t>).</a:t>
            </a:r>
          </a:p>
          <a:p>
            <a:r>
              <a:rPr lang="ru-RU" sz="4000" dirty="0" smtClean="0"/>
              <a:t> </a:t>
            </a:r>
            <a:r>
              <a:rPr lang="ru-RU" sz="4000" dirty="0" smtClean="0"/>
              <a:t>Периодическое изменение интенсивности лунного света в течение месяца влияет на беременность гигантских крыс Малайзии, яркий лунный свет стимулирует зачатие у этих животных. </a:t>
            </a:r>
            <a:endParaRPr lang="ru-RU" sz="4000" dirty="0"/>
          </a:p>
        </p:txBody>
      </p:sp>
    </p:spTree>
    <p:extLst>
      <p:ext uri="{BB962C8B-B14F-4D97-AF65-F5344CB8AC3E}">
        <p14:creationId xmlns:p14="http://schemas.microsoft.com/office/powerpoint/2010/main" val="53884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81891"/>
            <a:ext cx="10515600" cy="5595072"/>
          </a:xfrm>
        </p:spPr>
        <p:txBody>
          <a:bodyPr>
            <a:normAutofit/>
          </a:bodyPr>
          <a:lstStyle/>
          <a:p>
            <a:r>
              <a:rPr lang="ru-RU" sz="4000" dirty="0" smtClean="0"/>
              <a:t>Есть мнение, что на полнолуние приходятся периоды эмоциональной максимальной приподнятости у людей; </a:t>
            </a:r>
            <a:endParaRPr lang="ru-RU" sz="4000" dirty="0" smtClean="0"/>
          </a:p>
          <a:p>
            <a:r>
              <a:rPr lang="ru-RU" sz="4000" dirty="0" smtClean="0"/>
              <a:t>28-дневный </a:t>
            </a:r>
            <a:r>
              <a:rPr lang="ru-RU" sz="4000" dirty="0" smtClean="0"/>
              <a:t>менструальный цикл женщин, возможно, унаследован от предков-млекопитающих, у которых синхронно со сменой фаз Луны менялась и температура тела.</a:t>
            </a:r>
          </a:p>
          <a:p>
            <a:endParaRPr lang="ru-RU" sz="4000" dirty="0"/>
          </a:p>
        </p:txBody>
      </p:sp>
    </p:spTree>
    <p:extLst>
      <p:ext uri="{BB962C8B-B14F-4D97-AF65-F5344CB8AC3E}">
        <p14:creationId xmlns:p14="http://schemas.microsoft.com/office/powerpoint/2010/main" val="15631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99127"/>
            <a:ext cx="10515600" cy="5077836"/>
          </a:xfrm>
        </p:spPr>
        <p:txBody>
          <a:bodyPr>
            <a:normAutofit/>
          </a:bodyPr>
          <a:lstStyle/>
          <a:p>
            <a:r>
              <a:rPr lang="ru-RU" sz="4400" dirty="0"/>
              <a:t>Приливно-отливные ритмы. </a:t>
            </a:r>
            <a:endParaRPr lang="ru-RU" sz="4400" dirty="0" smtClean="0"/>
          </a:p>
          <a:p>
            <a:r>
              <a:rPr lang="ru-RU" sz="4400" dirty="0" smtClean="0"/>
              <a:t>Влияние </a:t>
            </a:r>
            <a:r>
              <a:rPr lang="ru-RU" sz="4400" dirty="0"/>
              <a:t>Луны, прежде всего, сказывается на жизни водных организмов морей и океанов нашей планеты. </a:t>
            </a:r>
            <a:endParaRPr lang="ru-RU" sz="4400" dirty="0" smtClean="0"/>
          </a:p>
          <a:p>
            <a:r>
              <a:rPr lang="ru-RU" sz="4400" dirty="0" smtClean="0"/>
              <a:t>Ритмы </a:t>
            </a:r>
            <a:r>
              <a:rPr lang="ru-RU" sz="4400" dirty="0"/>
              <a:t>существуют и у организмов с менее развитым мозгом и даже совсем без мозга. </a:t>
            </a:r>
          </a:p>
        </p:txBody>
      </p:sp>
    </p:spTree>
    <p:extLst>
      <p:ext uri="{BB962C8B-B14F-4D97-AF65-F5344CB8AC3E}">
        <p14:creationId xmlns:p14="http://schemas.microsoft.com/office/powerpoint/2010/main" val="105945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35709"/>
            <a:ext cx="10515600" cy="5641254"/>
          </a:xfrm>
        </p:spPr>
        <p:txBody>
          <a:bodyPr>
            <a:normAutofit lnSpcReduction="10000"/>
          </a:bodyPr>
          <a:lstStyle/>
          <a:p>
            <a:r>
              <a:rPr lang="ru-RU" sz="4000" dirty="0"/>
              <a:t>На песчаных пляжах залива Кейп-Код встречается один вид золотистых водорослей. </a:t>
            </a:r>
            <a:r>
              <a:rPr lang="ru-RU" sz="4000" dirty="0" smtClean="0"/>
              <a:t>Во </a:t>
            </a:r>
            <a:r>
              <a:rPr lang="ru-RU" sz="4000" dirty="0"/>
              <a:t>время прилива эти одноклеточные организмы находятся в песке, но как только начинается дневной отлив, водоросли продвигаются между песчинками и выбираются на солнце, чтобы подзарядить свой аппарат фотосинтеза. Незадолго до того, как волны возвращающегося прилива накроют их, водоросли вновь уходят на безопасную глубину. </a:t>
            </a:r>
          </a:p>
          <a:p>
            <a:endParaRPr lang="ru-RU" sz="4000" dirty="0"/>
          </a:p>
        </p:txBody>
      </p:sp>
    </p:spTree>
    <p:extLst>
      <p:ext uri="{BB962C8B-B14F-4D97-AF65-F5344CB8AC3E}">
        <p14:creationId xmlns:p14="http://schemas.microsoft.com/office/powerpoint/2010/main" val="202118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295564"/>
            <a:ext cx="11933382" cy="6179127"/>
          </a:xfrm>
        </p:spPr>
        <p:txBody>
          <a:bodyPr>
            <a:noAutofit/>
          </a:bodyPr>
          <a:lstStyle/>
          <a:p>
            <a:r>
              <a:rPr lang="ru-RU" sz="3600" dirty="0"/>
              <a:t>Хронобиология (</a:t>
            </a:r>
            <a:r>
              <a:rPr lang="ru-RU" sz="3600" dirty="0" err="1"/>
              <a:t>хронос</a:t>
            </a:r>
            <a:r>
              <a:rPr lang="ru-RU" sz="3600" dirty="0"/>
              <a:t> – время, </a:t>
            </a:r>
            <a:r>
              <a:rPr lang="ru-RU" sz="3600" dirty="0" err="1"/>
              <a:t>биос</a:t>
            </a:r>
            <a:r>
              <a:rPr lang="ru-RU" sz="3600" dirty="0"/>
              <a:t> – жизнь, логос – наука, учение) – наука о времени в биологических объектах, текущих в режиме колебательных процессов. Основная задача хронобиологии – выяснение роли фактора времени в существовании и развитии биологических систем.</a:t>
            </a:r>
          </a:p>
          <a:p>
            <a:r>
              <a:rPr lang="ru-RU" sz="3600" dirty="0"/>
              <a:t>Космос оказывает самое активное влияние на различные процессы жизни на Земле. Первостепенное влияние оказывает Солнце обусловлено тем, что без него жизнь на Земле не могла бы существовать, биологические организмы трансформируют энергию Солнца в другие виды энергии. </a:t>
            </a:r>
          </a:p>
        </p:txBody>
      </p:sp>
    </p:spTree>
    <p:extLst>
      <p:ext uri="{BB962C8B-B14F-4D97-AF65-F5344CB8AC3E}">
        <p14:creationId xmlns:p14="http://schemas.microsoft.com/office/powerpoint/2010/main" val="90466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12436"/>
            <a:ext cx="10515600" cy="5964527"/>
          </a:xfrm>
        </p:spPr>
        <p:txBody>
          <a:bodyPr>
            <a:normAutofit/>
          </a:bodyPr>
          <a:lstStyle/>
          <a:p>
            <a:r>
              <a:rPr lang="ru-RU" sz="4000" dirty="0" smtClean="0"/>
              <a:t>Приливы не происходят каждый день в одно и то же время. Наши часы отражают 24-часовые солнечные сутки, а цикл приливов и отливов связан с лунными сутками, длина которых 24,8 ч. </a:t>
            </a:r>
            <a:endParaRPr lang="ru-RU" sz="4000" dirty="0" smtClean="0"/>
          </a:p>
          <a:p>
            <a:r>
              <a:rPr lang="ru-RU" sz="4000" dirty="0" smtClean="0"/>
              <a:t>Если </a:t>
            </a:r>
            <a:r>
              <a:rPr lang="ru-RU" sz="4000" dirty="0" smtClean="0"/>
              <a:t>в понедельник водоросли атлантического побережья северо-востока Соединенных Штатов должны успеть зарыться в песок в 14 ч 1 мин, то во вторник — в 14 ч 57 мин, в среду — в 15 ч 55 мин и т.д.</a:t>
            </a:r>
          </a:p>
          <a:p>
            <a:endParaRPr lang="ru-RU" sz="4000" dirty="0"/>
          </a:p>
        </p:txBody>
      </p:sp>
    </p:spTree>
    <p:extLst>
      <p:ext uri="{BB962C8B-B14F-4D97-AF65-F5344CB8AC3E}">
        <p14:creationId xmlns:p14="http://schemas.microsoft.com/office/powerpoint/2010/main" val="168029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800" dirty="0" smtClean="0"/>
              <a:t>Зависит ли поддержание столь сложного ритма у этих одноклеточных растений от их реакции на сигналы, поступающие из внешней среды?</a:t>
            </a:r>
          </a:p>
          <a:p>
            <a:pPr algn="ctr"/>
            <a:endParaRPr lang="ru-RU" sz="4800" dirty="0"/>
          </a:p>
        </p:txBody>
      </p:sp>
    </p:spTree>
    <p:extLst>
      <p:ext uri="{BB962C8B-B14F-4D97-AF65-F5344CB8AC3E}">
        <p14:creationId xmlns:p14="http://schemas.microsoft.com/office/powerpoint/2010/main" val="423667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3600" dirty="0" smtClean="0"/>
              <a:t>Чтобы </a:t>
            </a:r>
            <a:r>
              <a:rPr lang="ru-RU" sz="3600" dirty="0"/>
              <a:t>выяснить это, представителей популяции водорослей перенесли с песчаного пляжа в лабораторию и поместили в сосуд, находившийся в условиях постоянного освещения. Приливов — или их имитации — в лаборатории тоже не было. Оказалось, что, несмотря на отсутствие показателей времени — дней и ночей, приливов и отливов, — водоросли упорно карабкались на поверхность, когда на их родном пляже начинался отлив, и вновь зарывались в песок незадолго до того, как подступала вода. </a:t>
            </a:r>
          </a:p>
        </p:txBody>
      </p:sp>
    </p:spTree>
    <p:extLst>
      <p:ext uri="{BB962C8B-B14F-4D97-AF65-F5344CB8AC3E}">
        <p14:creationId xmlns:p14="http://schemas.microsoft.com/office/powerpoint/2010/main" val="159939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000" dirty="0" smtClean="0"/>
              <a:t>Водоросли были настолько пунктуальны, что экспериментаторы всегда могли судить по ним об уровне воды на берегу океана, находившемся на расстоянии более 27 миль.</a:t>
            </a:r>
          </a:p>
          <a:p>
            <a:endParaRPr lang="ru-RU" sz="4000" dirty="0"/>
          </a:p>
        </p:txBody>
      </p:sp>
    </p:spTree>
    <p:extLst>
      <p:ext uri="{BB962C8B-B14F-4D97-AF65-F5344CB8AC3E}">
        <p14:creationId xmlns:p14="http://schemas.microsoft.com/office/powerpoint/2010/main" val="307599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905164"/>
            <a:ext cx="10515600" cy="5271799"/>
          </a:xfrm>
        </p:spPr>
        <p:txBody>
          <a:bodyPr>
            <a:noAutofit/>
          </a:bodyPr>
          <a:lstStyle/>
          <a:p>
            <a:r>
              <a:rPr lang="ru-RU" sz="4000" dirty="0"/>
              <a:t>Движение Луны вокруг Земли приводит к тому, что существует не только суточная ритмика приливов, но и месячная. Максимальной высоты приливы достигают примерно раз в 14 дней, когда Солнце и Луна находятся на одной прямой с Землей и оказывают максимальное воздействие на воды океана</a:t>
            </a:r>
            <a:r>
              <a:rPr lang="ru-RU" sz="4000" dirty="0" smtClean="0"/>
              <a:t>.</a:t>
            </a:r>
            <a:endParaRPr lang="ru-RU" sz="4000" dirty="0"/>
          </a:p>
        </p:txBody>
      </p:sp>
    </p:spTree>
    <p:extLst>
      <p:ext uri="{BB962C8B-B14F-4D97-AF65-F5344CB8AC3E}">
        <p14:creationId xmlns:p14="http://schemas.microsoft.com/office/powerpoint/2010/main" val="4176426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12436" y="258618"/>
            <a:ext cx="11141364" cy="5918345"/>
          </a:xfrm>
        </p:spPr>
        <p:txBody>
          <a:bodyPr>
            <a:noAutofit/>
          </a:bodyPr>
          <a:lstStyle/>
          <a:p>
            <a:r>
              <a:rPr lang="ru-RU" sz="4400" dirty="0" smtClean="0"/>
              <a:t>Физиология рыбки-</a:t>
            </a:r>
            <a:r>
              <a:rPr lang="ru-RU" sz="4400" dirty="0" err="1" smtClean="0"/>
              <a:t>грунина</a:t>
            </a:r>
            <a:r>
              <a:rPr lang="ru-RU" sz="4400" dirty="0" smtClean="0"/>
              <a:t> такова, что в самые высокие ночные приливы они выбрасываются на берег. Самки, зарыв хвост в песок, откладывают икру, затем самцы оплодотворяют ее, после чего рыбы возвращаются в море. С отступлением воды оплодотворенная икра проходит все стадии развития. Выход мальков происходит через полмесяца и приурочен к следующему высокому приливу. </a:t>
            </a:r>
          </a:p>
          <a:p>
            <a:endParaRPr lang="ru-RU" sz="4400" dirty="0" smtClean="0"/>
          </a:p>
          <a:p>
            <a:endParaRPr lang="ru-RU" sz="4400" dirty="0"/>
          </a:p>
        </p:txBody>
      </p:sp>
    </p:spTree>
    <p:extLst>
      <p:ext uri="{BB962C8B-B14F-4D97-AF65-F5344CB8AC3E}">
        <p14:creationId xmlns:p14="http://schemas.microsoft.com/office/powerpoint/2010/main" val="283139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800" u="sng" dirty="0"/>
              <a:t>Психологи отмечают изменения в поведении некоторых людей, связанные с фазами луны, в частности, известно, что в новолунье </a:t>
            </a:r>
            <a:r>
              <a:rPr lang="ru-RU" sz="4800" dirty="0"/>
              <a:t>растёт число самоубийств, сердечных приступов и пр.</a:t>
            </a:r>
          </a:p>
        </p:txBody>
      </p:sp>
    </p:spTree>
    <p:extLst>
      <p:ext uri="{BB962C8B-B14F-4D97-AF65-F5344CB8AC3E}">
        <p14:creationId xmlns:p14="http://schemas.microsoft.com/office/powerpoint/2010/main" val="2900260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98764"/>
            <a:ext cx="10515600" cy="5678199"/>
          </a:xfrm>
        </p:spPr>
        <p:txBody>
          <a:bodyPr>
            <a:normAutofit/>
          </a:bodyPr>
          <a:lstStyle/>
          <a:p>
            <a:r>
              <a:rPr lang="ru-RU" sz="4000" dirty="0"/>
              <a:t>Сезонные ритмы относятся к числу наиболее общих явлений в живой природе. Периодичность в жизни растений и животных является результатом приспособления их к годичному изменению метеорологических условий. Потребность растений умеренных широт в чередовании в течение года холодных и теплых периодов получила название сезонного </a:t>
            </a:r>
            <a:r>
              <a:rPr lang="ru-RU" sz="4000" dirty="0" err="1"/>
              <a:t>термопериодизма</a:t>
            </a:r>
            <a:r>
              <a:rPr lang="ru-RU" sz="4000" dirty="0"/>
              <a:t>. </a:t>
            </a:r>
          </a:p>
        </p:txBody>
      </p:sp>
    </p:spTree>
    <p:extLst>
      <p:ext uri="{BB962C8B-B14F-4D97-AF65-F5344CB8AC3E}">
        <p14:creationId xmlns:p14="http://schemas.microsoft.com/office/powerpoint/2010/main" val="252228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75491"/>
            <a:ext cx="10515600" cy="6001472"/>
          </a:xfrm>
        </p:spPr>
        <p:txBody>
          <a:bodyPr>
            <a:noAutofit/>
          </a:bodyPr>
          <a:lstStyle/>
          <a:p>
            <a:r>
              <a:rPr lang="ru-RU" sz="4400" dirty="0" smtClean="0"/>
              <a:t>Нередко решающим фактором сезонной периодичности является увеличение продолжительности дня. Например, пока продолжительность дня составляет 8 часов, куколка бабочки-</a:t>
            </a:r>
            <a:r>
              <a:rPr lang="ru-RU" sz="4400" dirty="0" err="1" smtClean="0"/>
              <a:t>сатурний</a:t>
            </a:r>
            <a:r>
              <a:rPr lang="ru-RU" sz="4400" dirty="0" smtClean="0"/>
              <a:t> спокойно спит, но как только день становится длиннее, особые нервные клетки в мозге куколки начинают выделять специальный гормон, вызывающий ее пробуждение. </a:t>
            </a:r>
            <a:endParaRPr lang="ru-RU" sz="4400" dirty="0" smtClean="0"/>
          </a:p>
          <a:p>
            <a:endParaRPr lang="ru-RU" sz="4400" dirty="0"/>
          </a:p>
        </p:txBody>
      </p:sp>
    </p:spTree>
    <p:extLst>
      <p:ext uri="{BB962C8B-B14F-4D97-AF65-F5344CB8AC3E}">
        <p14:creationId xmlns:p14="http://schemas.microsoft.com/office/powerpoint/2010/main" val="1830233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95927"/>
            <a:ext cx="10515600" cy="5281036"/>
          </a:xfrm>
        </p:spPr>
        <p:txBody>
          <a:bodyPr>
            <a:normAutofit/>
          </a:bodyPr>
          <a:lstStyle/>
          <a:p>
            <a:r>
              <a:rPr lang="ru-RU" sz="4400" dirty="0"/>
              <a:t>Сезонные изменения мехового покрова некоторых млекопитающих определяется продолжительностью дня. Имитируя осень, можно добиться того, что в неволе ласки и горностаи раньше времени меняли свой коричневый летний наряд на белый зимний.</a:t>
            </a:r>
          </a:p>
          <a:p>
            <a:endParaRPr lang="ru-RU" sz="4400" dirty="0"/>
          </a:p>
        </p:txBody>
      </p:sp>
    </p:spTree>
    <p:extLst>
      <p:ext uri="{BB962C8B-B14F-4D97-AF65-F5344CB8AC3E}">
        <p14:creationId xmlns:p14="http://schemas.microsoft.com/office/powerpoint/2010/main" val="216931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30909" y="203200"/>
            <a:ext cx="11730182" cy="6446982"/>
          </a:xfrm>
        </p:spPr>
        <p:txBody>
          <a:bodyPr>
            <a:noAutofit/>
          </a:bodyPr>
          <a:lstStyle/>
          <a:p>
            <a:r>
              <a:rPr lang="ru-RU" sz="3600" dirty="0" smtClean="0"/>
              <a:t>Идеи о влиянии космоса на земные процессы выдвигались еще античными философами (Гераклит, Платон, Аристотель и др.),</a:t>
            </a:r>
            <a:r>
              <a:rPr lang="ru-RU" sz="3600" b="1" dirty="0" smtClean="0"/>
              <a:t> </a:t>
            </a:r>
            <a:r>
              <a:rPr lang="ru-RU" sz="3600" dirty="0" smtClean="0"/>
              <a:t>в средние века и эпоху Возрождения (Ф. Бэкон, Т. Браге, И. Кеплер), это влияние считалось незначительным, без научных доказательств. </a:t>
            </a:r>
          </a:p>
          <a:p>
            <a:r>
              <a:rPr lang="ru-RU" sz="3600" dirty="0" smtClean="0"/>
              <a:t>Только в начале 20 века знания о влиянии космоса значительно пополнились научными данными. Особый вклад в изучение влияния космоса и усвоение ритма внесли русские и советские ученые (И. М. Сеченов, И. П. Павлов, В. М. Бехтерев. Н. Е. Введенский и А. А. Ухтомский). В. И. Вернадский впервые рассмотрел биосферу как систему, организованную не только в пространстве, но и во времени.</a:t>
            </a:r>
          </a:p>
          <a:p>
            <a:endParaRPr lang="ru-RU" sz="3600" dirty="0"/>
          </a:p>
        </p:txBody>
      </p:sp>
    </p:spTree>
    <p:extLst>
      <p:ext uri="{BB962C8B-B14F-4D97-AF65-F5344CB8AC3E}">
        <p14:creationId xmlns:p14="http://schemas.microsoft.com/office/powerpoint/2010/main" val="2410415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72655"/>
            <a:ext cx="10515600" cy="5604308"/>
          </a:xfrm>
        </p:spPr>
        <p:txBody>
          <a:bodyPr>
            <a:normAutofit lnSpcReduction="10000"/>
          </a:bodyPr>
          <a:lstStyle/>
          <a:p>
            <a:r>
              <a:rPr lang="ru-RU" sz="4000" dirty="0"/>
              <a:t>Смена времени года связана с ритмом размножения. </a:t>
            </a:r>
            <a:endParaRPr lang="ru-RU" sz="4000" dirty="0" smtClean="0"/>
          </a:p>
          <a:p>
            <a:r>
              <a:rPr lang="ru-RU" sz="4000" dirty="0" smtClean="0"/>
              <a:t>У </a:t>
            </a:r>
            <a:r>
              <a:rPr lang="ru-RU" sz="4000" dirty="0"/>
              <a:t>домашних животных и животных в естественной природной среде потомство обычно появляется весной и подрастает, когда больше растительной пищи. </a:t>
            </a:r>
            <a:endParaRPr lang="ru-RU" sz="4000" dirty="0" smtClean="0"/>
          </a:p>
          <a:p>
            <a:r>
              <a:rPr lang="ru-RU" sz="4000" dirty="0" smtClean="0"/>
              <a:t>Размножение </a:t>
            </a:r>
            <a:r>
              <a:rPr lang="ru-RU" sz="4000" dirty="0"/>
              <a:t>многих мелких млекопитающих (мышей, полевок, леммингов) зависит от количества кормов, а размножение может происходить весной, летом, зимой.</a:t>
            </a:r>
          </a:p>
        </p:txBody>
      </p:sp>
    </p:spTree>
    <p:extLst>
      <p:ext uri="{BB962C8B-B14F-4D97-AF65-F5344CB8AC3E}">
        <p14:creationId xmlns:p14="http://schemas.microsoft.com/office/powerpoint/2010/main" val="2477986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03200"/>
            <a:ext cx="10515600" cy="5973763"/>
          </a:xfrm>
        </p:spPr>
        <p:txBody>
          <a:bodyPr>
            <a:normAutofit/>
          </a:bodyPr>
          <a:lstStyle/>
          <a:p>
            <a:r>
              <a:rPr lang="ru-RU" sz="3600" dirty="0"/>
              <a:t>Сезонные ритмы сформировались в ходе естественного отбора и закрепились в естественных структурах организма</a:t>
            </a:r>
            <a:r>
              <a:rPr lang="ru-RU" sz="3600" dirty="0" smtClean="0"/>
              <a:t>.</a:t>
            </a:r>
          </a:p>
          <a:p>
            <a:r>
              <a:rPr lang="ru-RU" sz="3600" dirty="0" smtClean="0"/>
              <a:t> </a:t>
            </a:r>
            <a:r>
              <a:rPr lang="ru-RU" sz="3600" dirty="0"/>
              <a:t>Весна - это довольно трудное время года, весной совершается больше самоубийств, чаще наблюдается депрессия у лиц с неуравновешенной психикой. </a:t>
            </a:r>
            <a:endParaRPr lang="ru-RU" sz="3600" dirty="0" smtClean="0"/>
          </a:p>
          <a:p>
            <a:r>
              <a:rPr lang="ru-RU" sz="3600" dirty="0" smtClean="0"/>
              <a:t>Осень </a:t>
            </a:r>
            <a:r>
              <a:rPr lang="ru-RU" sz="3600" dirty="0"/>
              <a:t>же является оптимальным сезоном года для человека. </a:t>
            </a:r>
            <a:endParaRPr lang="ru-RU" sz="3600" dirty="0" smtClean="0"/>
          </a:p>
          <a:p>
            <a:r>
              <a:rPr lang="ru-RU" sz="3600" dirty="0" smtClean="0"/>
              <a:t>Годовые </a:t>
            </a:r>
            <a:r>
              <a:rPr lang="ru-RU" sz="3600" dirty="0"/>
              <a:t>ритмы свойственны всем физиологическим и психическим </a:t>
            </a:r>
            <a:r>
              <a:rPr lang="ru-RU" sz="3600" dirty="0" smtClean="0"/>
              <a:t>функциям</a:t>
            </a:r>
            <a:endParaRPr lang="ru-RU" sz="3600" dirty="0"/>
          </a:p>
        </p:txBody>
      </p:sp>
    </p:spTree>
    <p:extLst>
      <p:ext uri="{BB962C8B-B14F-4D97-AF65-F5344CB8AC3E}">
        <p14:creationId xmlns:p14="http://schemas.microsoft.com/office/powerpoint/2010/main" val="298694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86327" y="184727"/>
            <a:ext cx="11067473" cy="5992236"/>
          </a:xfrm>
        </p:spPr>
        <p:txBody>
          <a:bodyPr>
            <a:noAutofit/>
          </a:bodyPr>
          <a:lstStyle/>
          <a:p>
            <a:r>
              <a:rPr lang="ru-RU" sz="3600" dirty="0" smtClean="0"/>
              <a:t>Психическая </a:t>
            </a:r>
            <a:r>
              <a:rPr lang="ru-RU" sz="3600" dirty="0" smtClean="0"/>
              <a:t>и мышечная возбудимость у людей выше весной и в начале лета, зимой она значительно ниже. Значительно изменяется обмен веществ, артериальное давление, частота пульса: он становится реже весной и осенью, а учащается зимой и летом. </a:t>
            </a:r>
            <a:endParaRPr lang="ru-RU" sz="3600" dirty="0" smtClean="0"/>
          </a:p>
          <a:p>
            <a:r>
              <a:rPr lang="ru-RU" sz="3600" dirty="0" smtClean="0"/>
              <a:t>В </a:t>
            </a:r>
            <a:r>
              <a:rPr lang="ru-RU" sz="3600" dirty="0" err="1" smtClean="0"/>
              <a:t>окологодовом</a:t>
            </a:r>
            <a:r>
              <a:rPr lang="ru-RU" sz="3600" dirty="0" smtClean="0"/>
              <a:t>  ритме меняется  работоспособность  человека осенью она наибольшая. Поэтому для реализации творческих замыслов, бесспорно, хороша осень</a:t>
            </a:r>
            <a:r>
              <a:rPr lang="ru-RU" sz="3600" dirty="0" smtClean="0"/>
              <a:t>.</a:t>
            </a:r>
          </a:p>
          <a:p>
            <a:r>
              <a:rPr lang="ru-RU" sz="3600" dirty="0" smtClean="0"/>
              <a:t> </a:t>
            </a:r>
            <a:r>
              <a:rPr lang="ru-RU" sz="3600" dirty="0" smtClean="0"/>
              <a:t>Лето лучше использовать для закаливания, формирования выносливости.</a:t>
            </a:r>
            <a:endParaRPr lang="ru-RU" sz="3600" dirty="0"/>
          </a:p>
        </p:txBody>
      </p:sp>
    </p:spTree>
    <p:extLst>
      <p:ext uri="{BB962C8B-B14F-4D97-AF65-F5344CB8AC3E}">
        <p14:creationId xmlns:p14="http://schemas.microsoft.com/office/powerpoint/2010/main" val="879870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3891" y="212436"/>
            <a:ext cx="11896435" cy="5964527"/>
          </a:xfrm>
        </p:spPr>
        <p:txBody>
          <a:bodyPr>
            <a:noAutofit/>
          </a:bodyPr>
          <a:lstStyle/>
          <a:p>
            <a:r>
              <a:rPr lang="ru-RU" sz="4400" b="1" dirty="0"/>
              <a:t>Многолетние ритмы. </a:t>
            </a:r>
            <a:endParaRPr lang="ru-RU" sz="4400" b="1" dirty="0" smtClean="0"/>
          </a:p>
          <a:p>
            <a:r>
              <a:rPr lang="ru-RU" sz="4400" dirty="0" smtClean="0"/>
              <a:t>На </a:t>
            </a:r>
            <a:r>
              <a:rPr lang="ru-RU" sz="4400" dirty="0"/>
              <a:t>численность микроорганизмов, массовое размножение животных, рост растений и жизнедеятельность человека влияет солнечная активность</a:t>
            </a:r>
            <a:r>
              <a:rPr lang="ru-RU" sz="4400" dirty="0" smtClean="0"/>
              <a:t>.</a:t>
            </a:r>
          </a:p>
          <a:p>
            <a:r>
              <a:rPr lang="ru-RU" sz="4400" dirty="0" smtClean="0"/>
              <a:t> </a:t>
            </a:r>
            <a:r>
              <a:rPr lang="ru-RU" sz="4400" dirty="0"/>
              <a:t>Каждые 11 лет численность зайца-беляка меняется во много раз</a:t>
            </a:r>
            <a:r>
              <a:rPr lang="ru-RU" sz="4400" dirty="0" smtClean="0"/>
              <a:t>. </a:t>
            </a:r>
            <a:endParaRPr lang="ru-RU" sz="4400" dirty="0"/>
          </a:p>
        </p:txBody>
      </p:sp>
    </p:spTree>
    <p:extLst>
      <p:ext uri="{BB962C8B-B14F-4D97-AF65-F5344CB8AC3E}">
        <p14:creationId xmlns:p14="http://schemas.microsoft.com/office/powerpoint/2010/main" val="2371337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52582"/>
            <a:ext cx="10515600" cy="5724381"/>
          </a:xfrm>
        </p:spPr>
        <p:txBody>
          <a:bodyPr>
            <a:normAutofit/>
          </a:bodyPr>
          <a:lstStyle/>
          <a:p>
            <a:r>
              <a:rPr lang="ru-RU" sz="4000" dirty="0"/>
              <a:t>Мыши-пеструшки (лемминги), белки, саранча, </a:t>
            </a:r>
            <a:r>
              <a:rPr lang="ru-RU" sz="4000" dirty="0" err="1"/>
              <a:t>южно-африканские</a:t>
            </a:r>
            <a:r>
              <a:rPr lang="ru-RU" sz="4000" dirty="0"/>
              <a:t> антилопы, олени время от времени вдруг появляются в огромных количествах и совершают походы, похожие на самоубийство. </a:t>
            </a:r>
          </a:p>
          <a:p>
            <a:r>
              <a:rPr lang="ru-RU" sz="4000" dirty="0"/>
              <a:t>Нехватка корма не является причиной бессмысленной </a:t>
            </a:r>
            <a:r>
              <a:rPr lang="ru-RU" sz="4000" dirty="0" smtClean="0"/>
              <a:t>миграции</a:t>
            </a:r>
          </a:p>
          <a:p>
            <a:r>
              <a:rPr lang="ru-RU" sz="4000" dirty="0"/>
              <a:t>Видимо, безумства можно объяснить нарушением нейроэндокринной системы.</a:t>
            </a:r>
          </a:p>
          <a:p>
            <a:endParaRPr lang="ru-RU" sz="4000" dirty="0"/>
          </a:p>
        </p:txBody>
      </p:sp>
    </p:spTree>
    <p:extLst>
      <p:ext uri="{BB962C8B-B14F-4D97-AF65-F5344CB8AC3E}">
        <p14:creationId xmlns:p14="http://schemas.microsoft.com/office/powerpoint/2010/main" val="594128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67855"/>
            <a:ext cx="10515600" cy="5909108"/>
          </a:xfrm>
        </p:spPr>
        <p:txBody>
          <a:bodyPr>
            <a:normAutofit fontScale="92500" lnSpcReduction="10000"/>
          </a:bodyPr>
          <a:lstStyle/>
          <a:p>
            <a:r>
              <a:rPr lang="ru-RU" sz="4000" dirty="0" smtClean="0"/>
              <a:t>Многие </a:t>
            </a:r>
            <a:r>
              <a:rPr lang="ru-RU" sz="4000" dirty="0" smtClean="0"/>
              <a:t>обменные процессы в организме контролируются надпочечниками, и в период массового размножения, миграции в надпочечниках происходили резкие изменения. </a:t>
            </a:r>
            <a:endParaRPr lang="ru-RU" sz="4000" dirty="0" smtClean="0"/>
          </a:p>
          <a:p>
            <a:r>
              <a:rPr lang="ru-RU" sz="4000" dirty="0" smtClean="0"/>
              <a:t>При </a:t>
            </a:r>
            <a:r>
              <a:rPr lang="ru-RU" sz="4000" dirty="0" smtClean="0"/>
              <a:t>наступлении очень высокой солнечной активности (1957 г.) было установлено, что у молодых оленей произошло перерождение надпочечников. При этом они увеличились</a:t>
            </a:r>
            <a:r>
              <a:rPr lang="ru-RU" sz="4000" dirty="0" smtClean="0"/>
              <a:t>.</a:t>
            </a:r>
          </a:p>
          <a:p>
            <a:r>
              <a:rPr lang="ru-RU" sz="4000" dirty="0"/>
              <a:t>Этот дефект охватил 80% всех животных, за три месяца следующего года примерно треть всех оленей погибла</a:t>
            </a:r>
            <a:r>
              <a:rPr lang="ru-RU" sz="4000" dirty="0" smtClean="0"/>
              <a:t>.</a:t>
            </a:r>
            <a:endParaRPr lang="ru-RU" sz="4000" dirty="0" smtClean="0"/>
          </a:p>
          <a:p>
            <a:endParaRPr lang="ru-RU" sz="4000" dirty="0"/>
          </a:p>
        </p:txBody>
      </p:sp>
    </p:spTree>
    <p:extLst>
      <p:ext uri="{BB962C8B-B14F-4D97-AF65-F5344CB8AC3E}">
        <p14:creationId xmlns:p14="http://schemas.microsoft.com/office/powerpoint/2010/main" val="865187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766618"/>
            <a:ext cx="10515600" cy="5410345"/>
          </a:xfrm>
        </p:spPr>
        <p:txBody>
          <a:bodyPr>
            <a:noAutofit/>
          </a:bodyPr>
          <a:lstStyle/>
          <a:p>
            <a:r>
              <a:rPr lang="ru-RU" sz="3600" dirty="0" smtClean="0"/>
              <a:t>Наблюдения </a:t>
            </a:r>
            <a:r>
              <a:rPr lang="ru-RU" sz="3600" dirty="0"/>
              <a:t>за зайцами-беляками показали, что их повышенная смертность обусловлена «шоковой болезнью». </a:t>
            </a:r>
            <a:endParaRPr lang="ru-RU" sz="3600" dirty="0" smtClean="0"/>
          </a:p>
          <a:p>
            <a:r>
              <a:rPr lang="ru-RU" sz="3600" dirty="0" smtClean="0"/>
              <a:t>У </a:t>
            </a:r>
            <a:r>
              <a:rPr lang="ru-RU" sz="3600" dirty="0"/>
              <a:t>них в это время снижалось содержание гликогена и сахара. В состоянии стресса у зайцев происходят изменения в надпочечниках, зобной железе, селезенке. В результате этого плодовитость и одновременно смертность в молодом возрасте </a:t>
            </a:r>
            <a:r>
              <a:rPr lang="ru-RU" sz="3600" dirty="0" smtClean="0"/>
              <a:t>увеличивается</a:t>
            </a:r>
            <a:endParaRPr lang="ru-RU" sz="3600" dirty="0"/>
          </a:p>
          <a:p>
            <a:endParaRPr lang="ru-RU" sz="3600" dirty="0"/>
          </a:p>
        </p:txBody>
      </p:sp>
    </p:spTree>
    <p:extLst>
      <p:ext uri="{BB962C8B-B14F-4D97-AF65-F5344CB8AC3E}">
        <p14:creationId xmlns:p14="http://schemas.microsoft.com/office/powerpoint/2010/main" val="506485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20073"/>
            <a:ext cx="10515600" cy="6056890"/>
          </a:xfrm>
        </p:spPr>
        <p:txBody>
          <a:bodyPr>
            <a:noAutofit/>
          </a:bodyPr>
          <a:lstStyle/>
          <a:p>
            <a:r>
              <a:rPr lang="ru-RU" sz="3600" dirty="0" smtClean="0"/>
              <a:t>Раньше </a:t>
            </a:r>
            <a:r>
              <a:rPr lang="ru-RU" sz="3600" dirty="0" smtClean="0"/>
              <a:t>специалисты считали, что стрессы являются внутренним регулятором в экосистеме. Но исследования доказали, что состояние стресса у животных наступает и при благополучном положении внутри популяции. </a:t>
            </a:r>
            <a:endParaRPr lang="ru-RU" sz="3600" dirty="0" smtClean="0"/>
          </a:p>
          <a:p>
            <a:r>
              <a:rPr lang="ru-RU" sz="3600" dirty="0" smtClean="0"/>
              <a:t>Оно </a:t>
            </a:r>
            <a:r>
              <a:rPr lang="ru-RU" sz="3600" dirty="0" smtClean="0"/>
              <a:t>возникает под действием космических факторов</a:t>
            </a:r>
            <a:r>
              <a:rPr lang="ru-RU" sz="3600" dirty="0" smtClean="0"/>
              <a:t>.</a:t>
            </a:r>
          </a:p>
          <a:p>
            <a:r>
              <a:rPr lang="ru-RU" sz="3600" dirty="0" smtClean="0"/>
              <a:t> </a:t>
            </a:r>
            <a:r>
              <a:rPr lang="ru-RU" sz="3600" dirty="0" smtClean="0"/>
              <a:t>Остается неясным механизм этого влияния. Если мы поймем механизм действия космических лучей на биосистемы, то сможем понять, как можно защитить живые организмы от пагубного влияния этих факторов.</a:t>
            </a:r>
            <a:endParaRPr lang="ru-RU" sz="3600" dirty="0"/>
          </a:p>
        </p:txBody>
      </p:sp>
    </p:spTree>
    <p:extLst>
      <p:ext uri="{BB962C8B-B14F-4D97-AF65-F5344CB8AC3E}">
        <p14:creationId xmlns:p14="http://schemas.microsoft.com/office/powerpoint/2010/main" val="1975217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3600" dirty="0"/>
              <a:t>Наблюдения за разными животными доказывают, что изменение численности происходит синхронно в планетарном масштабе. Это подтверждается наблюдениями при очень высокой солнечной активности в 1957 году, когда на Северном Кавказе, в Поволжье, Прибалтике, Белоруссии, Западной Сибири, а также во Франции имело место массовое размножение отдельных видов грызунов</a:t>
            </a:r>
            <a:r>
              <a:rPr lang="ru-RU" sz="3600" dirty="0" smtClean="0"/>
              <a:t>.</a:t>
            </a:r>
          </a:p>
          <a:p>
            <a:r>
              <a:rPr lang="ru-RU" sz="3600" dirty="0" smtClean="0"/>
              <a:t> </a:t>
            </a:r>
            <a:r>
              <a:rPr lang="ru-RU" sz="3600" dirty="0"/>
              <a:t>Несомненно, это имело место и в других регионах на земном шаре.</a:t>
            </a:r>
          </a:p>
          <a:p>
            <a:endParaRPr lang="ru-RU" sz="3600" dirty="0"/>
          </a:p>
        </p:txBody>
      </p:sp>
    </p:spTree>
    <p:extLst>
      <p:ext uri="{BB962C8B-B14F-4D97-AF65-F5344CB8AC3E}">
        <p14:creationId xmlns:p14="http://schemas.microsoft.com/office/powerpoint/2010/main" val="487482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3600" dirty="0" smtClean="0"/>
              <a:t>Дикие животные полностью зависят от природных и погодных условий. </a:t>
            </a:r>
            <a:endParaRPr lang="ru-RU" sz="3600" dirty="0" smtClean="0"/>
          </a:p>
          <a:p>
            <a:r>
              <a:rPr lang="ru-RU" sz="3600" dirty="0" smtClean="0"/>
              <a:t>Казалось </a:t>
            </a:r>
            <a:r>
              <a:rPr lang="ru-RU" sz="3600" dirty="0" smtClean="0"/>
              <a:t>бы, что домашние животные свободны от такой зависимости, и их численность должна определяться только деятельностью человека. Но оказалось, что и это не так. 11-летний цикл солнечной активности совпадает с увеличением поголовья крупного рогатого скота и овец. Изменение солнечной активности приводит к изменению кормовой базы животных, а это сказывается на их численности.</a:t>
            </a:r>
          </a:p>
          <a:p>
            <a:endParaRPr lang="ru-RU" sz="3600" dirty="0"/>
          </a:p>
        </p:txBody>
      </p:sp>
    </p:spTree>
    <p:extLst>
      <p:ext uri="{BB962C8B-B14F-4D97-AF65-F5344CB8AC3E}">
        <p14:creationId xmlns:p14="http://schemas.microsoft.com/office/powerpoint/2010/main" val="222429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400" dirty="0"/>
              <a:t>Основателем гелиобиологии следует считать А. Л. Чижевского, который изучал влияние солнечных ритмов на биологические объекты и тем самым развил новую дисциплину, гелиобиологию, как раздел астробиологии.</a:t>
            </a:r>
          </a:p>
        </p:txBody>
      </p:sp>
    </p:spTree>
    <p:extLst>
      <p:ext uri="{BB962C8B-B14F-4D97-AF65-F5344CB8AC3E}">
        <p14:creationId xmlns:p14="http://schemas.microsoft.com/office/powerpoint/2010/main" val="2112672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21673"/>
            <a:ext cx="10515600" cy="5955290"/>
          </a:xfrm>
        </p:spPr>
        <p:txBody>
          <a:bodyPr>
            <a:normAutofit/>
          </a:bodyPr>
          <a:lstStyle/>
          <a:p>
            <a:r>
              <a:rPr lang="ru-RU" sz="4000" dirty="0"/>
              <a:t>Были изучены изменения прироста урожайности многолетних трав, зерновых культур, валового производства молока и годового удоя на фуражную корову и сопоставлены с солнечной активностью (1946-1970 гг.).</a:t>
            </a:r>
          </a:p>
          <a:p>
            <a:r>
              <a:rPr lang="ru-RU" sz="4000" dirty="0"/>
              <a:t>Оказалось, что чем выше солнечная активность, тем выше показатели. Солнечная активность оказывает влияние и на микроорганизмы.</a:t>
            </a:r>
          </a:p>
          <a:p>
            <a:endParaRPr lang="ru-RU" sz="4000" dirty="0"/>
          </a:p>
        </p:txBody>
      </p:sp>
    </p:spTree>
    <p:extLst>
      <p:ext uri="{BB962C8B-B14F-4D97-AF65-F5344CB8AC3E}">
        <p14:creationId xmlns:p14="http://schemas.microsoft.com/office/powerpoint/2010/main" val="311685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43345"/>
            <a:ext cx="10515600" cy="5733618"/>
          </a:xfrm>
        </p:spPr>
        <p:txBody>
          <a:bodyPr>
            <a:normAutofit lnSpcReduction="10000"/>
          </a:bodyPr>
          <a:lstStyle/>
          <a:p>
            <a:r>
              <a:rPr lang="ru-RU" sz="4000" dirty="0"/>
              <a:t>А.Л. Чижевский исследовал эпидемии за много сотен лет и сопоставил их развитие с уровнем солнечной активности. </a:t>
            </a:r>
            <a:endParaRPr lang="ru-RU" sz="4000" dirty="0" smtClean="0"/>
          </a:p>
          <a:p>
            <a:r>
              <a:rPr lang="ru-RU" sz="4000" dirty="0" smtClean="0"/>
              <a:t>Он </a:t>
            </a:r>
            <a:r>
              <a:rPr lang="ru-RU" sz="4000" dirty="0"/>
              <a:t>показал, что практически все эпидемии так или иначе связаны с солнечной активностью</a:t>
            </a:r>
            <a:r>
              <a:rPr lang="ru-RU" sz="4000" dirty="0" smtClean="0"/>
              <a:t>.</a:t>
            </a:r>
          </a:p>
          <a:p>
            <a:r>
              <a:rPr lang="ru-RU" sz="4000" dirty="0" smtClean="0"/>
              <a:t> </a:t>
            </a:r>
            <a:r>
              <a:rPr lang="ru-RU" sz="4000" dirty="0"/>
              <a:t>Исследования эпидемий холеры показали, что каждая вспышка этой болезни, а также наибольшее ее распространение совпадали по времени с максимальной солнечной активностью.</a:t>
            </a:r>
          </a:p>
          <a:p>
            <a:endParaRPr lang="ru-RU" sz="4000" dirty="0"/>
          </a:p>
        </p:txBody>
      </p:sp>
    </p:spTree>
    <p:extLst>
      <p:ext uri="{BB962C8B-B14F-4D97-AF65-F5344CB8AC3E}">
        <p14:creationId xmlns:p14="http://schemas.microsoft.com/office/powerpoint/2010/main" val="295666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4400" dirty="0"/>
              <a:t>В.Н. </a:t>
            </a:r>
            <a:r>
              <a:rPr lang="ru-RU" sz="4400" dirty="0" err="1"/>
              <a:t>Ягодинский</a:t>
            </a:r>
            <a:r>
              <a:rPr lang="ru-RU" sz="4400" dirty="0"/>
              <a:t>, использовав данные Всемирной организации здравоохранения, установил, что инфекционные заболевания изменяются во времени с различными периодами (3,5, 8, 11 и 18-19 лет). Цикл продолжительностью 11 лет всегда преобладает. </a:t>
            </a:r>
          </a:p>
        </p:txBody>
      </p:sp>
    </p:spTree>
    <p:extLst>
      <p:ext uri="{BB962C8B-B14F-4D97-AF65-F5344CB8AC3E}">
        <p14:creationId xmlns:p14="http://schemas.microsoft.com/office/powerpoint/2010/main" val="4104167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24873" y="461818"/>
            <a:ext cx="11656291" cy="5715145"/>
          </a:xfrm>
        </p:spPr>
        <p:txBody>
          <a:bodyPr>
            <a:noAutofit/>
          </a:bodyPr>
          <a:lstStyle/>
          <a:p>
            <a:r>
              <a:rPr lang="ru-RU" sz="4000" dirty="0"/>
              <a:t>Период длительностью 18-19 лет связан с движением Луны и Солнца, их расположением относительно Земли. Гравитационное притяжение меняется именно с таким </a:t>
            </a:r>
            <a:r>
              <a:rPr lang="ru-RU" sz="4000" dirty="0" smtClean="0"/>
              <a:t>периодом.</a:t>
            </a:r>
          </a:p>
          <a:p>
            <a:r>
              <a:rPr lang="ru-RU" sz="4000" dirty="0" smtClean="0"/>
              <a:t>Зависимость </a:t>
            </a:r>
            <a:r>
              <a:rPr lang="ru-RU" sz="4000" dirty="0"/>
              <a:t>активности вирусов от электрического состояния атмосферы была установлена в 1931 году. При высокой солнечной активности чаще проявляются заболевания ящуром, клещевым энцефалитом, так как снижается иммунитет.</a:t>
            </a:r>
          </a:p>
          <a:p>
            <a:endParaRPr lang="ru-RU" sz="4000" dirty="0"/>
          </a:p>
        </p:txBody>
      </p:sp>
    </p:spTree>
    <p:extLst>
      <p:ext uri="{BB962C8B-B14F-4D97-AF65-F5344CB8AC3E}">
        <p14:creationId xmlns:p14="http://schemas.microsoft.com/office/powerpoint/2010/main" val="4060243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40145"/>
            <a:ext cx="10515600" cy="5936818"/>
          </a:xfrm>
        </p:spPr>
        <p:txBody>
          <a:bodyPr>
            <a:normAutofit/>
          </a:bodyPr>
          <a:lstStyle/>
          <a:p>
            <a:r>
              <a:rPr lang="ru-RU" sz="4000" dirty="0"/>
              <a:t>Смертность людей, страдающих сердечно-сосудистыми заболеваниями, находится в прямой зависимости от </a:t>
            </a:r>
            <a:r>
              <a:rPr lang="ru-RU" sz="4000" b="1" dirty="0"/>
              <a:t>солнечной активности</a:t>
            </a:r>
            <a:r>
              <a:rPr lang="ru-RU" sz="4000" dirty="0"/>
              <a:t>. </a:t>
            </a:r>
            <a:endParaRPr lang="ru-RU" sz="4000" dirty="0" smtClean="0"/>
          </a:p>
          <a:p>
            <a:r>
              <a:rPr lang="ru-RU" sz="4000" dirty="0" smtClean="0"/>
              <a:t>Специалисты </a:t>
            </a:r>
            <a:r>
              <a:rPr lang="ru-RU" sz="4000" dirty="0"/>
              <a:t>показывают, что велика роль электромагнитных излучений (магнитных бурь) в психических расстройствах. </a:t>
            </a:r>
            <a:endParaRPr lang="ru-RU" sz="4000" dirty="0" smtClean="0"/>
          </a:p>
          <a:p>
            <a:r>
              <a:rPr lang="ru-RU" sz="4000" dirty="0" smtClean="0"/>
              <a:t>Влияние </a:t>
            </a:r>
            <a:r>
              <a:rPr lang="ru-RU" sz="4000" dirty="0"/>
              <a:t>магнитных бурь на нервную систему прослеживается на транспорте. </a:t>
            </a:r>
          </a:p>
        </p:txBody>
      </p:sp>
    </p:spTree>
    <p:extLst>
      <p:ext uri="{BB962C8B-B14F-4D97-AF65-F5344CB8AC3E}">
        <p14:creationId xmlns:p14="http://schemas.microsoft.com/office/powerpoint/2010/main" val="4278725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44945" y="175491"/>
            <a:ext cx="10808855" cy="6001472"/>
          </a:xfrm>
        </p:spPr>
        <p:txBody>
          <a:bodyPr>
            <a:normAutofit/>
          </a:bodyPr>
          <a:lstStyle/>
          <a:p>
            <a:r>
              <a:rPr lang="ru-RU" sz="4000" dirty="0" smtClean="0"/>
              <a:t>Немецкие ученые установили, что на второй день после солнечной вспышки количество автомобильных катастроф увеличивается почти на треть, а реакция водителя замедляется примерно в 4 раза. </a:t>
            </a:r>
            <a:endParaRPr lang="ru-RU" sz="4000" dirty="0" smtClean="0"/>
          </a:p>
          <a:p>
            <a:r>
              <a:rPr lang="ru-RU" sz="4000" dirty="0" smtClean="0"/>
              <a:t>По </a:t>
            </a:r>
            <a:r>
              <a:rPr lang="ru-RU" sz="4000" dirty="0" smtClean="0"/>
              <a:t>данным наших ученых, число самоубийств спустя сутки после солнечной бури примерно в 4-5 раз больше, чем в спокойных условиях. </a:t>
            </a:r>
            <a:endParaRPr lang="ru-RU" sz="4000" dirty="0" smtClean="0"/>
          </a:p>
          <a:p>
            <a:r>
              <a:rPr lang="ru-RU" sz="4000" dirty="0" smtClean="0"/>
              <a:t>Электромагнитные </a:t>
            </a:r>
            <a:r>
              <a:rPr lang="ru-RU" sz="4000" dirty="0" smtClean="0"/>
              <a:t>излучения мозг воспринимает, минуя органы чувств.</a:t>
            </a:r>
          </a:p>
          <a:p>
            <a:endParaRPr lang="ru-RU" sz="4000" dirty="0"/>
          </a:p>
        </p:txBody>
      </p:sp>
    </p:spTree>
    <p:extLst>
      <p:ext uri="{BB962C8B-B14F-4D97-AF65-F5344CB8AC3E}">
        <p14:creationId xmlns:p14="http://schemas.microsoft.com/office/powerpoint/2010/main" val="1652806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6255" y="286327"/>
            <a:ext cx="11187545" cy="5890636"/>
          </a:xfrm>
        </p:spPr>
        <p:txBody>
          <a:bodyPr>
            <a:noAutofit/>
          </a:bodyPr>
          <a:lstStyle/>
          <a:p>
            <a:r>
              <a:rPr lang="ru-RU" sz="3600" dirty="0"/>
              <a:t>В последнее время человек перестал жить по биологическим часам. Для него гораздо важнее социальные ритмы: время начала и конца рабочего дня, работы радио и телевидения и даже транспорта. </a:t>
            </a:r>
            <a:endParaRPr lang="ru-RU" sz="3600" dirty="0" smtClean="0"/>
          </a:p>
          <a:p>
            <a:r>
              <a:rPr lang="ru-RU" sz="3600" dirty="0" smtClean="0"/>
              <a:t>Социальные </a:t>
            </a:r>
            <a:r>
              <a:rPr lang="ru-RU" sz="3600" dirty="0"/>
              <a:t>ритмы перестали укладываться в рамки свойственных человеку биологических ритмов. Урбанизация значительно раздвинула границы бодрствования и заметно потеснила рамки сна. </a:t>
            </a:r>
            <a:endParaRPr lang="ru-RU" sz="3600" dirty="0" smtClean="0"/>
          </a:p>
          <a:p>
            <a:r>
              <a:rPr lang="ru-RU" sz="3600" dirty="0" smtClean="0"/>
              <a:t>Современный </a:t>
            </a:r>
            <a:r>
              <a:rPr lang="ru-RU" sz="3600" dirty="0"/>
              <a:t>ритм требует постоянной собранности в любое время суток, и биологический ритм не может приспособиться под социальные ритмы.</a:t>
            </a:r>
          </a:p>
        </p:txBody>
      </p:sp>
    </p:spTree>
    <p:extLst>
      <p:ext uri="{BB962C8B-B14F-4D97-AF65-F5344CB8AC3E}">
        <p14:creationId xmlns:p14="http://schemas.microsoft.com/office/powerpoint/2010/main" val="3885660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21673"/>
            <a:ext cx="10515600" cy="5955290"/>
          </a:xfrm>
        </p:spPr>
        <p:txBody>
          <a:bodyPr>
            <a:normAutofit/>
          </a:bodyPr>
          <a:lstStyle/>
          <a:p>
            <a:r>
              <a:rPr lang="ru-RU" sz="4000" dirty="0"/>
              <a:t>Анализ крупных аварий показал, что происходили они ночью в наиболее опасный период между 1.00 и 3.00 ч. ночи</a:t>
            </a:r>
            <a:r>
              <a:rPr lang="ru-RU" sz="4000" dirty="0" smtClean="0"/>
              <a:t>.</a:t>
            </a:r>
          </a:p>
          <a:p>
            <a:r>
              <a:rPr lang="ru-RU" sz="4000" dirty="0" smtClean="0"/>
              <a:t> </a:t>
            </a:r>
            <a:r>
              <a:rPr lang="ru-RU" sz="4000" dirty="0"/>
              <a:t>Вопросы эффективности деятельности в периоды биологического спада работоспособности приобретают особое значение в тех производствах, где ошибочные действия могут привести к серьезным катастрофам. Десинхронизация ритмов определенно играет неблагоприятную роль.</a:t>
            </a:r>
          </a:p>
        </p:txBody>
      </p:sp>
    </p:spTree>
    <p:extLst>
      <p:ext uri="{BB962C8B-B14F-4D97-AF65-F5344CB8AC3E}">
        <p14:creationId xmlns:p14="http://schemas.microsoft.com/office/powerpoint/2010/main" val="1166000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14036" y="365124"/>
            <a:ext cx="11517746" cy="6349711"/>
          </a:xfrm>
        </p:spPr>
        <p:txBody>
          <a:bodyPr>
            <a:normAutofit/>
          </a:bodyPr>
          <a:lstStyle/>
          <a:p>
            <a:r>
              <a:rPr lang="ru-RU" sz="3200" dirty="0"/>
              <a:t>С пониженной работоспособностью пилотов, не успевших приспособиться к работе в другую смену, связан целый ряд происшествий, едва не закончившихся трагически. </a:t>
            </a:r>
            <a:endParaRPr lang="ru-RU" sz="3200" dirty="0" smtClean="0"/>
          </a:p>
          <a:p>
            <a:r>
              <a:rPr lang="ru-RU" sz="3200" dirty="0" smtClean="0"/>
              <a:t>Однажды </a:t>
            </a:r>
            <a:r>
              <a:rPr lang="ru-RU" sz="3200" dirty="0"/>
              <a:t>Боинг-707, который должен был по графику приземлиться в Международном аэропорту Лос-Анджелеса, своевременно появился на дисплее слежения, но продолжал двигаться на высоте более 10 000 метров, удаляясь на запад над Тихим океаном. </a:t>
            </a:r>
            <a:endParaRPr lang="ru-RU" sz="3200" dirty="0" smtClean="0"/>
          </a:p>
          <a:p>
            <a:r>
              <a:rPr lang="ru-RU" sz="3200" dirty="0" smtClean="0"/>
              <a:t>Пришедшие </a:t>
            </a:r>
            <a:r>
              <a:rPr lang="ru-RU" sz="3200" dirty="0"/>
              <a:t>в замешательство и обеспокоенные авиадиспетчеры смогли включить сигнал тревоги в кабине самолета. Оказалось, что вся команда заснула, и самолет управлялся автопилотом. К счастью, в самолете хватило топлива для возвращения в Лос-Анджелес.</a:t>
            </a:r>
          </a:p>
          <a:p>
            <a:endParaRPr lang="ru-RU" sz="3200" dirty="0"/>
          </a:p>
        </p:txBody>
      </p:sp>
    </p:spTree>
    <p:extLst>
      <p:ext uri="{BB962C8B-B14F-4D97-AF65-F5344CB8AC3E}">
        <p14:creationId xmlns:p14="http://schemas.microsoft.com/office/powerpoint/2010/main" val="278398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3600" dirty="0" smtClean="0"/>
              <a:t>Неблагоприятное воздействие сменного графика, возможно, послужило одной из причин едва не разразившейся катастрофы на ядерном заводе «Три-</a:t>
            </a:r>
            <a:r>
              <a:rPr lang="ru-RU" sz="3600" dirty="0" err="1" smtClean="0"/>
              <a:t>Майл</a:t>
            </a:r>
            <a:r>
              <a:rPr lang="ru-RU" sz="3600" dirty="0" smtClean="0"/>
              <a:t>-</a:t>
            </a:r>
            <a:r>
              <a:rPr lang="ru-RU" sz="3600" dirty="0" err="1" smtClean="0"/>
              <a:t>Айленд</a:t>
            </a:r>
            <a:r>
              <a:rPr lang="ru-RU" sz="3600" dirty="0" smtClean="0"/>
              <a:t>».</a:t>
            </a:r>
          </a:p>
          <a:p>
            <a:r>
              <a:rPr lang="ru-RU" sz="3600" dirty="0" smtClean="0"/>
              <a:t> </a:t>
            </a:r>
            <a:r>
              <a:rPr lang="ru-RU" sz="3600" dirty="0" smtClean="0"/>
              <a:t>Бригада, находившаяся у пульта управления, пропустила несколько сигналов, предупреждавших о грозящей опасности</a:t>
            </a:r>
            <a:r>
              <a:rPr lang="ru-RU" sz="3600" dirty="0" smtClean="0"/>
              <a:t>.</a:t>
            </a:r>
          </a:p>
          <a:p>
            <a:r>
              <a:rPr lang="ru-RU" sz="3600" dirty="0" smtClean="0"/>
              <a:t> </a:t>
            </a:r>
            <a:r>
              <a:rPr lang="ru-RU" sz="3600" dirty="0" smtClean="0"/>
              <a:t>Оказалось, что эта бригада только что приступила к работе в ночную смену после шести недель непрерывного сменного графика.</a:t>
            </a:r>
          </a:p>
          <a:p>
            <a:endParaRPr lang="ru-RU" sz="3600" dirty="0"/>
          </a:p>
        </p:txBody>
      </p:sp>
    </p:spTree>
    <p:extLst>
      <p:ext uri="{BB962C8B-B14F-4D97-AF65-F5344CB8AC3E}">
        <p14:creationId xmlns:p14="http://schemas.microsoft.com/office/powerpoint/2010/main" val="158806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36" y="365125"/>
            <a:ext cx="1794164" cy="6894657"/>
          </a:xfrm>
        </p:spPr>
        <p:txBody>
          <a:bodyPr/>
          <a:lstStyle/>
          <a:p>
            <a:r>
              <a:rPr lang="ru-RU" dirty="0"/>
              <a:t>Чижевский Александр Леонидович</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182" y="116638"/>
            <a:ext cx="8414328" cy="6741362"/>
          </a:xfrm>
        </p:spPr>
      </p:pic>
    </p:spTree>
    <p:extLst>
      <p:ext uri="{BB962C8B-B14F-4D97-AF65-F5344CB8AC3E}">
        <p14:creationId xmlns:p14="http://schemas.microsoft.com/office/powerpoint/2010/main" val="3901924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81891"/>
            <a:ext cx="10515600" cy="5595072"/>
          </a:xfrm>
        </p:spPr>
        <p:txBody>
          <a:bodyPr>
            <a:normAutofit/>
          </a:bodyPr>
          <a:lstStyle/>
          <a:p>
            <a:pPr algn="ctr"/>
            <a:r>
              <a:rPr lang="ru-RU" sz="4400" b="1" dirty="0"/>
              <a:t>Функции биологических часов</a:t>
            </a:r>
            <a:endParaRPr lang="ru-RU" sz="4400" dirty="0"/>
          </a:p>
          <a:p>
            <a:r>
              <a:rPr lang="ru-RU" sz="4400" dirty="0"/>
              <a:t>Биологические часы выполняют ту же функцию, что и любые другие часы, — они измеряют время. Биологические часы измеряют время таким образом, чтобы нервная система могла приводить нужды организма в соответствие с условиями среды.</a:t>
            </a:r>
          </a:p>
          <a:p>
            <a:endParaRPr lang="ru-RU" sz="4400" dirty="0"/>
          </a:p>
        </p:txBody>
      </p:sp>
    </p:spTree>
    <p:extLst>
      <p:ext uri="{BB962C8B-B14F-4D97-AF65-F5344CB8AC3E}">
        <p14:creationId xmlns:p14="http://schemas.microsoft.com/office/powerpoint/2010/main" val="2713096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77455"/>
            <a:ext cx="10515600" cy="5299508"/>
          </a:xfrm>
        </p:spPr>
        <p:txBody>
          <a:bodyPr>
            <a:normAutofit/>
          </a:bodyPr>
          <a:lstStyle/>
          <a:p>
            <a:r>
              <a:rPr lang="ru-RU" sz="4000" dirty="0"/>
              <a:t>Для обитателей нашей планеты наиболее заметной особенностью окружающей среды является суточный цикл света и темноты. </a:t>
            </a:r>
            <a:endParaRPr lang="ru-RU" sz="4000" dirty="0" smtClean="0"/>
          </a:p>
          <a:p>
            <a:r>
              <a:rPr lang="ru-RU" sz="4000" dirty="0" smtClean="0"/>
              <a:t>Почти </a:t>
            </a:r>
            <a:r>
              <a:rPr lang="ru-RU" sz="4000" dirty="0"/>
              <a:t>все ритмы прямо или косвенно связаны со сменой дня и ночи. </a:t>
            </a:r>
            <a:endParaRPr lang="ru-RU" sz="4000" dirty="0" smtClean="0"/>
          </a:p>
          <a:p>
            <a:r>
              <a:rPr lang="ru-RU" sz="4000" dirty="0" smtClean="0"/>
              <a:t>Даже </a:t>
            </a:r>
            <a:r>
              <a:rPr lang="ru-RU" sz="4000" dirty="0"/>
              <a:t>сезонные ритмы, такие как миграции и зимняя спячка, зависят от каждодневных ритмов.</a:t>
            </a:r>
          </a:p>
          <a:p>
            <a:endParaRPr lang="ru-RU" sz="4000" dirty="0"/>
          </a:p>
        </p:txBody>
      </p:sp>
    </p:spTree>
    <p:extLst>
      <p:ext uri="{BB962C8B-B14F-4D97-AF65-F5344CB8AC3E}">
        <p14:creationId xmlns:p14="http://schemas.microsoft.com/office/powerpoint/2010/main" val="3636686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58618"/>
            <a:ext cx="10515600" cy="5918345"/>
          </a:xfrm>
        </p:spPr>
        <p:txBody>
          <a:bodyPr>
            <a:noAutofit/>
          </a:bodyPr>
          <a:lstStyle/>
          <a:p>
            <a:r>
              <a:rPr lang="ru-RU" sz="3600" dirty="0" smtClean="0"/>
              <a:t>Все ритмы — это генетически запрограммированные продукты эволюции, позволяющие организму адаптироваться к окружающей среде</a:t>
            </a:r>
            <a:r>
              <a:rPr lang="ru-RU" sz="3600" dirty="0" smtClean="0"/>
              <a:t>.</a:t>
            </a:r>
          </a:p>
          <a:p>
            <a:r>
              <a:rPr lang="ru-RU" sz="3600" dirty="0" smtClean="0"/>
              <a:t> </a:t>
            </a:r>
            <a:r>
              <a:rPr lang="ru-RU" sz="3600" dirty="0" smtClean="0"/>
              <a:t>Однако программа не есть нечто жесткое: она позволяет организмам реагировать на некоторые изменения внешних условий, в частности, на колебания количества света, связанные с изменениями длины дня на протяжении года. Даже для людей цикл света и темноты — это эффективный фактор поддержания биологических ритмов по установленному образцу. </a:t>
            </a:r>
          </a:p>
          <a:p>
            <a:endParaRPr lang="ru-RU" sz="3600" dirty="0"/>
          </a:p>
        </p:txBody>
      </p:sp>
    </p:spTree>
    <p:extLst>
      <p:ext uri="{BB962C8B-B14F-4D97-AF65-F5344CB8AC3E}">
        <p14:creationId xmlns:p14="http://schemas.microsoft.com/office/powerpoint/2010/main" val="21450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400" dirty="0"/>
              <a:t>У людей, изолированных от световых и социальных сигналов, биологические часы переходят на свободно текущий ритм, и синхронность ритмов нарушается.</a:t>
            </a:r>
          </a:p>
        </p:txBody>
      </p:sp>
    </p:spTree>
    <p:extLst>
      <p:ext uri="{BB962C8B-B14F-4D97-AF65-F5344CB8AC3E}">
        <p14:creationId xmlns:p14="http://schemas.microsoft.com/office/powerpoint/2010/main" val="2210092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6255" y="175491"/>
            <a:ext cx="11896436" cy="6502400"/>
          </a:xfrm>
        </p:spPr>
        <p:txBody>
          <a:bodyPr>
            <a:noAutofit/>
          </a:bodyPr>
          <a:lstStyle/>
          <a:p>
            <a:r>
              <a:rPr lang="ru-RU" sz="3600" dirty="0"/>
              <a:t>Социальные сигналы могут быть не менее важны для людей, чем любые другие </a:t>
            </a:r>
            <a:r>
              <a:rPr lang="ru-RU" sz="3600" dirty="0" err="1"/>
              <a:t>времязадатели</a:t>
            </a:r>
            <a:r>
              <a:rPr lang="ru-RU" sz="3600" dirty="0"/>
              <a:t>, ведь люди — это в конце концов «общественные животные», как назвал их </a:t>
            </a:r>
            <a:r>
              <a:rPr lang="ru-RU" sz="3600" dirty="0" err="1"/>
              <a:t>Эллиот</a:t>
            </a:r>
            <a:r>
              <a:rPr lang="ru-RU" sz="3600" dirty="0"/>
              <a:t> Аронсон. В одном исследовании, проведенном НАСА, две группы добровольцев, в каждой из которых было по четыре человека, находились в условиях постоянного освещения, что обеспечивало возможность свободного течения их ритмов. </a:t>
            </a:r>
            <a:endParaRPr lang="ru-RU" sz="3600" dirty="0" smtClean="0"/>
          </a:p>
          <a:p>
            <a:r>
              <a:rPr lang="ru-RU" sz="3600" dirty="0" smtClean="0"/>
              <a:t>Члены </a:t>
            </a:r>
            <a:r>
              <a:rPr lang="ru-RU" sz="3600" dirty="0"/>
              <a:t>каждой группы синхронизировались друг с другом, причем в одной группе поддерживался цикл, равный 24,4 часа, а в другой —24,1 часа. </a:t>
            </a:r>
          </a:p>
        </p:txBody>
      </p:sp>
    </p:spTree>
    <p:extLst>
      <p:ext uri="{BB962C8B-B14F-4D97-AF65-F5344CB8AC3E}">
        <p14:creationId xmlns:p14="http://schemas.microsoft.com/office/powerpoint/2010/main" val="533875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26473" y="212436"/>
            <a:ext cx="10827327" cy="5964527"/>
          </a:xfrm>
        </p:spPr>
        <p:txBody>
          <a:bodyPr>
            <a:normAutofit/>
          </a:bodyPr>
          <a:lstStyle/>
          <a:p>
            <a:r>
              <a:rPr lang="ru-RU" sz="3600" dirty="0" smtClean="0"/>
              <a:t>Когда одного из испытуемых переводили из группы в группу, у него можно было наблюдать постепенное смещение фаз и синхронизацию ритмов с ритмами его новых товарищей</a:t>
            </a:r>
            <a:r>
              <a:rPr lang="ru-RU" sz="3600" dirty="0" smtClean="0"/>
              <a:t>.</a:t>
            </a:r>
          </a:p>
          <a:p>
            <a:r>
              <a:rPr lang="ru-RU" sz="3600" dirty="0" smtClean="0"/>
              <a:t> </a:t>
            </a:r>
            <a:r>
              <a:rPr lang="ru-RU" sz="3600" dirty="0" smtClean="0"/>
              <a:t>Одно только присутствие других людей уже обусловило такую синхронизацию. </a:t>
            </a:r>
            <a:endParaRPr lang="ru-RU" sz="3600" dirty="0" smtClean="0"/>
          </a:p>
          <a:p>
            <a:r>
              <a:rPr lang="ru-RU" sz="3600" dirty="0" smtClean="0"/>
              <a:t>В </a:t>
            </a:r>
            <a:r>
              <a:rPr lang="ru-RU" sz="3600" dirty="0" smtClean="0"/>
              <a:t>недельных ритмах подчеркнуто выражен социальный (экзогенный) компонент - недельный ритм работы и отдыха, в соответствии с которым изменяются функциональные отправления нашего организма.</a:t>
            </a:r>
          </a:p>
          <a:p>
            <a:endParaRPr lang="ru-RU" sz="3600" dirty="0"/>
          </a:p>
        </p:txBody>
      </p:sp>
    </p:spTree>
    <p:extLst>
      <p:ext uri="{BB962C8B-B14F-4D97-AF65-F5344CB8AC3E}">
        <p14:creationId xmlns:p14="http://schemas.microsoft.com/office/powerpoint/2010/main" val="624642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77091"/>
            <a:ext cx="10515600" cy="5899872"/>
          </a:xfrm>
        </p:spPr>
        <p:txBody>
          <a:bodyPr>
            <a:normAutofit/>
          </a:bodyPr>
          <a:lstStyle/>
          <a:p>
            <a:r>
              <a:rPr lang="ru-RU" sz="4000" dirty="0"/>
              <a:t>Динамика работоспособности испытывает влияние недельного ритма: в понедельник происходит врабатываемость после выходных дней, максимум работоспособности наблюдается в середине недели, а к пятнице уже накапливается усталость, утомление и работоспособность падает. </a:t>
            </a:r>
            <a:endParaRPr lang="ru-RU" sz="4000" dirty="0" smtClean="0"/>
          </a:p>
          <a:p>
            <a:r>
              <a:rPr lang="ru-RU" sz="4000" dirty="0" smtClean="0"/>
              <a:t>Следовательно</a:t>
            </a:r>
            <a:r>
              <a:rPr lang="ru-RU" sz="4000" dirty="0"/>
              <a:t>, в понедельник и пятницу рабочую нагрузку стоит уменьшить за счет других рабочих дней. </a:t>
            </a:r>
          </a:p>
        </p:txBody>
      </p:sp>
    </p:spTree>
    <p:extLst>
      <p:ext uri="{BB962C8B-B14F-4D97-AF65-F5344CB8AC3E}">
        <p14:creationId xmlns:p14="http://schemas.microsoft.com/office/powerpoint/2010/main" val="2236717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86327"/>
            <a:ext cx="10515600" cy="5890636"/>
          </a:xfrm>
        </p:spPr>
        <p:txBody>
          <a:bodyPr>
            <a:normAutofit/>
          </a:bodyPr>
          <a:lstStyle/>
          <a:p>
            <a:r>
              <a:rPr lang="ru-RU" sz="3200" dirty="0" smtClean="0"/>
              <a:t>Недельному  биоритму  подвержены не только физиологические, но  и  психические процессы, а точнее целостное протекание тех и других. Вот почему особенно удачным распорядком оказывается тот, когда попеременно усиливается то физическая, то интеллектуальная активность человека. </a:t>
            </a:r>
            <a:endParaRPr lang="ru-RU" sz="3200" dirty="0" smtClean="0"/>
          </a:p>
          <a:p>
            <a:r>
              <a:rPr lang="ru-RU" sz="3200" dirty="0" smtClean="0"/>
              <a:t>Недельный </a:t>
            </a:r>
            <a:r>
              <a:rPr lang="ru-RU" sz="3200" dirty="0" smtClean="0"/>
              <a:t>ритм упорядочил трудовую деятельность, приспособив ее к физическим возможностям и потребностям организма. Ритм этот не случаен, и борьба с ним - это борьба человека с его же собственными, но еще не познанными законами. Распределяя рабочую нагрузку, учитывайте следующее:</a:t>
            </a:r>
            <a:endParaRPr lang="ru-RU" sz="3200" dirty="0"/>
          </a:p>
        </p:txBody>
      </p:sp>
    </p:spTree>
    <p:extLst>
      <p:ext uri="{BB962C8B-B14F-4D97-AF65-F5344CB8AC3E}">
        <p14:creationId xmlns:p14="http://schemas.microsoft.com/office/powerpoint/2010/main" val="59254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729673"/>
            <a:ext cx="10515600" cy="5447290"/>
          </a:xfrm>
        </p:spPr>
        <p:txBody>
          <a:bodyPr>
            <a:noAutofit/>
          </a:bodyPr>
          <a:lstStyle/>
          <a:p>
            <a:r>
              <a:rPr lang="ru-RU" sz="4000" dirty="0"/>
              <a:t>1. не планируйте трудовые подвиги в понедельник. Понедельник – день конфликтов, инфарктов и инсультов;</a:t>
            </a:r>
          </a:p>
          <a:p>
            <a:r>
              <a:rPr lang="ru-RU" sz="4000" dirty="0"/>
              <a:t>2. дни активных действий – вторник, среда, четверг;</a:t>
            </a:r>
          </a:p>
          <a:p>
            <a:r>
              <a:rPr lang="ru-RU" sz="4000" dirty="0"/>
              <a:t>3. пятница – день спокойной, рутинной работы, не требующей нагрузки и напряжения.</a:t>
            </a:r>
          </a:p>
          <a:p>
            <a:endParaRPr lang="ru-RU" sz="4000" dirty="0"/>
          </a:p>
        </p:txBody>
      </p:sp>
    </p:spTree>
    <p:extLst>
      <p:ext uri="{BB962C8B-B14F-4D97-AF65-F5344CB8AC3E}">
        <p14:creationId xmlns:p14="http://schemas.microsoft.com/office/powerpoint/2010/main" val="3318362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535709"/>
            <a:ext cx="10515600" cy="5641254"/>
          </a:xfrm>
        </p:spPr>
        <p:txBody>
          <a:bodyPr>
            <a:normAutofit/>
          </a:bodyPr>
          <a:lstStyle/>
          <a:p>
            <a:r>
              <a:rPr lang="ru-RU" sz="4000" dirty="0"/>
              <a:t>В начале ХХ в. австрийский психолог Герман Свобода (1873-1963 гг.) и немецкий врач Вильгельм </a:t>
            </a:r>
            <a:r>
              <a:rPr lang="ru-RU" sz="4000" dirty="0" err="1"/>
              <a:t>Флисс</a:t>
            </a:r>
            <a:r>
              <a:rPr lang="ru-RU" sz="4000" dirty="0"/>
              <a:t> (1859-1928 гг.), обобщив большой клинический материал по доступным им историям болезни пациентов с хроническими заболеваниями различной этиологии, независимо друг от друга обнаружили интересную математическую закономерность</a:t>
            </a:r>
            <a:r>
              <a:rPr lang="ru-RU" sz="4000" dirty="0" smtClean="0"/>
              <a:t>.</a:t>
            </a:r>
            <a:endParaRPr lang="ru-RU" sz="4000" dirty="0"/>
          </a:p>
        </p:txBody>
      </p:sp>
    </p:spTree>
    <p:extLst>
      <p:ext uri="{BB962C8B-B14F-4D97-AF65-F5344CB8AC3E}">
        <p14:creationId xmlns:p14="http://schemas.microsoft.com/office/powerpoint/2010/main" val="285623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52582"/>
            <a:ext cx="10515600" cy="5724381"/>
          </a:xfrm>
        </p:spPr>
        <p:txBody>
          <a:bodyPr>
            <a:normAutofit/>
          </a:bodyPr>
          <a:lstStyle/>
          <a:p>
            <a:r>
              <a:rPr lang="ru-RU" sz="4000" dirty="0"/>
              <a:t>По современным концепциям естествознания все без исключения природные процессы подчинены определенным ритмам. </a:t>
            </a:r>
            <a:endParaRPr lang="ru-RU" sz="4000" dirty="0" smtClean="0"/>
          </a:p>
          <a:p>
            <a:r>
              <a:rPr lang="ru-RU" sz="4000" dirty="0" smtClean="0"/>
              <a:t>Однако </a:t>
            </a:r>
            <a:r>
              <a:rPr lang="ru-RU" sz="4000" dirty="0"/>
              <a:t>в настоящее время возможности науки не всегда позволяют зарегистрировать указанные ритмы, а если и регистрируют их, то не всегда обеспечивают раскрытие механизмов возникновения и поддержания таких ритмов.</a:t>
            </a:r>
          </a:p>
        </p:txBody>
      </p:sp>
    </p:spTree>
    <p:extLst>
      <p:ext uri="{BB962C8B-B14F-4D97-AF65-F5344CB8AC3E}">
        <p14:creationId xmlns:p14="http://schemas.microsoft.com/office/powerpoint/2010/main" val="3017292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62182"/>
            <a:ext cx="10515600" cy="5114781"/>
          </a:xfrm>
        </p:spPr>
        <p:txBody>
          <a:bodyPr>
            <a:noAutofit/>
          </a:bodyPr>
          <a:lstStyle/>
          <a:p>
            <a:r>
              <a:rPr lang="ru-RU" sz="4000" dirty="0" smtClean="0"/>
              <a:t>Оказалось, что периоды обострения болезней, когда больные чаще обращались к врачам, чередуются с периодичностью 23 и 28 дней. </a:t>
            </a:r>
            <a:endParaRPr lang="ru-RU" sz="4000" dirty="0" smtClean="0"/>
          </a:p>
          <a:p>
            <a:pPr algn="ctr"/>
            <a:r>
              <a:rPr lang="ru-RU" sz="4000" b="1" dirty="0" smtClean="0"/>
              <a:t>Эти </a:t>
            </a:r>
            <a:r>
              <a:rPr lang="ru-RU" sz="4000" b="1" dirty="0" smtClean="0"/>
              <a:t>циклы были названы В. </a:t>
            </a:r>
            <a:r>
              <a:rPr lang="ru-RU" sz="4000" b="1" dirty="0" err="1" smtClean="0"/>
              <a:t>Флиссом</a:t>
            </a:r>
            <a:r>
              <a:rPr lang="ru-RU" sz="4000" b="1" dirty="0" smtClean="0"/>
              <a:t> физическим и эмоциональным соответственно</a:t>
            </a:r>
            <a:r>
              <a:rPr lang="ru-RU" sz="4000" b="1" dirty="0" smtClean="0"/>
              <a:t>. </a:t>
            </a:r>
            <a:endParaRPr lang="ru-RU" sz="4000" b="1" dirty="0"/>
          </a:p>
        </p:txBody>
      </p:sp>
    </p:spTree>
    <p:extLst>
      <p:ext uri="{BB962C8B-B14F-4D97-AF65-F5344CB8AC3E}">
        <p14:creationId xmlns:p14="http://schemas.microsoft.com/office/powerpoint/2010/main" val="3730238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30909"/>
            <a:ext cx="10515600" cy="5946054"/>
          </a:xfrm>
        </p:spPr>
        <p:txBody>
          <a:bodyPr>
            <a:noAutofit/>
          </a:bodyPr>
          <a:lstStyle/>
          <a:p>
            <a:r>
              <a:rPr lang="ru-RU" sz="5400" dirty="0"/>
              <a:t>Позднее австрийский преподаватель Альфред </a:t>
            </a:r>
            <a:r>
              <a:rPr lang="ru-RU" sz="5400" dirty="0" err="1"/>
              <a:t>Тельшер</a:t>
            </a:r>
            <a:r>
              <a:rPr lang="ru-RU" sz="5400" dirty="0"/>
              <a:t> обратил внимание, что способность студентов усваивать учебный материал также подвержена цикличности, но уже </a:t>
            </a:r>
            <a:r>
              <a:rPr lang="ru-RU" sz="5400" b="1" dirty="0"/>
              <a:t>с периодом 33 дня. </a:t>
            </a:r>
            <a:r>
              <a:rPr lang="ru-RU" sz="5400" dirty="0"/>
              <a:t>Этот ритм был назван </a:t>
            </a:r>
            <a:r>
              <a:rPr lang="ru-RU" sz="5400" b="1" dirty="0"/>
              <a:t>интеллектуальным</a:t>
            </a:r>
          </a:p>
          <a:p>
            <a:endParaRPr lang="ru-RU" sz="5400" dirty="0"/>
          </a:p>
        </p:txBody>
      </p:sp>
    </p:spTree>
    <p:extLst>
      <p:ext uri="{BB962C8B-B14F-4D97-AF65-F5344CB8AC3E}">
        <p14:creationId xmlns:p14="http://schemas.microsoft.com/office/powerpoint/2010/main" val="2121579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9382" y="365125"/>
            <a:ext cx="11104418" cy="5811838"/>
          </a:xfrm>
        </p:spPr>
        <p:txBody>
          <a:bodyPr>
            <a:normAutofit/>
          </a:bodyPr>
          <a:lstStyle/>
          <a:p>
            <a:r>
              <a:rPr lang="ru-RU" sz="3600" dirty="0" smtClean="0"/>
              <a:t>С </a:t>
            </a:r>
            <a:r>
              <a:rPr lang="ru-RU" sz="3600" dirty="0" smtClean="0"/>
              <a:t>тех пор во многих странах мира были проведены тысячи исследований со статистической обработкой множества данных, касающихся не только заболеваемости и умственной работоспособности, но и несчастных случаев на производстве, аварий на транспорте, смертности, спортивной результативности и т.д. </a:t>
            </a:r>
            <a:endParaRPr lang="ru-RU" sz="3600" dirty="0" smtClean="0"/>
          </a:p>
          <a:p>
            <a:r>
              <a:rPr lang="ru-RU" sz="3600" dirty="0" smtClean="0"/>
              <a:t>В </a:t>
            </a:r>
            <a:r>
              <a:rPr lang="ru-RU" sz="3600" dirty="0" smtClean="0"/>
              <a:t>итоге, сформировалась концепция о так называемых </a:t>
            </a:r>
            <a:r>
              <a:rPr lang="ru-RU" sz="3600" dirty="0" err="1" smtClean="0"/>
              <a:t>флиссовских</a:t>
            </a:r>
            <a:r>
              <a:rPr lang="ru-RU" sz="3600" dirty="0" smtClean="0"/>
              <a:t> ритмах, запускаемых в организме человека с момента его рождения и продолжающихся в течение всей жизни.</a:t>
            </a:r>
          </a:p>
          <a:p>
            <a:endParaRPr lang="ru-RU" sz="3600" dirty="0" smtClean="0"/>
          </a:p>
          <a:p>
            <a:endParaRPr lang="ru-RU" sz="3600" dirty="0"/>
          </a:p>
        </p:txBody>
      </p:sp>
    </p:spTree>
    <p:extLst>
      <p:ext uri="{BB962C8B-B14F-4D97-AF65-F5344CB8AC3E}">
        <p14:creationId xmlns:p14="http://schemas.microsoft.com/office/powerpoint/2010/main" val="941482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443345"/>
            <a:ext cx="10515600" cy="5733618"/>
          </a:xfrm>
        </p:spPr>
        <p:txBody>
          <a:bodyPr>
            <a:normAutofit/>
          </a:bodyPr>
          <a:lstStyle/>
          <a:p>
            <a:pPr algn="ctr"/>
            <a:r>
              <a:rPr lang="ru-RU" sz="4800" dirty="0" smtClean="0"/>
              <a:t>Таким образом, установление закономерностей временного течения биологических процессов способствует прогрессу в других областях знания о живой природе и имеет большое практическое значение:</a:t>
            </a:r>
          </a:p>
          <a:p>
            <a:pPr algn="ctr"/>
            <a:endParaRPr lang="ru-RU" sz="4800" dirty="0"/>
          </a:p>
        </p:txBody>
      </p:sp>
    </p:spTree>
    <p:extLst>
      <p:ext uri="{BB962C8B-B14F-4D97-AF65-F5344CB8AC3E}">
        <p14:creationId xmlns:p14="http://schemas.microsoft.com/office/powerpoint/2010/main" val="1763692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04799" y="203200"/>
            <a:ext cx="11702473" cy="6363855"/>
          </a:xfrm>
        </p:spPr>
        <p:txBody>
          <a:bodyPr>
            <a:noAutofit/>
          </a:bodyPr>
          <a:lstStyle/>
          <a:p>
            <a:r>
              <a:rPr lang="ru-RU" sz="3400" dirty="0" smtClean="0"/>
              <a:t>1</a:t>
            </a:r>
            <a:r>
              <a:rPr lang="ru-RU" sz="3400" dirty="0"/>
              <a:t>. Учение о фотопериодизме важно для сельского хозяйства;</a:t>
            </a:r>
          </a:p>
          <a:p>
            <a:r>
              <a:rPr lang="ru-RU" sz="3400" dirty="0"/>
              <a:t>2. Медицина использует данные хронобиологии при диагностике и лечении некоторых заболеваний;</a:t>
            </a:r>
          </a:p>
          <a:p>
            <a:r>
              <a:rPr lang="ru-RU" sz="3400" dirty="0"/>
              <a:t>3. К наиболее актуальным проблемам хронобиологии относятся: изучение природы и механизма различных биологических ритмов,</a:t>
            </a:r>
            <a:r>
              <a:rPr lang="ru-RU" sz="3400" i="1" dirty="0"/>
              <a:t> </a:t>
            </a:r>
            <a:r>
              <a:rPr lang="ru-RU" sz="3400" dirty="0"/>
              <a:t>влияние на них</a:t>
            </a:r>
            <a:r>
              <a:rPr lang="ru-RU" sz="3400" i="1" dirty="0"/>
              <a:t> </a:t>
            </a:r>
            <a:r>
              <a:rPr lang="ru-RU" sz="3400" dirty="0"/>
              <a:t>внешних факторов,</a:t>
            </a:r>
          </a:p>
          <a:p>
            <a:r>
              <a:rPr lang="ru-RU" sz="3400" dirty="0"/>
              <a:t>4. Значение биоритмов в приспособлении организма к окружающей среде;</a:t>
            </a:r>
          </a:p>
          <a:p>
            <a:r>
              <a:rPr lang="ru-RU" sz="3400" dirty="0"/>
              <a:t>5. Роль биоритмов в трудовой деятельности человека и в развитии у него заболеваний;</a:t>
            </a:r>
          </a:p>
          <a:p>
            <a:r>
              <a:rPr lang="ru-RU" sz="3400" dirty="0"/>
              <a:t>6. В решении задач космической биологии и медицины.</a:t>
            </a:r>
          </a:p>
          <a:p>
            <a:endParaRPr lang="ru-RU" sz="3400" dirty="0"/>
          </a:p>
        </p:txBody>
      </p:sp>
    </p:spTree>
    <p:extLst>
      <p:ext uri="{BB962C8B-B14F-4D97-AF65-F5344CB8AC3E}">
        <p14:creationId xmlns:p14="http://schemas.microsoft.com/office/powerpoint/2010/main" val="4006487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Autofit/>
          </a:bodyPr>
          <a:lstStyle/>
          <a:p>
            <a:pPr algn="ctr"/>
            <a:r>
              <a:rPr lang="ru-RU" sz="4000" b="1" dirty="0"/>
              <a:t>Достижения хронобиологии</a:t>
            </a:r>
            <a:endParaRPr lang="ru-RU" sz="4000" dirty="0"/>
          </a:p>
          <a:p>
            <a:r>
              <a:rPr lang="ru-RU" sz="4000" dirty="0"/>
              <a:t>Биоритмы обнаружены на всех уровнях организации живой природы. Биоритмика — одно из наиболее общих свойств живых систем.</a:t>
            </a:r>
          </a:p>
          <a:p>
            <a:r>
              <a:rPr lang="ru-RU" sz="4000" dirty="0"/>
              <a:t>Биоритмы признаны важнейшим механизмом регуляции функций организма, обеспечивающим гомеостаз, динамическое равновесие и процессы адаптации в биологических системах.</a:t>
            </a:r>
          </a:p>
          <a:p>
            <a:endParaRPr lang="ru-RU" sz="4000" dirty="0"/>
          </a:p>
        </p:txBody>
      </p:sp>
    </p:spTree>
    <p:extLst>
      <p:ext uri="{BB962C8B-B14F-4D97-AF65-F5344CB8AC3E}">
        <p14:creationId xmlns:p14="http://schemas.microsoft.com/office/powerpoint/2010/main" val="709634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77091"/>
            <a:ext cx="10515600" cy="5899872"/>
          </a:xfrm>
        </p:spPr>
        <p:txBody>
          <a:bodyPr>
            <a:normAutofit/>
          </a:bodyPr>
          <a:lstStyle/>
          <a:p>
            <a:r>
              <a:rPr lang="ru-RU" sz="4400" dirty="0" smtClean="0"/>
              <a:t>Биоритмы, с одной стороны, имеют эндогенную природу и генетическую регуляцию, с другой, их осуществление тесно связано с модифицирующим фактором внешней среды, так называемых датчиков времени. Эта связь в основе единства организма со средой во многом определяет экологические закономерности.</a:t>
            </a:r>
          </a:p>
          <a:p>
            <a:endParaRPr lang="ru-RU" sz="4400" dirty="0"/>
          </a:p>
        </p:txBody>
      </p:sp>
    </p:spTree>
    <p:extLst>
      <p:ext uri="{BB962C8B-B14F-4D97-AF65-F5344CB8AC3E}">
        <p14:creationId xmlns:p14="http://schemas.microsoft.com/office/powerpoint/2010/main" val="41810763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979055"/>
            <a:ext cx="10515600" cy="5197908"/>
          </a:xfrm>
        </p:spPr>
        <p:txBody>
          <a:bodyPr>
            <a:normAutofit/>
          </a:bodyPr>
          <a:lstStyle/>
          <a:p>
            <a:r>
              <a:rPr lang="ru-RU" sz="4400" dirty="0"/>
              <a:t>Сформулированы положения о временной организации живых систем, в том числе — человека — одним из основных принципов биологической организации. Развитие этих положений очень важно для анализа патологических состояний живых систем</a:t>
            </a:r>
            <a:r>
              <a:rPr lang="ru-RU" sz="4400" dirty="0" smtClean="0"/>
              <a:t>.</a:t>
            </a:r>
            <a:r>
              <a:rPr lang="ru-RU" sz="4400" dirty="0"/>
              <a:t> </a:t>
            </a:r>
          </a:p>
          <a:p>
            <a:endParaRPr lang="ru-RU" sz="4400" dirty="0"/>
          </a:p>
        </p:txBody>
      </p:sp>
    </p:spTree>
    <p:extLst>
      <p:ext uri="{BB962C8B-B14F-4D97-AF65-F5344CB8AC3E}">
        <p14:creationId xmlns:p14="http://schemas.microsoft.com/office/powerpoint/2010/main" val="2414699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77091"/>
            <a:ext cx="10515600" cy="5899872"/>
          </a:xfrm>
        </p:spPr>
        <p:txBody>
          <a:bodyPr>
            <a:normAutofit/>
          </a:bodyPr>
          <a:lstStyle/>
          <a:p>
            <a:r>
              <a:rPr lang="ru-RU" sz="3600" dirty="0" smtClean="0"/>
              <a:t>Обнаружены биоритмы чувствительности организмов к действию факторов химической и физической природы. </a:t>
            </a:r>
            <a:r>
              <a:rPr lang="ru-RU" sz="3600" b="1" dirty="0" err="1" smtClean="0"/>
              <a:t>Хронофармакология</a:t>
            </a:r>
            <a:r>
              <a:rPr lang="ru-RU" sz="3600" b="1" dirty="0" smtClean="0"/>
              <a:t> </a:t>
            </a:r>
            <a:r>
              <a:rPr lang="ru-RU" sz="3600" dirty="0" smtClean="0"/>
              <a:t>— способы применения лекарств с учетом зависимости их действия от фаз биологических ритмов функционирования организма и от состояния его временной организации, изменяющейся при развитии болезни.</a:t>
            </a:r>
          </a:p>
          <a:p>
            <a:r>
              <a:rPr lang="ru-RU" sz="3600" dirty="0" smtClean="0"/>
              <a:t>Закономерности биоритмологии учитывают при профилактике, диагностике и лечении заболеваний.</a:t>
            </a:r>
          </a:p>
          <a:p>
            <a:endParaRPr lang="ru-RU" sz="3600" dirty="0"/>
          </a:p>
        </p:txBody>
      </p:sp>
    </p:spTree>
    <p:extLst>
      <p:ext uri="{BB962C8B-B14F-4D97-AF65-F5344CB8AC3E}">
        <p14:creationId xmlns:p14="http://schemas.microsoft.com/office/powerpoint/2010/main" val="7251821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p:spPr>
        <p:txBody>
          <a:bodyPr>
            <a:normAutofit/>
          </a:bodyPr>
          <a:lstStyle/>
          <a:p>
            <a:r>
              <a:rPr lang="ru-RU" sz="4000" b="1" dirty="0"/>
              <a:t>Это</a:t>
            </a:r>
            <a:r>
              <a:rPr lang="ru-RU" sz="4000" dirty="0"/>
              <a:t> </a:t>
            </a:r>
            <a:r>
              <a:rPr lang="ru-RU" sz="4000" b="1" dirty="0"/>
              <a:t>интересно</a:t>
            </a:r>
            <a:r>
              <a:rPr lang="ru-RU" sz="4000" dirty="0"/>
              <a:t>:</a:t>
            </a:r>
          </a:p>
          <a:p>
            <a:r>
              <a:rPr lang="ru-RU" sz="4000" dirty="0"/>
              <a:t>Взрослая особь дрозофилы появляется из куколки в предрассветный час. Английский </a:t>
            </a:r>
            <a:r>
              <a:rPr lang="ru-RU" sz="4000" dirty="0" err="1"/>
              <a:t>биоритмолог</a:t>
            </a:r>
            <a:r>
              <a:rPr lang="ru-RU" sz="4000" dirty="0"/>
              <a:t> К. </a:t>
            </a:r>
            <a:r>
              <a:rPr lang="ru-RU" sz="4000" dirty="0" err="1"/>
              <a:t>Питтендрай</a:t>
            </a:r>
            <a:r>
              <a:rPr lang="ru-RU" sz="4000" dirty="0"/>
              <a:t> в течение полугода обеспечил мушкам круглосуточное освещение, чтобы они не знали, когда день сменяет ночь. Тем не менее 16 поколений мушек, так же, как их предшественники, появились точно перед рассветом.</a:t>
            </a:r>
          </a:p>
          <a:p>
            <a:endParaRPr lang="ru-RU" sz="4000" dirty="0"/>
          </a:p>
        </p:txBody>
      </p:sp>
    </p:spTree>
    <p:extLst>
      <p:ext uri="{BB962C8B-B14F-4D97-AF65-F5344CB8AC3E}">
        <p14:creationId xmlns:p14="http://schemas.microsoft.com/office/powerpoint/2010/main" val="103539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06399" y="203200"/>
            <a:ext cx="11610109" cy="6483927"/>
          </a:xfrm>
        </p:spPr>
        <p:txBody>
          <a:bodyPr>
            <a:normAutofit/>
          </a:bodyPr>
          <a:lstStyle/>
          <a:p>
            <a:r>
              <a:rPr lang="ru-RU" sz="4000" dirty="0"/>
              <a:t>Природные ритмы, глубинные причины которых в настоящее время неизвестны, объединяют под общим названием «Автоматические ритмы», или </a:t>
            </a:r>
            <a:r>
              <a:rPr lang="ru-RU" sz="4000" dirty="0" err="1"/>
              <a:t>авторитмы</a:t>
            </a:r>
            <a:r>
              <a:rPr lang="ru-RU" sz="4000" dirty="0"/>
              <a:t>. Среди последних наибольшее прикладное значение имеют биологические </a:t>
            </a:r>
            <a:r>
              <a:rPr lang="ru-RU" sz="4000" dirty="0" err="1"/>
              <a:t>авторитмы</a:t>
            </a:r>
            <a:r>
              <a:rPr lang="ru-RU" sz="4000" dirty="0"/>
              <a:t>, т.е. </a:t>
            </a:r>
            <a:r>
              <a:rPr lang="ru-RU" sz="4000" dirty="0" err="1"/>
              <a:t>авторитмы</a:t>
            </a:r>
            <a:r>
              <a:rPr lang="ru-RU" sz="4000" dirty="0"/>
              <a:t> в живых организмах.</a:t>
            </a:r>
          </a:p>
          <a:p>
            <a:r>
              <a:rPr lang="ru-RU" sz="4000" dirty="0"/>
              <a:t>Одно из функциональных свойств живой природы — это цикличность большинства происходящих в ней процессов. Между движением</a:t>
            </a:r>
            <a:r>
              <a:rPr lang="ru-RU" sz="4000" b="1" dirty="0"/>
              <a:t> </a:t>
            </a:r>
            <a:r>
              <a:rPr lang="ru-RU" sz="4000" dirty="0"/>
              <a:t>небесных тел и живыми организмами на Земле существует связь.</a:t>
            </a:r>
            <a:r>
              <a:rPr lang="ru-RU" sz="4000" b="1" dirty="0"/>
              <a:t> </a:t>
            </a:r>
            <a:endParaRPr lang="ru-RU" sz="4000" dirty="0"/>
          </a:p>
        </p:txBody>
      </p:sp>
    </p:spTree>
    <p:extLst>
      <p:ext uri="{BB962C8B-B14F-4D97-AF65-F5344CB8AC3E}">
        <p14:creationId xmlns:p14="http://schemas.microsoft.com/office/powerpoint/2010/main" val="3105921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108364"/>
            <a:ext cx="10515600" cy="5068599"/>
          </a:xfrm>
        </p:spPr>
        <p:txBody>
          <a:bodyPr>
            <a:normAutofit/>
          </a:bodyPr>
          <a:lstStyle/>
          <a:p>
            <a:r>
              <a:rPr lang="ru-RU" sz="3600" dirty="0" smtClean="0"/>
              <a:t>В Панаме обитает забавная птица, похожая на маленького страуса, — </a:t>
            </a:r>
            <a:r>
              <a:rPr lang="ru-RU" sz="3600" dirty="0" err="1" smtClean="0"/>
              <a:t>шляпковый</a:t>
            </a:r>
            <a:r>
              <a:rPr lang="ru-RU" sz="3600" dirty="0" smtClean="0"/>
              <a:t> тинами. </a:t>
            </a:r>
            <a:r>
              <a:rPr lang="ru-RU" sz="3600" dirty="0" smtClean="0"/>
              <a:t>Днём </a:t>
            </a:r>
            <a:r>
              <a:rPr lang="ru-RU" sz="3600" dirty="0" smtClean="0"/>
              <a:t>и ночью, на протяжении всего года, тинами заводит свою песню каждые три часа. </a:t>
            </a:r>
            <a:endParaRPr lang="ru-RU" sz="3600" dirty="0" smtClean="0"/>
          </a:p>
          <a:p>
            <a:endParaRPr lang="ru-RU" sz="3600" dirty="0"/>
          </a:p>
        </p:txBody>
      </p:sp>
    </p:spTree>
    <p:extLst>
      <p:ext uri="{BB962C8B-B14F-4D97-AF65-F5344CB8AC3E}">
        <p14:creationId xmlns:p14="http://schemas.microsoft.com/office/powerpoint/2010/main" val="958592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746" y="365124"/>
            <a:ext cx="9564436" cy="6376291"/>
          </a:xfrm>
        </p:spPr>
      </p:pic>
    </p:spTree>
    <p:extLst>
      <p:ext uri="{BB962C8B-B14F-4D97-AF65-F5344CB8AC3E}">
        <p14:creationId xmlns:p14="http://schemas.microsoft.com/office/powerpoint/2010/main" val="1796488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052945"/>
            <a:ext cx="10515600" cy="5124018"/>
          </a:xfrm>
        </p:spPr>
        <p:txBody>
          <a:bodyPr>
            <a:normAutofit/>
          </a:bodyPr>
          <a:lstStyle/>
          <a:p>
            <a:r>
              <a:rPr lang="ru-RU" sz="4800" dirty="0"/>
              <a:t>Крапивник — одна из самых крохотных птичек в мире — начинает петь каждый день в 5:57 утра, вне зависимости от времени восхода солнца, которое в течение года меняется.</a:t>
            </a:r>
          </a:p>
          <a:p>
            <a:endParaRPr lang="ru-RU" sz="4800" dirty="0"/>
          </a:p>
        </p:txBody>
      </p:sp>
    </p:spTree>
    <p:extLst>
      <p:ext uri="{BB962C8B-B14F-4D97-AF65-F5344CB8AC3E}">
        <p14:creationId xmlns:p14="http://schemas.microsoft.com/office/powerpoint/2010/main" val="4265933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Крапивник обыкновенный и интересные факты о </a:t>
            </a:r>
            <a:r>
              <a:rPr lang="ru-RU" b="1" dirty="0" smtClean="0"/>
              <a:t>нем - фильм</a:t>
            </a:r>
            <a:endParaRPr lang="ru-RU" dirty="0"/>
          </a:p>
        </p:txBody>
      </p:sp>
      <p:sp>
        <p:nvSpPr>
          <p:cNvPr id="3" name="Объект 2"/>
          <p:cNvSpPr>
            <a:spLocks noGrp="1"/>
          </p:cNvSpPr>
          <p:nvPr>
            <p:ph idx="1"/>
          </p:nvPr>
        </p:nvSpPr>
        <p:spPr/>
        <p:txBody>
          <a:bodyPr/>
          <a:lstStyle/>
          <a:p>
            <a:r>
              <a:rPr lang="en-US" dirty="0">
                <a:hlinkClick r:id="rId2"/>
              </a:rPr>
              <a:t>https://</a:t>
            </a:r>
            <a:r>
              <a:rPr lang="en-US" dirty="0" smtClean="0">
                <a:hlinkClick r:id="rId2"/>
              </a:rPr>
              <a:t>youtu.be/cvXXurnywEQ</a:t>
            </a:r>
            <a:r>
              <a:rPr lang="ru-RU" dirty="0" smtClean="0"/>
              <a:t> </a:t>
            </a:r>
            <a:endParaRPr lang="ru-RU" dirty="0"/>
          </a:p>
        </p:txBody>
      </p:sp>
    </p:spTree>
    <p:extLst>
      <p:ext uri="{BB962C8B-B14F-4D97-AF65-F5344CB8AC3E}">
        <p14:creationId xmlns:p14="http://schemas.microsoft.com/office/powerpoint/2010/main" val="175965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32509" y="365125"/>
            <a:ext cx="11600873" cy="5811838"/>
          </a:xfrm>
        </p:spPr>
        <p:txBody>
          <a:bodyPr>
            <a:noAutofit/>
          </a:bodyPr>
          <a:lstStyle/>
          <a:p>
            <a:r>
              <a:rPr lang="ru-RU" sz="4000" dirty="0" smtClean="0"/>
              <a:t>Живые организмы не только улавливают свет и тепло от Солнца</a:t>
            </a:r>
            <a:r>
              <a:rPr lang="ru-RU" sz="4000" b="1" dirty="0" smtClean="0"/>
              <a:t> </a:t>
            </a:r>
            <a:r>
              <a:rPr lang="ru-RU" sz="4000" dirty="0" smtClean="0"/>
              <a:t>и Луны, но и обладают различными механизмами, точно определяющими положение Солнца, реагирующими на ритм приливов, фазы Луны и движение нашей планеты. В процессе исторического развития циклические явления, происходящие в природе, были восприняты и усвоены живой материей, и у организмов выработалось свойство периодически изменять свое физиологическое состояние.</a:t>
            </a:r>
          </a:p>
          <a:p>
            <a:endParaRPr lang="ru-RU" sz="4000" dirty="0"/>
          </a:p>
        </p:txBody>
      </p:sp>
    </p:spTree>
    <p:extLst>
      <p:ext uri="{BB962C8B-B14F-4D97-AF65-F5344CB8AC3E}">
        <p14:creationId xmlns:p14="http://schemas.microsoft.com/office/powerpoint/2010/main" val="20160783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4059</Words>
  <Application>Microsoft Office PowerPoint</Application>
  <PresentationFormat>Широкоэкранный</PresentationFormat>
  <Paragraphs>161</Paragraphs>
  <Slides>83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83</vt:i4>
      </vt:variant>
    </vt:vector>
  </HeadingPairs>
  <TitlesOfParts>
    <vt:vector size="87"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Чижевский Александр Леонидович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Классификация биоритмов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Крапивник обыкновенный и интересные факты о нем - фильм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Любовь</dc:creator>
  <cp:lastModifiedBy>Любовь</cp:lastModifiedBy>
  <cp:revision>13</cp:revision>
  <dcterms:created xsi:type="dcterms:W3CDTF">2022-05-22T12:54:49Z</dcterms:created>
  <dcterms:modified xsi:type="dcterms:W3CDTF">2022-05-22T14:51:40Z</dcterms:modified>
</cp:coreProperties>
</file>