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3"/>
  </p:notesMasterIdLst>
  <p:sldIdLst>
    <p:sldId id="256" r:id="rId2"/>
    <p:sldId id="299" r:id="rId3"/>
    <p:sldId id="319" r:id="rId4"/>
    <p:sldId id="300" r:id="rId5"/>
    <p:sldId id="301" r:id="rId6"/>
    <p:sldId id="302" r:id="rId7"/>
    <p:sldId id="261" r:id="rId8"/>
    <p:sldId id="326" r:id="rId9"/>
    <p:sldId id="336" r:id="rId10"/>
    <p:sldId id="327" r:id="rId11"/>
    <p:sldId id="324" r:id="rId12"/>
    <p:sldId id="329" r:id="rId13"/>
    <p:sldId id="339" r:id="rId14"/>
    <p:sldId id="333" r:id="rId15"/>
    <p:sldId id="337" r:id="rId16"/>
    <p:sldId id="340" r:id="rId17"/>
    <p:sldId id="341" r:id="rId18"/>
    <p:sldId id="335" r:id="rId19"/>
    <p:sldId id="344" r:id="rId20"/>
    <p:sldId id="330" r:id="rId21"/>
    <p:sldId id="342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D290D-A0C9-4256-B27F-1406A514CB96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533FA-077A-4863-9E6B-0405EA88F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925F4-B2BE-41CB-A870-03C645E1A27E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73119-14AF-471D-9328-85B0CAD4A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43E61-1547-4112-AEEB-F3C0B2CB436B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14CFB-E882-4CCB-BCE7-E2B7D1C8B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00F09-A4C6-41E4-AC1C-E17ACF196B42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70FC1-ED9C-4006-98FA-CD0AEAE07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6CBC30-2B07-49C5-92F5-8121BC24A58C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951B77-3039-435A-8140-3A5187AB3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8D5C9-F99C-4B71-92BE-396524A32278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8D411-982B-4D4F-95E3-9E8CE7D45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C2E8F-B47C-4CB7-8C19-46B0C4598EE2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DA26-4955-4F15-883F-D97E90673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F977B-5C62-412A-A121-DC51456AD33B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B1EE3-7190-47E1-9A50-68DD7DEE0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494C15-54B2-4C9A-BCE3-A128F03DC1AB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D199FEA-6DA2-4919-A9CD-C47293200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2B889-8AA8-4CAB-A45C-1770BF605A45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2E8FC-B07E-4921-A040-4B35E2035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C2C57D-2A76-4616-A7F1-A036AF52F75B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4C2AD4-0658-462A-A778-62D17B283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38D8C2-2E92-4ADC-9AC0-308B529F5D83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61B850-7E39-4CAB-8F22-1DBA1F81C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55C9029-52DC-4D83-8018-B47874A36A0E}" type="datetimeFigureOut">
              <a:rPr lang="ru-RU"/>
              <a:pPr>
                <a:defRPr/>
              </a:pPr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B848FE0-6E34-4323-8D92-0C7197337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87" r:id="rId4"/>
    <p:sldLayoutId id="2147483886" r:id="rId5"/>
    <p:sldLayoutId id="2147483891" r:id="rId6"/>
    <p:sldLayoutId id="2147483885" r:id="rId7"/>
    <p:sldLayoutId id="2147483892" r:id="rId8"/>
    <p:sldLayoutId id="2147483893" r:id="rId9"/>
    <p:sldLayoutId id="2147483884" r:id="rId10"/>
    <p:sldLayoutId id="21474838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285875"/>
            <a:ext cx="6786562" cy="26431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Тема </a:t>
            </a:r>
            <a:r>
              <a:rPr lang="en-US" sz="3600" dirty="0" smtClean="0">
                <a:solidFill>
                  <a:schemeClr val="tx1"/>
                </a:solidFill>
              </a:rPr>
              <a:t>4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Корпоративный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тайм-менеджмент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214290"/>
            <a:ext cx="8715436" cy="6500834"/>
          </a:xfrm>
        </p:spPr>
        <p:txBody>
          <a:bodyPr/>
          <a:lstStyle/>
          <a:p>
            <a:r>
              <a:rPr lang="ru-RU" sz="2300" b="1" i="1" dirty="0" smtClean="0"/>
              <a:t>Нерегламентированные перерывы</a:t>
            </a:r>
            <a:r>
              <a:rPr lang="ru-RU" sz="2300" dirty="0" smtClean="0"/>
              <a:t> вызваны нарушением </a:t>
            </a:r>
            <a:r>
              <a:rPr lang="ru-RU" sz="2300" dirty="0" smtClean="0"/>
              <a:t>производственного </a:t>
            </a:r>
            <a:r>
              <a:rPr lang="ru-RU" sz="2300" dirty="0" smtClean="0"/>
              <a:t>процесса. </a:t>
            </a:r>
          </a:p>
          <a:p>
            <a:pPr>
              <a:buNone/>
            </a:pPr>
            <a:r>
              <a:rPr lang="ru-RU" sz="2300" dirty="0" smtClean="0"/>
              <a:t>Нерегламентированные перерывы могут возникать:</a:t>
            </a:r>
          </a:p>
          <a:p>
            <a:pPr lvl="0"/>
            <a:r>
              <a:rPr lang="ru-RU" sz="2300" dirty="0" smtClean="0"/>
              <a:t>по организационным причинам: отсутствие материала, инструмента, документации и т.п.;</a:t>
            </a:r>
          </a:p>
          <a:p>
            <a:pPr lvl="0"/>
            <a:r>
              <a:rPr lang="ru-RU" sz="2300" dirty="0" smtClean="0"/>
              <a:t>по техническим причинам: неполадки оборудования;</a:t>
            </a:r>
          </a:p>
          <a:p>
            <a:pPr lvl="0"/>
            <a:r>
              <a:rPr lang="ru-RU" sz="2300" dirty="0" smtClean="0"/>
              <a:t>по метеорологическим причинам: дождь, неблагоприятная температура;</a:t>
            </a:r>
          </a:p>
          <a:p>
            <a:pPr lvl="0"/>
            <a:r>
              <a:rPr lang="ru-RU" sz="2300" dirty="0" smtClean="0"/>
              <a:t>по вине исполнителя: неявка, </a:t>
            </a:r>
            <a:r>
              <a:rPr lang="ru-RU" sz="2300" dirty="0" smtClean="0"/>
              <a:t>опоздание, отлучка работника</a:t>
            </a:r>
            <a:r>
              <a:rPr lang="ru-RU" sz="2300" dirty="0" smtClean="0"/>
              <a:t>, посторонние действия и др.</a:t>
            </a:r>
          </a:p>
          <a:p>
            <a:pPr>
              <a:buNone/>
            </a:pPr>
            <a:r>
              <a:rPr lang="ru-RU" sz="2300" dirty="0" smtClean="0"/>
              <a:t>Нерегламентированные перерывы составляют ненормируемое время.</a:t>
            </a:r>
          </a:p>
          <a:p>
            <a:pPr>
              <a:buNone/>
            </a:pPr>
            <a:r>
              <a:rPr lang="ru-RU" sz="2300" dirty="0" smtClean="0"/>
              <a:t>Выявление </a:t>
            </a:r>
            <a:r>
              <a:rPr lang="ru-RU" sz="2300" dirty="0" smtClean="0"/>
              <a:t>и устранение этих потерь времени – одна из основных задач корпоративного тайм-менеджмента (организации труда).</a:t>
            </a:r>
            <a:endParaRPr lang="ru-RU" sz="23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7858180" cy="56436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Проблемы организации времени </a:t>
            </a:r>
            <a:r>
              <a:rPr lang="ru-RU" b="1" dirty="0" smtClean="0"/>
              <a:t>управленческого </a:t>
            </a:r>
            <a:r>
              <a:rPr lang="ru-RU" b="1" dirty="0" smtClean="0"/>
              <a:t>персонала</a:t>
            </a:r>
            <a:r>
              <a:rPr lang="ru-RU" dirty="0" smtClean="0"/>
              <a:t>:</a:t>
            </a:r>
            <a:endParaRPr lang="ru-RU" dirty="0" smtClean="0"/>
          </a:p>
          <a:p>
            <a:r>
              <a:rPr lang="ru-RU" dirty="0" smtClean="0"/>
              <a:t>1. </a:t>
            </a:r>
            <a:r>
              <a:rPr lang="ru-RU" dirty="0" smtClean="0"/>
              <a:t>Бесплановость работы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smtClean="0"/>
              <a:t>Отсутствие рационального распределения обязанностей (дублирование функций или незакрепленные функции</a:t>
            </a:r>
            <a:r>
              <a:rPr lang="ru-RU" dirty="0" smtClean="0"/>
              <a:t>).</a:t>
            </a:r>
            <a:endParaRPr lang="ru-RU" dirty="0" smtClean="0"/>
          </a:p>
          <a:p>
            <a:r>
              <a:rPr lang="ru-RU" dirty="0" smtClean="0"/>
              <a:t>3. Разные </a:t>
            </a:r>
            <a:r>
              <a:rPr lang="ru-RU" dirty="0" smtClean="0"/>
              <a:t>темпы выполнения задач у взаимодействующих исполнителей.</a:t>
            </a:r>
          </a:p>
          <a:p>
            <a:r>
              <a:rPr lang="ru-RU" dirty="0" smtClean="0"/>
              <a:t>4. </a:t>
            </a:r>
            <a:r>
              <a:rPr lang="ru-RU" dirty="0" smtClean="0"/>
              <a:t>Неэффективный информационный обмен</a:t>
            </a:r>
          </a:p>
          <a:p>
            <a:r>
              <a:rPr lang="ru-RU" dirty="0" smtClean="0"/>
              <a:t>5. Отсутствие коллективной мотивации</a:t>
            </a:r>
            <a:endParaRPr lang="ru-RU" dirty="0" smtClean="0"/>
          </a:p>
          <a:p>
            <a:r>
              <a:rPr lang="ru-RU" dirty="0" smtClean="0"/>
              <a:t>6. Коллективные поглотители </a:t>
            </a:r>
            <a:r>
              <a:rPr lang="ru-RU" dirty="0" smtClean="0"/>
              <a:t>времени (совещания, чаепития, </a:t>
            </a:r>
            <a:r>
              <a:rPr lang="ru-RU" dirty="0" err="1" smtClean="0"/>
              <a:t>табакокурение</a:t>
            </a:r>
            <a:r>
              <a:rPr lang="ru-RU" dirty="0" smtClean="0"/>
              <a:t> и др.)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285875"/>
            <a:ext cx="6786562" cy="2643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3. Анализ рабочего времени коллектива исполнителей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7786742" cy="53578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Анализ затрат рабочего времени может быть проведен за различный временной интервал -    за день, смену, неделю, месяц.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Анализ проводится по коллективу исполнителей -подразделению, предприятию в целом.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786742" cy="492922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Анализ затрат рабочего времени коллектива исполнителей проводится с целью:</a:t>
            </a:r>
          </a:p>
          <a:p>
            <a:r>
              <a:rPr lang="ru-RU" dirty="0" smtClean="0"/>
              <a:t>формирования </a:t>
            </a:r>
            <a:r>
              <a:rPr lang="ru-RU" dirty="0" smtClean="0"/>
              <a:t>структуры </a:t>
            </a:r>
            <a:r>
              <a:rPr lang="ru-RU" dirty="0" smtClean="0"/>
              <a:t>затрат рабочего времени, устранения потерь </a:t>
            </a:r>
            <a:r>
              <a:rPr lang="ru-RU" dirty="0" smtClean="0"/>
              <a:t>времени </a:t>
            </a:r>
            <a:r>
              <a:rPr lang="ru-RU" dirty="0" smtClean="0"/>
              <a:t>путем более полного использования </a:t>
            </a:r>
            <a:r>
              <a:rPr lang="ru-RU" dirty="0" smtClean="0"/>
              <a:t>оборудования</a:t>
            </a:r>
            <a:r>
              <a:rPr lang="ru-RU" dirty="0" smtClean="0"/>
              <a:t>, </a:t>
            </a:r>
            <a:r>
              <a:rPr lang="ru-RU" dirty="0" smtClean="0"/>
              <a:t>рациональной технологии</a:t>
            </a:r>
            <a:r>
              <a:rPr lang="ru-RU" dirty="0" smtClean="0"/>
              <a:t>, организации </a:t>
            </a:r>
            <a:r>
              <a:rPr lang="ru-RU" dirty="0" smtClean="0"/>
              <a:t>труда;</a:t>
            </a:r>
            <a:endParaRPr lang="ru-RU" dirty="0" smtClean="0"/>
          </a:p>
          <a:p>
            <a:r>
              <a:rPr lang="ru-RU" dirty="0" smtClean="0"/>
              <a:t>выработки согласованных действий коллектива исполнителей;</a:t>
            </a:r>
          </a:p>
          <a:p>
            <a:r>
              <a:rPr lang="ru-RU" dirty="0" smtClean="0"/>
              <a:t>определения </a:t>
            </a:r>
            <a:r>
              <a:rPr lang="ru-RU" dirty="0" smtClean="0"/>
              <a:t>оптимального </a:t>
            </a:r>
            <a:r>
              <a:rPr lang="ru-RU" dirty="0" smtClean="0"/>
              <a:t>перечня и </a:t>
            </a:r>
            <a:r>
              <a:rPr lang="ru-RU" dirty="0" smtClean="0"/>
              <a:t>последовательности </a:t>
            </a:r>
            <a:r>
              <a:rPr lang="ru-RU" dirty="0" smtClean="0"/>
              <a:t>выполняемых действий;</a:t>
            </a:r>
            <a:endParaRPr lang="ru-RU" dirty="0" smtClean="0"/>
          </a:p>
          <a:p>
            <a:r>
              <a:rPr lang="ru-RU" dirty="0" smtClean="0"/>
              <a:t>расчета норм </a:t>
            </a:r>
            <a:r>
              <a:rPr lang="ru-RU" dirty="0" smtClean="0"/>
              <a:t>труда.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Анализ рабочего времени коллектива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/>
          <a:lstStyle/>
          <a:p>
            <a:r>
              <a:rPr lang="ru-RU" b="1" dirty="0" smtClean="0"/>
              <a:t>1. Коэффициент использования рабочего времени ( Ки ):</a:t>
            </a:r>
          </a:p>
          <a:p>
            <a:pPr algn="ctr">
              <a:buNone/>
            </a:pPr>
            <a:r>
              <a:rPr lang="ru-RU" dirty="0" smtClean="0"/>
              <a:t>Ки = </a:t>
            </a:r>
            <a:r>
              <a:rPr lang="ru-RU" dirty="0" err="1" smtClean="0"/>
              <a:t>Пф</a:t>
            </a:r>
            <a:r>
              <a:rPr lang="ru-RU" dirty="0" smtClean="0"/>
              <a:t> / </a:t>
            </a:r>
            <a:r>
              <a:rPr lang="ru-RU" dirty="0" err="1" smtClean="0"/>
              <a:t>Фн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dirty="0" err="1" smtClean="0"/>
              <a:t>Пф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фактическая продолжительность рабочего времени (из учетных данных), ч (</a:t>
            </a:r>
            <a:r>
              <a:rPr lang="ru-RU" dirty="0" err="1" smtClean="0"/>
              <a:t>чел.-ч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Фн</a:t>
            </a:r>
            <a:r>
              <a:rPr lang="ru-RU" dirty="0" smtClean="0"/>
              <a:t> – нормативный фонд рабочего времени (установлен правилами внутреннего распорядка предприятия), ч (</a:t>
            </a:r>
            <a:r>
              <a:rPr lang="ru-RU" dirty="0" err="1" smtClean="0"/>
              <a:t>чел.-ч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785794"/>
            <a:ext cx="8786874" cy="4873752"/>
          </a:xfrm>
        </p:spPr>
        <p:txBody>
          <a:bodyPr/>
          <a:lstStyle/>
          <a:p>
            <a:r>
              <a:rPr lang="ru-RU" b="1" dirty="0" smtClean="0"/>
              <a:t>2. </a:t>
            </a:r>
            <a:r>
              <a:rPr lang="ru-RU" b="1" dirty="0" smtClean="0"/>
              <a:t>Коэффициент потерь рабочего времени по вине исполнителей ( </a:t>
            </a:r>
            <a:r>
              <a:rPr lang="ru-RU" b="1" dirty="0" err="1" smtClean="0"/>
              <a:t>Кви</a:t>
            </a:r>
            <a:r>
              <a:rPr lang="ru-RU" b="1" dirty="0" smtClean="0"/>
              <a:t> ):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err="1" smtClean="0"/>
              <a:t>Кви</a:t>
            </a:r>
            <a:r>
              <a:rPr lang="ru-RU" b="1" dirty="0" smtClean="0"/>
              <a:t> = </a:t>
            </a:r>
            <a:r>
              <a:rPr lang="ru-RU" b="1" dirty="0" err="1" smtClean="0"/>
              <a:t>Пви</a:t>
            </a:r>
            <a:r>
              <a:rPr lang="ru-RU" b="1" dirty="0" smtClean="0"/>
              <a:t> / </a:t>
            </a:r>
            <a:r>
              <a:rPr lang="ru-RU" b="1" dirty="0" err="1" smtClean="0"/>
              <a:t>Фн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dirty="0" err="1" smtClean="0"/>
              <a:t>Пви</a:t>
            </a:r>
            <a:r>
              <a:rPr lang="ru-RU" dirty="0" smtClean="0"/>
              <a:t> </a:t>
            </a:r>
            <a:r>
              <a:rPr lang="ru-RU" dirty="0" smtClean="0"/>
              <a:t>–  </a:t>
            </a:r>
            <a:r>
              <a:rPr lang="ru-RU" dirty="0" smtClean="0"/>
              <a:t>нерегламентированные перерывы в работе по вине исполнителей, ч (</a:t>
            </a:r>
            <a:r>
              <a:rPr lang="ru-RU" dirty="0" err="1" smtClean="0"/>
              <a:t>чел.-ч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Фн</a:t>
            </a:r>
            <a:r>
              <a:rPr lang="ru-RU" dirty="0" smtClean="0"/>
              <a:t> – нормативный фонд рабочего времени, ч (</a:t>
            </a:r>
            <a:r>
              <a:rPr lang="ru-RU" dirty="0" err="1" smtClean="0"/>
              <a:t>чел.-ч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Величина коэффициент потерь рабочего времени по вине исполнителей зависит от работников.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785794"/>
            <a:ext cx="8786874" cy="4873752"/>
          </a:xfrm>
        </p:spPr>
        <p:txBody>
          <a:bodyPr/>
          <a:lstStyle/>
          <a:p>
            <a:r>
              <a:rPr lang="ru-RU" b="1" dirty="0" smtClean="0"/>
              <a:t>3. </a:t>
            </a:r>
            <a:r>
              <a:rPr lang="ru-RU" b="1" dirty="0" smtClean="0"/>
              <a:t>Коэффициент потерь рабочего времени по организационно-техническим причинам ( Кот ):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Кот = Пот / </a:t>
            </a:r>
            <a:r>
              <a:rPr lang="ru-RU" b="1" dirty="0" err="1" smtClean="0"/>
              <a:t>Фн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где Пот </a:t>
            </a:r>
            <a:r>
              <a:rPr lang="ru-RU" dirty="0" smtClean="0"/>
              <a:t>–  </a:t>
            </a:r>
            <a:r>
              <a:rPr lang="ru-RU" dirty="0" smtClean="0"/>
              <a:t>нерегламентированные перерывы в работе по организационным и техническим причинам, ч (</a:t>
            </a:r>
            <a:r>
              <a:rPr lang="ru-RU" dirty="0" err="1" smtClean="0"/>
              <a:t>чел.-ч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Фн</a:t>
            </a:r>
            <a:r>
              <a:rPr lang="ru-RU" dirty="0" smtClean="0"/>
              <a:t> – нормативный фонд рабочего времени, ч (</a:t>
            </a:r>
            <a:r>
              <a:rPr lang="ru-RU" dirty="0" err="1" smtClean="0"/>
              <a:t>чел.-ч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Величина коэффициент потерь рабочего времени по организационно-техническим причинам не зависит от работников, по организационным причинам – зависит от руководителей.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571612"/>
            <a:ext cx="6786562" cy="185738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4. Правила корпоративного тайм-менеджмента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Правила корпоративного </a:t>
            </a:r>
            <a:r>
              <a:rPr lang="ru-RU" dirty="0" smtClean="0"/>
              <a:t>тайм-менеджмента затрагивают следующие аспекты деятельности коллектива: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терминологию тайм-менеджмента;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договоренности;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</a:t>
            </a:r>
            <a:r>
              <a:rPr lang="ru-RU" dirty="0" smtClean="0"/>
              <a:t>егламенты;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</a:t>
            </a:r>
            <a:r>
              <a:rPr lang="ru-RU" dirty="0" smtClean="0"/>
              <a:t>нструменты тайм-менеджмента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ПЛАН</a:t>
            </a:r>
          </a:p>
          <a:p>
            <a:pPr>
              <a:buNone/>
            </a:pPr>
            <a:r>
              <a:rPr lang="ru-RU" dirty="0" smtClean="0"/>
              <a:t>1. Понятие корпоративного тайм-менеджмента.</a:t>
            </a:r>
          </a:p>
          <a:p>
            <a:pPr>
              <a:buNone/>
            </a:pPr>
            <a:r>
              <a:rPr lang="ru-RU" dirty="0" smtClean="0"/>
              <a:t>2. Проблемы организации времени в корпоративном </a:t>
            </a:r>
            <a:r>
              <a:rPr lang="ru-RU" dirty="0" err="1" smtClean="0"/>
              <a:t>тайм-менеджменте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3. Анализ рабочего времени коллектива исполнителей.</a:t>
            </a:r>
          </a:p>
          <a:p>
            <a:pPr>
              <a:buNone/>
            </a:pPr>
            <a:r>
              <a:rPr lang="ru-RU" dirty="0" smtClean="0"/>
              <a:t>4. Правила корпоративного тайм-менеджмента.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5330968"/>
          </a:xfrm>
        </p:spPr>
        <p:txBody>
          <a:bodyPr/>
          <a:lstStyle/>
          <a:p>
            <a:r>
              <a:rPr lang="ru-RU" b="1" dirty="0" smtClean="0"/>
              <a:t>Терминология </a:t>
            </a:r>
            <a:r>
              <a:rPr lang="ru-RU" dirty="0" smtClean="0"/>
              <a:t>(словарь) тайм-менеджмента </a:t>
            </a:r>
            <a:r>
              <a:rPr lang="ru-RU" dirty="0" smtClean="0"/>
              <a:t>– система понятий, используемых в организации деятельности.</a:t>
            </a:r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Слова «срочность», «важность» и аналогичные могут пониматься совершенно по-разному. Для одного подразделения «важная задача» означает «имеющая серьезные финансовые последствия», для другого - «поставленная руководителем высокого уровня».</a:t>
            </a:r>
          </a:p>
          <a:p>
            <a:pPr>
              <a:buNone/>
            </a:pPr>
            <a:r>
              <a:rPr lang="ru-RU" i="1" dirty="0" smtClean="0"/>
              <a:t>Термины</a:t>
            </a:r>
            <a:r>
              <a:rPr lang="ru-RU" i="1" dirty="0" smtClean="0"/>
              <a:t>, относящиеся к планированию </a:t>
            </a:r>
            <a:r>
              <a:rPr lang="ru-RU" i="1" dirty="0" smtClean="0"/>
              <a:t>времени </a:t>
            </a:r>
            <a:r>
              <a:rPr lang="ru-RU" i="1" dirty="0" smtClean="0"/>
              <a:t>в </a:t>
            </a:r>
            <a:r>
              <a:rPr lang="ru-RU" i="1" dirty="0" smtClean="0"/>
              <a:t>предприятии должны </a:t>
            </a:r>
            <a:r>
              <a:rPr lang="ru-RU" i="1" dirty="0" smtClean="0"/>
              <a:t>быть </a:t>
            </a:r>
            <a:r>
              <a:rPr lang="ru-RU" i="1" dirty="0" smtClean="0"/>
              <a:t>оговорены или прописаны </a:t>
            </a:r>
            <a:r>
              <a:rPr lang="ru-RU" i="1" dirty="0" smtClean="0"/>
              <a:t>в локальных нормативных актах.</a:t>
            </a:r>
            <a:endParaRPr lang="ru-RU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501122" cy="6259662"/>
          </a:xfrm>
        </p:spPr>
        <p:txBody>
          <a:bodyPr/>
          <a:lstStyle/>
          <a:p>
            <a:r>
              <a:rPr lang="ru-RU" b="1" dirty="0" smtClean="0"/>
              <a:t>Договоренности</a:t>
            </a:r>
            <a:r>
              <a:rPr lang="ru-RU" dirty="0" smtClean="0"/>
              <a:t>  – общие правила </a:t>
            </a:r>
            <a:r>
              <a:rPr lang="ru-RU" dirty="0" smtClean="0"/>
              <a:t>«хорошего тона» </a:t>
            </a:r>
            <a:r>
              <a:rPr lang="ru-RU" dirty="0" smtClean="0"/>
              <a:t>в отношении времени.</a:t>
            </a:r>
          </a:p>
          <a:p>
            <a:pPr>
              <a:buNone/>
            </a:pPr>
            <a:r>
              <a:rPr lang="ru-RU" i="1" dirty="0" smtClean="0"/>
              <a:t>Например, </a:t>
            </a:r>
            <a:r>
              <a:rPr lang="ru-RU" i="1" dirty="0" smtClean="0"/>
              <a:t>не отвлекать коллегу </a:t>
            </a:r>
            <a:r>
              <a:rPr lang="ru-RU" i="1" dirty="0" smtClean="0"/>
              <a:t> </a:t>
            </a:r>
            <a:r>
              <a:rPr lang="ru-RU" i="1" dirty="0" smtClean="0"/>
              <a:t>во время выполнения им ответственной работы.</a:t>
            </a:r>
          </a:p>
          <a:p>
            <a:r>
              <a:rPr lang="ru-RU" b="1" dirty="0" smtClean="0"/>
              <a:t>Регламенты</a:t>
            </a:r>
            <a:r>
              <a:rPr lang="ru-RU" dirty="0" smtClean="0"/>
              <a:t>  – договоренности, исполнение которых </a:t>
            </a:r>
            <a:r>
              <a:rPr lang="ru-RU" dirty="0" smtClean="0"/>
              <a:t>документировано и подкреплено </a:t>
            </a:r>
            <a:r>
              <a:rPr lang="ru-RU" dirty="0" smtClean="0"/>
              <a:t>санкциями.</a:t>
            </a:r>
          </a:p>
          <a:p>
            <a:pPr>
              <a:buNone/>
            </a:pPr>
            <a:r>
              <a:rPr lang="ru-RU" i="1" dirty="0" smtClean="0"/>
              <a:t>Например, официально утвержденные правила подготовки и ведения совещаний.</a:t>
            </a:r>
          </a:p>
          <a:p>
            <a:pPr>
              <a:buNone/>
            </a:pPr>
            <a:r>
              <a:rPr lang="ru-RU" i="1" dirty="0" smtClean="0"/>
              <a:t>- опоздавший </a:t>
            </a:r>
            <a:r>
              <a:rPr lang="ru-RU" i="1" dirty="0" smtClean="0"/>
              <a:t>не имеет права зайти в кабинет, где проходит совещание, после его </a:t>
            </a:r>
            <a:r>
              <a:rPr lang="ru-RU" i="1" dirty="0" smtClean="0"/>
              <a:t>начала;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- участник просит </a:t>
            </a:r>
            <a:r>
              <a:rPr lang="ru-RU" i="1" dirty="0" smtClean="0"/>
              <a:t>слово путем поднятия руки</a:t>
            </a:r>
            <a:r>
              <a:rPr lang="ru-RU" i="1" dirty="0" smtClean="0"/>
              <a:t>.</a:t>
            </a:r>
          </a:p>
          <a:p>
            <a:r>
              <a:rPr lang="ru-RU" b="1" dirty="0" smtClean="0"/>
              <a:t>Инструменты тайм-менеджмента </a:t>
            </a:r>
            <a:r>
              <a:rPr lang="ru-RU" dirty="0" smtClean="0"/>
              <a:t>–  доски планирования, </a:t>
            </a:r>
            <a:r>
              <a:rPr lang="ru-RU" dirty="0" smtClean="0"/>
              <a:t>готовые </a:t>
            </a:r>
            <a:r>
              <a:rPr lang="ru-RU" dirty="0" err="1" smtClean="0"/>
              <a:t>пустографки</a:t>
            </a:r>
            <a:r>
              <a:rPr lang="ru-RU" dirty="0" smtClean="0"/>
              <a:t> и т.п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… и </a:t>
            </a:r>
            <a:r>
              <a:rPr lang="ru-RU" dirty="0" smtClean="0"/>
              <a:t>многое другое на усмотрение фирмы.</a:t>
            </a:r>
            <a:endParaRPr lang="en-US" dirty="0" smtClean="0"/>
          </a:p>
          <a:p>
            <a:pPr>
              <a:buNone/>
            </a:pPr>
            <a:endParaRPr lang="ru-RU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285875"/>
            <a:ext cx="6786562" cy="2643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1. Понятие корпоративного тайм-менеджмента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543956" cy="6000792"/>
          </a:xfrm>
        </p:spPr>
        <p:txBody>
          <a:bodyPr/>
          <a:lstStyle/>
          <a:p>
            <a:r>
              <a:rPr lang="ru-RU" sz="2800" b="1" dirty="0" smtClean="0"/>
              <a:t>Корпоративный тайм-менеджмент </a:t>
            </a:r>
            <a:r>
              <a:rPr lang="ru-RU" sz="2800" dirty="0" smtClean="0"/>
              <a:t>–это организация рабочего времени сотрудников </a:t>
            </a:r>
            <a:r>
              <a:rPr lang="ru-RU" sz="2800" dirty="0" smtClean="0"/>
              <a:t>предприятия во </a:t>
            </a:r>
            <a:r>
              <a:rPr lang="ru-RU" sz="2800" dirty="0" smtClean="0"/>
              <a:t>взаимодействии с другими сотрудниками.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ru-RU" sz="2800" b="1" dirty="0" smtClean="0"/>
              <a:t>Корпоративный тайм-менеджмент </a:t>
            </a:r>
            <a:r>
              <a:rPr lang="ru-RU" sz="2800" dirty="0" smtClean="0"/>
              <a:t>включает следующие компоненты:</a:t>
            </a:r>
          </a:p>
          <a:p>
            <a:r>
              <a:rPr lang="ru-RU" sz="2800" dirty="0" smtClean="0"/>
              <a:t>анализ эффективности использования времени в структурном подразделении, организации в целом;</a:t>
            </a:r>
          </a:p>
          <a:p>
            <a:r>
              <a:rPr lang="ru-RU" sz="2800" dirty="0" smtClean="0"/>
              <a:t>выявление резервов;</a:t>
            </a:r>
          </a:p>
          <a:p>
            <a:r>
              <a:rPr lang="ru-RU" sz="2800" dirty="0" smtClean="0"/>
              <a:t>организация времени в деятельности команды, подразделения, предприятия.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901014" cy="4873752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ru-RU" sz="2800" dirty="0" smtClean="0"/>
              <a:t>Главные </a:t>
            </a:r>
            <a:r>
              <a:rPr lang="ru-RU" sz="2800" b="1" dirty="0" smtClean="0"/>
              <a:t>принципы</a:t>
            </a:r>
            <a:r>
              <a:rPr lang="ru-RU" sz="2800" dirty="0" smtClean="0"/>
              <a:t> корпоративного тайм-менеджмента:</a:t>
            </a:r>
          </a:p>
          <a:p>
            <a:r>
              <a:rPr lang="ru-RU" sz="2800" dirty="0" smtClean="0"/>
              <a:t>внедряется руководством;</a:t>
            </a:r>
          </a:p>
          <a:p>
            <a:r>
              <a:rPr lang="ru-RU" sz="2800" dirty="0" smtClean="0"/>
              <a:t>служит достижению целей организации.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14"/>
            <a:ext cx="8429684" cy="64293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Характеристики корпоративного тайм-менеджмента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214425"/>
          <a:ext cx="8001056" cy="3210446"/>
        </p:xfrm>
        <a:graphic>
          <a:graphicData uri="http://schemas.openxmlformats.org/drawingml/2006/table">
            <a:tbl>
              <a:tblPr/>
              <a:tblGrid>
                <a:gridCol w="2618527"/>
                <a:gridCol w="5382529"/>
              </a:tblGrid>
              <a:tr h="596726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Liberation Serif"/>
                          <a:ea typeface="Times New Roman"/>
                          <a:cs typeface="Calibri"/>
                        </a:rPr>
                        <a:t>Характеристика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Liberation Serif"/>
                          <a:ea typeface="Times New Roman"/>
                          <a:cs typeface="Calibri"/>
                        </a:rPr>
                        <a:t>Описание</a:t>
                      </a:r>
                      <a:endParaRPr lang="ru-RU" sz="2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430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Liberation Serif"/>
                          <a:ea typeface="Times New Roman"/>
                          <a:cs typeface="Calibri"/>
                        </a:rPr>
                        <a:t>Субъект</a:t>
                      </a:r>
                      <a:endParaRPr lang="ru-RU" sz="200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Liberation Serif"/>
                          <a:ea typeface="Times New Roman"/>
                          <a:cs typeface="Calibri"/>
                        </a:rPr>
                        <a:t>(кто управляет)</a:t>
                      </a:r>
                      <a:endParaRPr lang="ru-RU" sz="2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Liberation Serif"/>
                          <a:ea typeface="Calibri"/>
                          <a:cs typeface="Times New Roman"/>
                        </a:rPr>
                        <a:t>Руководитель организации, подразделения</a:t>
                      </a: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430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Liberation Serif"/>
                          <a:ea typeface="Times New Roman"/>
                          <a:cs typeface="Calibri"/>
                        </a:rPr>
                        <a:t>Объект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Liberation Serif"/>
                          <a:ea typeface="Times New Roman"/>
                          <a:cs typeface="Calibri"/>
                        </a:rPr>
                        <a:t>(кем </a:t>
                      </a:r>
                      <a:r>
                        <a:rPr lang="ru-RU" sz="2000" dirty="0" smtClean="0">
                          <a:latin typeface="Liberation Serif"/>
                          <a:ea typeface="Times New Roman"/>
                          <a:cs typeface="Calibri"/>
                        </a:rPr>
                        <a:t>управляет</a:t>
                      </a:r>
                      <a:r>
                        <a:rPr lang="ru-RU" sz="2000" dirty="0">
                          <a:latin typeface="Liberation Serif"/>
                          <a:ea typeface="Times New Roman"/>
                          <a:cs typeface="Calibri"/>
                        </a:rPr>
                        <a:t>)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Liberation Serif"/>
                          <a:ea typeface="Times New Roman"/>
                          <a:cs typeface="Calibri"/>
                        </a:rPr>
                        <a:t>Сотрудники, подчиненные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430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Liberation Serif"/>
                          <a:ea typeface="Times New Roman"/>
                          <a:cs typeface="Calibri"/>
                        </a:rPr>
                        <a:t>Предмет</a:t>
                      </a: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Liberation Serif"/>
                          <a:ea typeface="Times New Roman"/>
                          <a:cs typeface="Calibri"/>
                        </a:rPr>
                        <a:t>(что формируется)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Liberation Serif"/>
                          <a:ea typeface="Calibri"/>
                          <a:cs typeface="Times New Roman"/>
                        </a:rPr>
                        <a:t>Рациональная система управления в организации, подразделении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430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Liberation Serif"/>
                          <a:ea typeface="Times New Roman"/>
                          <a:cs typeface="Calibri"/>
                        </a:rPr>
                        <a:t>Цель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Liberation Serif"/>
                          <a:ea typeface="Times New Roman"/>
                          <a:cs typeface="Calibri"/>
                        </a:rPr>
                        <a:t>(для чего)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Liberation Serif"/>
                          <a:ea typeface="Times New Roman"/>
                          <a:cs typeface="Calibri"/>
                        </a:rPr>
                        <a:t>Эффективность деятельности </a:t>
                      </a:r>
                      <a:r>
                        <a:rPr lang="ru-RU" sz="2000" dirty="0" smtClean="0">
                          <a:latin typeface="Liberation Serif"/>
                          <a:ea typeface="Times New Roman"/>
                          <a:cs typeface="Calibri"/>
                        </a:rPr>
                        <a:t>организации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88" y="1285875"/>
            <a:ext cx="6786562" cy="2643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2. Проблемы организации времени в корпоративном </a:t>
            </a:r>
            <a:r>
              <a:rPr lang="ru-RU" sz="3600" dirty="0" err="1" smtClean="0">
                <a:solidFill>
                  <a:schemeClr val="tx1"/>
                </a:solidFill>
              </a:rPr>
              <a:t>тайм-менеджменте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00042"/>
            <a:ext cx="8358246" cy="59739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Время рабочего дня, смены подразделяется на время работы и время перерывов.</a:t>
            </a:r>
          </a:p>
          <a:p>
            <a:pPr>
              <a:buNone/>
            </a:pPr>
            <a:r>
              <a:rPr lang="ru-RU" dirty="0" smtClean="0"/>
              <a:t>Перерывы подразделяются на регламентированные и нерегламентированные.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Регламентированные перерывы </a:t>
            </a:r>
            <a:r>
              <a:rPr lang="ru-RU" dirty="0" smtClean="0"/>
              <a:t>- это перерывы, которые предусмотрены организацией труда на производстве</a:t>
            </a:r>
          </a:p>
          <a:p>
            <a:pPr>
              <a:buNone/>
            </a:pPr>
            <a:r>
              <a:rPr lang="ru-RU" b="1" dirty="0" smtClean="0"/>
              <a:t>Нерегламентированные перерывы </a:t>
            </a:r>
            <a:r>
              <a:rPr lang="ru-RU" dirty="0" smtClean="0"/>
              <a:t>- это перерывы</a:t>
            </a:r>
            <a:r>
              <a:rPr lang="en-US" dirty="0" smtClean="0"/>
              <a:t> (</a:t>
            </a:r>
            <a:r>
              <a:rPr lang="ru-RU" dirty="0" smtClean="0"/>
              <a:t>потери времени</a:t>
            </a:r>
            <a:r>
              <a:rPr lang="en-US" dirty="0" smtClean="0"/>
              <a:t>)</a:t>
            </a:r>
            <a:r>
              <a:rPr lang="ru-RU" dirty="0" smtClean="0"/>
              <a:t>, которые изначально не предусмотрены в трудовом процессе.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642918"/>
            <a:ext cx="8286808" cy="540240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 </a:t>
            </a:r>
            <a:r>
              <a:rPr lang="ru-RU" b="1" i="1" dirty="0" smtClean="0"/>
              <a:t>регламентированным перерывам</a:t>
            </a:r>
            <a:r>
              <a:rPr lang="ru-RU" dirty="0" smtClean="0"/>
              <a:t> относятся:</a:t>
            </a:r>
          </a:p>
          <a:p>
            <a:pPr lvl="0"/>
            <a:r>
              <a:rPr lang="ru-RU" dirty="0" smtClean="0"/>
              <a:t>перерывы предусмотренные технологией производства (например, дезинфекция помещения);</a:t>
            </a:r>
          </a:p>
          <a:p>
            <a:pPr lvl="0"/>
            <a:r>
              <a:rPr lang="ru-RU" dirty="0" smtClean="0"/>
              <a:t>время на отдых и личные надобности (обеденный перерыв, время на отдых, производственную гимнастику, личную </a:t>
            </a:r>
            <a:r>
              <a:rPr lang="ru-RU" dirty="0" smtClean="0"/>
              <a:t>гигиену).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Время работы и регламентированных перерывов составляют </a:t>
            </a:r>
            <a:r>
              <a:rPr lang="ru-RU" b="1" i="1" dirty="0" smtClean="0"/>
              <a:t>нормируемое время</a:t>
            </a:r>
            <a:r>
              <a:rPr lang="ru-RU" dirty="0" smtClean="0"/>
              <a:t>. </a:t>
            </a:r>
          </a:p>
          <a:p>
            <a:pPr>
              <a:buNone/>
            </a:pPr>
            <a:r>
              <a:rPr lang="ru-RU" dirty="0" smtClean="0"/>
              <a:t>Нормируемые элементы рабочего времени учитывают при расчете норм затрат труда.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779</TotalTime>
  <Words>748</Words>
  <Application>Microsoft Office PowerPoint</Application>
  <PresentationFormat>Экран (4:3)</PresentationFormat>
  <Paragraphs>106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Тема 4  Корпоративный тайм-менеджмент </vt:lpstr>
      <vt:lpstr>Слайд 2</vt:lpstr>
      <vt:lpstr>1. Понятие корпоративного тайм-менеджмента  </vt:lpstr>
      <vt:lpstr>Слайд 4</vt:lpstr>
      <vt:lpstr>Слайд 5</vt:lpstr>
      <vt:lpstr>Характеристики корпоративного тайм-менеджмента</vt:lpstr>
      <vt:lpstr>2. Проблемы организации времени в корпоративном тайм-менеджменте  </vt:lpstr>
      <vt:lpstr>Слайд 8</vt:lpstr>
      <vt:lpstr>Слайд 9</vt:lpstr>
      <vt:lpstr>Слайд 10</vt:lpstr>
      <vt:lpstr>Слайд 11</vt:lpstr>
      <vt:lpstr>3. Анализ рабочего времени коллектива исполнителей  </vt:lpstr>
      <vt:lpstr>Слайд 13</vt:lpstr>
      <vt:lpstr>Слайд 14</vt:lpstr>
      <vt:lpstr>Анализ рабочего времени коллектива</vt:lpstr>
      <vt:lpstr>Слайд 16</vt:lpstr>
      <vt:lpstr>Слайд 17</vt:lpstr>
      <vt:lpstr>4. Правила корпоративного тайм-менеджмента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Время как ресурс. Единицы и способы измерения времени</dc:title>
  <dc:creator>astra</dc:creator>
  <cp:lastModifiedBy>astra</cp:lastModifiedBy>
  <cp:revision>83</cp:revision>
  <dcterms:created xsi:type="dcterms:W3CDTF">2018-01-08T08:18:15Z</dcterms:created>
  <dcterms:modified xsi:type="dcterms:W3CDTF">2023-03-10T08:18:43Z</dcterms:modified>
</cp:coreProperties>
</file>