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92963" y="1915885"/>
            <a:ext cx="8925803" cy="1515291"/>
          </a:xfrm>
        </p:spPr>
        <p:txBody>
          <a:bodyPr/>
          <a:lstStyle/>
          <a:p>
            <a:r>
              <a:rPr lang="ru-RU" sz="9600" dirty="0" smtClean="0">
                <a:latin typeface="Mipgost" panose="020B0500000000000000" pitchFamily="34" charset="0"/>
              </a:rPr>
              <a:t>Стекольные работы</a:t>
            </a:r>
            <a:endParaRPr lang="ru-RU" sz="9600" dirty="0">
              <a:latin typeface="Mipgost" panose="020B0500000000000000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3310" y="4014650"/>
            <a:ext cx="4568736" cy="304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7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4157" y="288246"/>
            <a:ext cx="9938414" cy="12880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Mipgost" panose="020B0500000000000000" pitchFamily="34" charset="0"/>
              </a:rPr>
              <a:t>Хорошие теплозащитные свойства и высокое сопротивление </a:t>
            </a:r>
            <a:r>
              <a:rPr lang="ru-RU" sz="2400" dirty="0" err="1">
                <a:solidFill>
                  <a:schemeClr val="tx1"/>
                </a:solidFill>
                <a:latin typeface="Mipgost" panose="020B0500000000000000" pitchFamily="34" charset="0"/>
              </a:rPr>
              <a:t>воздухопроницанию</a:t>
            </a:r>
            <a:r>
              <a:rPr lang="ru-RU" sz="2400" dirty="0">
                <a:solidFill>
                  <a:schemeClr val="tx1"/>
                </a:solidFill>
                <a:latin typeface="Mipgost" panose="020B0500000000000000" pitchFamily="34" charset="0"/>
              </a:rPr>
              <a:t> имеют </a:t>
            </a:r>
            <a:r>
              <a:rPr lang="ru-RU" sz="2400" dirty="0" err="1">
                <a:solidFill>
                  <a:schemeClr val="tx1"/>
                </a:solidFill>
                <a:latin typeface="Mipgost" panose="020B0500000000000000" pitchFamily="34" charset="0"/>
              </a:rPr>
              <a:t>бескоробчатые</a:t>
            </a:r>
            <a:r>
              <a:rPr lang="ru-RU" sz="2400" dirty="0">
                <a:solidFill>
                  <a:schemeClr val="tx1"/>
                </a:solidFill>
                <a:latin typeface="Mipgost" panose="020B0500000000000000" pitchFamily="34" charset="0"/>
              </a:rPr>
              <a:t> окна, установленные в однослойных керамзитобетонных панелях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324" y="1837192"/>
            <a:ext cx="3970836" cy="383508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303261" y="4175931"/>
            <a:ext cx="413657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Mipgost" panose="020B0500000000000000" pitchFamily="34" charset="0"/>
              </a:rPr>
              <a:t>Конструкция </a:t>
            </a:r>
            <a:r>
              <a:rPr lang="ru-RU" sz="2400" dirty="0" err="1">
                <a:latin typeface="Mipgost" panose="020B0500000000000000" pitchFamily="34" charset="0"/>
              </a:rPr>
              <a:t>бескоробочного</a:t>
            </a:r>
            <a:r>
              <a:rPr lang="ru-RU" sz="2400" dirty="0">
                <a:latin typeface="Mipgost" panose="020B0500000000000000" pitchFamily="34" charset="0"/>
              </a:rPr>
              <a:t> окна:</a:t>
            </a:r>
          </a:p>
          <a:p>
            <a:r>
              <a:rPr lang="ru-RU" sz="2400" dirty="0">
                <a:latin typeface="Mipgost" panose="020B0500000000000000" pitchFamily="34" charset="0"/>
              </a:rPr>
              <a:t> 1 — остекление; </a:t>
            </a:r>
            <a:endParaRPr lang="ru-RU" sz="2400" dirty="0" smtClean="0">
              <a:latin typeface="Mipgost" panose="020B0500000000000000" pitchFamily="34" charset="0"/>
            </a:endParaRPr>
          </a:p>
          <a:p>
            <a:r>
              <a:rPr lang="ru-RU" sz="2400" dirty="0" smtClean="0">
                <a:latin typeface="Mipgost" panose="020B0500000000000000" pitchFamily="34" charset="0"/>
              </a:rPr>
              <a:t>2</a:t>
            </a:r>
            <a:r>
              <a:rPr lang="ru-RU" sz="2400" dirty="0">
                <a:latin typeface="Mipgost" panose="020B0500000000000000" pitchFamily="34" charset="0"/>
              </a:rPr>
              <a:t>— переплет; </a:t>
            </a:r>
            <a:endParaRPr lang="ru-RU" sz="2400" dirty="0" smtClean="0">
              <a:latin typeface="Mipgost" panose="020B0500000000000000" pitchFamily="34" charset="0"/>
            </a:endParaRPr>
          </a:p>
          <a:p>
            <a:r>
              <a:rPr lang="ru-RU" sz="2400" dirty="0" smtClean="0">
                <a:latin typeface="Mipgost" panose="020B0500000000000000" pitchFamily="34" charset="0"/>
              </a:rPr>
              <a:t>3 </a:t>
            </a:r>
            <a:r>
              <a:rPr lang="ru-RU" sz="2400" dirty="0">
                <a:latin typeface="Mipgost" panose="020B0500000000000000" pitchFamily="34" charset="0"/>
              </a:rPr>
              <a:t>— стена.</a:t>
            </a:r>
          </a:p>
        </p:txBody>
      </p:sp>
    </p:spTree>
    <p:extLst>
      <p:ext uri="{BB962C8B-B14F-4D97-AF65-F5344CB8AC3E}">
        <p14:creationId xmlns:p14="http://schemas.microsoft.com/office/powerpoint/2010/main" val="123007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202" y="156753"/>
            <a:ext cx="6690117" cy="60310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Повышение </a:t>
            </a:r>
            <a:r>
              <a:rPr lang="ru-RU" dirty="0" smtClean="0"/>
              <a:t>герметичности окон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80443"/>
            <a:ext cx="3862433" cy="4353708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6162" y="143139"/>
            <a:ext cx="4552950" cy="32766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928056" y="780443"/>
            <a:ext cx="3657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Mipgost" panose="020B0500000000000000" pitchFamily="34" charset="0"/>
              </a:rPr>
              <a:t>Конструкции сопряжений оконных блоков с наружными стенами:</a:t>
            </a:r>
          </a:p>
          <a:p>
            <a:r>
              <a:rPr lang="ru-RU" dirty="0">
                <a:latin typeface="Mipgost" panose="020B0500000000000000" pitchFamily="34" charset="0"/>
              </a:rPr>
              <a:t> а — уплотнение зазора сухой </a:t>
            </a:r>
            <a:r>
              <a:rPr lang="ru-RU" dirty="0" err="1">
                <a:latin typeface="Mipgost" panose="020B0500000000000000" pitchFamily="34" charset="0"/>
              </a:rPr>
              <a:t>антисептированной</a:t>
            </a:r>
            <a:r>
              <a:rPr lang="ru-RU" dirty="0">
                <a:latin typeface="Mipgost" panose="020B0500000000000000" pitchFamily="34" charset="0"/>
              </a:rPr>
              <a:t> паклей (пенькой, очесами и др.); б — уплотнение зазора </a:t>
            </a:r>
            <a:r>
              <a:rPr lang="ru-RU" dirty="0" err="1">
                <a:latin typeface="Mipgost" panose="020B0500000000000000" pitchFamily="34" charset="0"/>
              </a:rPr>
              <a:t>гипсоперлитовым</a:t>
            </a:r>
            <a:r>
              <a:rPr lang="ru-RU" dirty="0">
                <a:latin typeface="Mipgost" panose="020B0500000000000000" pitchFamily="34" charset="0"/>
              </a:rPr>
              <a:t> раствором; в — сопряжение оконного блока со стеной без конопатки зазора; г — </a:t>
            </a:r>
            <a:r>
              <a:rPr lang="ru-RU" dirty="0" err="1">
                <a:latin typeface="Mipgost" panose="020B0500000000000000" pitchFamily="34" charset="0"/>
              </a:rPr>
              <a:t>замоноличивание</a:t>
            </a:r>
            <a:r>
              <a:rPr lang="ru-RU" dirty="0">
                <a:latin typeface="Mipgost" panose="020B0500000000000000" pitchFamily="34" charset="0"/>
              </a:rPr>
              <a:t> оконной коробки в стену.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544389" y="4098915"/>
            <a:ext cx="864761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750"/>
              </a:spcAft>
            </a:pPr>
            <a:r>
              <a:rPr lang="ru-RU" b="1" dirty="0">
                <a:latin typeface="Mipgost" panose="020B0500000000000000" pitchFamily="34" charset="0"/>
                <a:ea typeface="Times New Roman" panose="02020603050405020304" pitchFamily="18" charset="0"/>
              </a:rPr>
              <a:t>Конструкции сопряжений оконных блоков с наружными стенами:</a:t>
            </a:r>
            <a:r>
              <a:rPr lang="ru-RU" dirty="0">
                <a:latin typeface="Mipgost" panose="020B0500000000000000" pitchFamily="34" charset="0"/>
                <a:ea typeface="Times New Roman" panose="02020603050405020304" pitchFamily="18" charset="0"/>
              </a:rPr>
              <a:t/>
            </a:r>
            <a:br>
              <a:rPr lang="ru-RU" dirty="0">
                <a:latin typeface="Mipgost" panose="020B0500000000000000" pitchFamily="34" charset="0"/>
                <a:ea typeface="Times New Roman" panose="02020603050405020304" pitchFamily="18" charset="0"/>
              </a:rPr>
            </a:br>
            <a:r>
              <a:rPr lang="ru-RU" dirty="0">
                <a:latin typeface="Mipgost" panose="020B0500000000000000" pitchFamily="34" charset="0"/>
                <a:ea typeface="Times New Roman" panose="02020603050405020304" pitchFamily="18" charset="0"/>
              </a:rPr>
              <a:t> </a:t>
            </a:r>
            <a:r>
              <a:rPr lang="ru-RU" i="1" dirty="0">
                <a:latin typeface="Mipgost" panose="020B0500000000000000" pitchFamily="34" charset="0"/>
                <a:ea typeface="Times New Roman" panose="02020603050405020304" pitchFamily="18" charset="0"/>
              </a:rPr>
              <a:t>д— </a:t>
            </a:r>
            <a:r>
              <a:rPr lang="ru-RU" dirty="0">
                <a:latin typeface="Mipgost" panose="020B0500000000000000" pitchFamily="34" charset="0"/>
                <a:ea typeface="Times New Roman" panose="02020603050405020304" pitchFamily="18" charset="0"/>
              </a:rPr>
              <a:t>уплотнение зазора паклей, смоченной в цементном молоке; </a:t>
            </a:r>
            <a:r>
              <a:rPr lang="ru-RU" i="1" dirty="0">
                <a:latin typeface="Mipgost" panose="020B0500000000000000" pitchFamily="34" charset="0"/>
                <a:ea typeface="Times New Roman" panose="02020603050405020304" pitchFamily="18" charset="0"/>
              </a:rPr>
              <a:t>е — </a:t>
            </a:r>
            <a:r>
              <a:rPr lang="ru-RU" dirty="0">
                <a:latin typeface="Mipgost" panose="020B0500000000000000" pitchFamily="34" charset="0"/>
                <a:ea typeface="Times New Roman" panose="02020603050405020304" pitchFamily="18" charset="0"/>
              </a:rPr>
              <a:t>заделка зазора паклей и раствором </a:t>
            </a:r>
            <a:r>
              <a:rPr lang="ru-RU" dirty="0" err="1">
                <a:latin typeface="Mipgost" panose="020B0500000000000000" pitchFamily="34" charset="0"/>
                <a:ea typeface="Times New Roman" panose="02020603050405020304" pitchFamily="18" charset="0"/>
              </a:rPr>
              <a:t>гипсоцементнопуццоланового</a:t>
            </a:r>
            <a:r>
              <a:rPr lang="ru-RU" dirty="0">
                <a:latin typeface="Mipgost" panose="020B0500000000000000" pitchFamily="34" charset="0"/>
                <a:ea typeface="Times New Roman" panose="02020603050405020304" pitchFamily="18" charset="0"/>
              </a:rPr>
              <a:t> вяжущего; </a:t>
            </a:r>
            <a:r>
              <a:rPr lang="ru-RU" i="1" dirty="0">
                <a:latin typeface="Mipgost" panose="020B0500000000000000" pitchFamily="34" charset="0"/>
                <a:ea typeface="Times New Roman" panose="02020603050405020304" pitchFamily="18" charset="0"/>
              </a:rPr>
              <a:t>ж — </a:t>
            </a:r>
            <a:r>
              <a:rPr lang="ru-RU" dirty="0">
                <a:latin typeface="Mipgost" panose="020B0500000000000000" pitchFamily="34" charset="0"/>
                <a:ea typeface="Times New Roman" panose="02020603050405020304" pitchFamily="18" charset="0"/>
              </a:rPr>
              <a:t>уплотнение зазора синтетическим жгутом; </a:t>
            </a:r>
            <a:r>
              <a:rPr lang="ru-RU" i="1" dirty="0">
                <a:latin typeface="Mipgost" panose="020B0500000000000000" pitchFamily="34" charset="0"/>
                <a:ea typeface="Times New Roman" panose="02020603050405020304" pitchFamily="18" charset="0"/>
              </a:rPr>
              <a:t>з </a:t>
            </a:r>
            <a:r>
              <a:rPr lang="ru-RU" dirty="0">
                <a:latin typeface="Mipgost" panose="020B0500000000000000" pitchFamily="34" charset="0"/>
                <a:ea typeface="Times New Roman" panose="02020603050405020304" pitchFamily="18" charset="0"/>
              </a:rPr>
              <a:t>— уплотнение зазора </a:t>
            </a:r>
            <a:r>
              <a:rPr lang="ru-RU" dirty="0" err="1">
                <a:latin typeface="Mipgost" panose="020B0500000000000000" pitchFamily="34" charset="0"/>
                <a:ea typeface="Times New Roman" panose="02020603050405020304" pitchFamily="18" charset="0"/>
              </a:rPr>
              <a:t>пенополиуретаном</a:t>
            </a:r>
            <a:r>
              <a:rPr lang="ru-RU" dirty="0">
                <a:latin typeface="Mipgost" panose="020B0500000000000000" pitchFamily="34" charset="0"/>
                <a:ea typeface="Times New Roman" panose="02020603050405020304" pitchFamily="18" charset="0"/>
              </a:rPr>
              <a:t>; </a:t>
            </a:r>
            <a:r>
              <a:rPr lang="ru-RU" i="1" dirty="0">
                <a:latin typeface="Mipgost" panose="020B0500000000000000" pitchFamily="34" charset="0"/>
                <a:ea typeface="Times New Roman" panose="02020603050405020304" pitchFamily="18" charset="0"/>
              </a:rPr>
              <a:t>1— </a:t>
            </a:r>
            <a:r>
              <a:rPr lang="ru-RU" dirty="0">
                <a:latin typeface="Mipgost" panose="020B0500000000000000" pitchFamily="34" charset="0"/>
                <a:ea typeface="Times New Roman" panose="02020603050405020304" pitchFamily="18" charset="0"/>
              </a:rPr>
              <a:t>остекление: </a:t>
            </a:r>
            <a:r>
              <a:rPr lang="ru-RU" i="1" dirty="0">
                <a:latin typeface="Mipgost" panose="020B0500000000000000" pitchFamily="34" charset="0"/>
                <a:ea typeface="Times New Roman" panose="02020603050405020304" pitchFamily="18" charset="0"/>
              </a:rPr>
              <a:t>2 — </a:t>
            </a:r>
            <a:r>
              <a:rPr lang="ru-RU" dirty="0">
                <a:latin typeface="Mipgost" panose="020B0500000000000000" pitchFamily="34" charset="0"/>
                <a:ea typeface="Times New Roman" panose="02020603050405020304" pitchFamily="18" charset="0"/>
              </a:rPr>
              <a:t>переплет; </a:t>
            </a:r>
            <a:r>
              <a:rPr lang="ru-RU" i="1" dirty="0">
                <a:latin typeface="Mipgost" panose="020B0500000000000000" pitchFamily="34" charset="0"/>
                <a:ea typeface="Times New Roman" panose="02020603050405020304" pitchFamily="18" charset="0"/>
              </a:rPr>
              <a:t>3 </a:t>
            </a:r>
            <a:r>
              <a:rPr lang="ru-RU" dirty="0">
                <a:latin typeface="Mipgost" panose="020B0500000000000000" pitchFamily="34" charset="0"/>
                <a:ea typeface="Times New Roman" panose="02020603050405020304" pitchFamily="18" charset="0"/>
              </a:rPr>
              <a:t>— оконная коробка; </a:t>
            </a:r>
            <a:r>
              <a:rPr lang="ru-RU" i="1" dirty="0">
                <a:latin typeface="Mipgost" panose="020B0500000000000000" pitchFamily="34" charset="0"/>
                <a:ea typeface="Times New Roman" panose="02020603050405020304" pitchFamily="18" charset="0"/>
              </a:rPr>
              <a:t>4— </a:t>
            </a:r>
            <a:r>
              <a:rPr lang="ru-RU" dirty="0">
                <a:latin typeface="Mipgost" panose="020B0500000000000000" pitchFamily="34" charset="0"/>
                <a:ea typeface="Times New Roman" panose="02020603050405020304" pitchFamily="18" charset="0"/>
              </a:rPr>
              <a:t>герметизирующая мастика; 5 — </a:t>
            </a:r>
            <a:r>
              <a:rPr lang="ru-RU" dirty="0" err="1">
                <a:latin typeface="Mipgost" panose="020B0500000000000000" pitchFamily="34" charset="0"/>
                <a:ea typeface="Times New Roman" panose="02020603050405020304" pitchFamily="18" charset="0"/>
              </a:rPr>
              <a:t>нащельник</a:t>
            </a:r>
            <a:r>
              <a:rPr lang="ru-RU" dirty="0">
                <a:latin typeface="Mipgost" panose="020B0500000000000000" pitchFamily="34" charset="0"/>
                <a:ea typeface="Times New Roman" panose="02020603050405020304" pitchFamily="18" charset="0"/>
              </a:rPr>
              <a:t>; </a:t>
            </a:r>
            <a:r>
              <a:rPr lang="ru-RU" i="1" dirty="0">
                <a:latin typeface="Mipgost" panose="020B0500000000000000" pitchFamily="34" charset="0"/>
                <a:ea typeface="Times New Roman" panose="02020603050405020304" pitchFamily="18" charset="0"/>
              </a:rPr>
              <a:t>6— </a:t>
            </a:r>
            <a:r>
              <a:rPr lang="ru-RU" dirty="0">
                <a:latin typeface="Mipgost" panose="020B0500000000000000" pitchFamily="34" charset="0"/>
                <a:ea typeface="Times New Roman" panose="02020603050405020304" pitchFamily="18" charset="0"/>
              </a:rPr>
              <a:t>сухая </a:t>
            </a:r>
            <a:r>
              <a:rPr lang="ru-RU" dirty="0" err="1">
                <a:latin typeface="Mipgost" panose="020B0500000000000000" pitchFamily="34" charset="0"/>
                <a:ea typeface="Times New Roman" panose="02020603050405020304" pitchFamily="18" charset="0"/>
              </a:rPr>
              <a:t>антисептированная</a:t>
            </a:r>
            <a:r>
              <a:rPr lang="ru-RU" dirty="0">
                <a:latin typeface="Mipgost" panose="020B0500000000000000" pitchFamily="34" charset="0"/>
                <a:ea typeface="Times New Roman" panose="02020603050405020304" pitchFamily="18" charset="0"/>
              </a:rPr>
              <a:t> пакля; 7 — наружная стена; </a:t>
            </a:r>
            <a:r>
              <a:rPr lang="ru-RU" i="1" dirty="0">
                <a:latin typeface="Mipgost" panose="020B0500000000000000" pitchFamily="34" charset="0"/>
                <a:ea typeface="Times New Roman" panose="02020603050405020304" pitchFamily="18" charset="0"/>
              </a:rPr>
              <a:t>8 </a:t>
            </a:r>
            <a:r>
              <a:rPr lang="ru-RU" dirty="0">
                <a:latin typeface="Mipgost" panose="020B0500000000000000" pitchFamily="34" charset="0"/>
                <a:ea typeface="Times New Roman" panose="02020603050405020304" pitchFamily="18" charset="0"/>
              </a:rPr>
              <a:t>— </a:t>
            </a:r>
            <a:r>
              <a:rPr lang="ru-RU" dirty="0" err="1">
                <a:latin typeface="Mipgost" panose="020B0500000000000000" pitchFamily="34" charset="0"/>
                <a:ea typeface="Times New Roman" panose="02020603050405020304" pitchFamily="18" charset="0"/>
              </a:rPr>
              <a:t>гипсоперлитовый</a:t>
            </a:r>
            <a:r>
              <a:rPr lang="ru-RU" dirty="0">
                <a:latin typeface="Mipgost" panose="020B0500000000000000" pitchFamily="34" charset="0"/>
                <a:ea typeface="Times New Roman" panose="02020603050405020304" pitchFamily="18" charset="0"/>
              </a:rPr>
              <a:t> раствор; </a:t>
            </a:r>
            <a:r>
              <a:rPr lang="ru-RU" i="1" dirty="0">
                <a:latin typeface="Mipgost" panose="020B0500000000000000" pitchFamily="34" charset="0"/>
                <a:ea typeface="Times New Roman" panose="02020603050405020304" pitchFamily="18" charset="0"/>
              </a:rPr>
              <a:t>9— </a:t>
            </a:r>
            <a:r>
              <a:rPr lang="ru-RU" dirty="0">
                <a:latin typeface="Mipgost" panose="020B0500000000000000" pitchFamily="34" charset="0"/>
                <a:ea typeface="Times New Roman" panose="02020603050405020304" pitchFamily="18" charset="0"/>
              </a:rPr>
              <a:t>цементный раствор; </a:t>
            </a:r>
            <a:r>
              <a:rPr lang="ru-RU" i="1" dirty="0">
                <a:latin typeface="Mipgost" panose="020B0500000000000000" pitchFamily="34" charset="0"/>
                <a:ea typeface="Times New Roman" panose="02020603050405020304" pitchFamily="18" charset="0"/>
              </a:rPr>
              <a:t>10— </a:t>
            </a:r>
            <a:r>
              <a:rPr lang="ru-RU" dirty="0">
                <a:latin typeface="Mipgost" panose="020B0500000000000000" pitchFamily="34" charset="0"/>
                <a:ea typeface="Times New Roman" panose="02020603050405020304" pitchFamily="18" charset="0"/>
              </a:rPr>
              <a:t>пакля, смоченная в алебастровом или цементном растворе; </a:t>
            </a:r>
            <a:r>
              <a:rPr lang="ru-RU" i="1" dirty="0">
                <a:latin typeface="Mipgost" panose="020B0500000000000000" pitchFamily="34" charset="0"/>
                <a:ea typeface="Times New Roman" panose="02020603050405020304" pitchFamily="18" charset="0"/>
              </a:rPr>
              <a:t>11 </a:t>
            </a:r>
            <a:r>
              <a:rPr lang="ru-RU" dirty="0">
                <a:latin typeface="Mipgost" panose="020B0500000000000000" pitchFamily="34" charset="0"/>
                <a:ea typeface="Times New Roman" panose="02020603050405020304" pitchFamily="18" charset="0"/>
              </a:rPr>
              <a:t>— раствор ГЦПВ; </a:t>
            </a:r>
            <a:r>
              <a:rPr lang="ru-RU" i="1" dirty="0">
                <a:latin typeface="Mipgost" panose="020B0500000000000000" pitchFamily="34" charset="0"/>
                <a:ea typeface="Times New Roman" panose="02020603050405020304" pitchFamily="18" charset="0"/>
              </a:rPr>
              <a:t>12— </a:t>
            </a:r>
            <a:r>
              <a:rPr lang="ru-RU" dirty="0">
                <a:latin typeface="Mipgost" panose="020B0500000000000000" pitchFamily="34" charset="0"/>
                <a:ea typeface="Times New Roman" panose="02020603050405020304" pitchFamily="18" charset="0"/>
              </a:rPr>
              <a:t>синтетический жгут; </a:t>
            </a:r>
            <a:r>
              <a:rPr lang="ru-RU" i="1" dirty="0">
                <a:latin typeface="Mipgost" panose="020B0500000000000000" pitchFamily="34" charset="0"/>
                <a:ea typeface="Times New Roman" panose="02020603050405020304" pitchFamily="18" charset="0"/>
              </a:rPr>
              <a:t>13— </a:t>
            </a:r>
            <a:r>
              <a:rPr lang="ru-RU" dirty="0" err="1">
                <a:latin typeface="Mipgost" panose="020B0500000000000000" pitchFamily="34" charset="0"/>
                <a:ea typeface="Times New Roman" panose="02020603050405020304" pitchFamily="18" charset="0"/>
              </a:rPr>
              <a:t>пенополиуретан</a:t>
            </a:r>
            <a:r>
              <a:rPr lang="ru-RU" dirty="0">
                <a:latin typeface="Mipgost" panose="020B0500000000000000" pitchFamily="34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8398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078" y="635726"/>
            <a:ext cx="8176277" cy="2651056"/>
          </a:xfrm>
        </p:spPr>
      </p:pic>
      <p:sp>
        <p:nvSpPr>
          <p:cNvPr id="5" name="Прямоугольник 4"/>
          <p:cNvSpPr/>
          <p:nvPr/>
        </p:nvSpPr>
        <p:spPr>
          <a:xfrm>
            <a:off x="1485532" y="3685852"/>
            <a:ext cx="752336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750"/>
              </a:spcAft>
            </a:pPr>
            <a:r>
              <a:rPr lang="ru-RU" sz="2400" b="1" dirty="0" smtClean="0">
                <a:latin typeface="Mipgost" panose="020B0500000000000000" pitchFamily="34" charset="0"/>
                <a:ea typeface="Times New Roman" panose="02020603050405020304" pitchFamily="18" charset="0"/>
              </a:rPr>
              <a:t>Проникание </a:t>
            </a:r>
            <a:r>
              <a:rPr lang="ru-RU" sz="2400" b="1" dirty="0">
                <a:latin typeface="Mipgost" panose="020B0500000000000000" pitchFamily="34" charset="0"/>
                <a:ea typeface="Times New Roman" panose="02020603050405020304" pitchFamily="18" charset="0"/>
              </a:rPr>
              <a:t>холодного воздуха через зазор между стеной и оконной коробкой, установка </a:t>
            </a:r>
            <a:r>
              <a:rPr lang="ru-RU" sz="2400" b="1" dirty="0" err="1">
                <a:latin typeface="Mipgost" panose="020B0500000000000000" pitchFamily="34" charset="0"/>
                <a:ea typeface="Times New Roman" panose="02020603050405020304" pitchFamily="18" charset="0"/>
              </a:rPr>
              <a:t>нащельника</a:t>
            </a:r>
            <a:r>
              <a:rPr lang="ru-RU" sz="2400" b="1" dirty="0">
                <a:latin typeface="Mipgost" panose="020B0500000000000000" pitchFamily="34" charset="0"/>
                <a:ea typeface="Times New Roman" panose="02020603050405020304" pitchFamily="18" charset="0"/>
              </a:rPr>
              <a:t>, утепление зазора полиуретановой пеной:</a:t>
            </a:r>
            <a:r>
              <a:rPr lang="ru-RU" sz="2400" dirty="0">
                <a:latin typeface="Mipgost" panose="020B0500000000000000" pitchFamily="34" charset="0"/>
                <a:ea typeface="Times New Roman" panose="02020603050405020304" pitchFamily="18" charset="0"/>
              </a:rPr>
              <a:t/>
            </a:r>
            <a:br>
              <a:rPr lang="ru-RU" sz="2400" dirty="0">
                <a:latin typeface="Mipgost" panose="020B0500000000000000" pitchFamily="34" charset="0"/>
                <a:ea typeface="Times New Roman" panose="02020603050405020304" pitchFamily="18" charset="0"/>
              </a:rPr>
            </a:br>
            <a:r>
              <a:rPr lang="ru-RU" sz="2400" dirty="0">
                <a:latin typeface="Mipgost" panose="020B0500000000000000" pitchFamily="34" charset="0"/>
                <a:ea typeface="Times New Roman" panose="02020603050405020304" pitchFamily="18" charset="0"/>
              </a:rPr>
              <a:t> </a:t>
            </a:r>
            <a:r>
              <a:rPr lang="ru-RU" sz="2400" i="1" dirty="0">
                <a:latin typeface="Mipgost" panose="020B0500000000000000" pitchFamily="34" charset="0"/>
                <a:ea typeface="Times New Roman" panose="02020603050405020304" pitchFamily="18" charset="0"/>
              </a:rPr>
              <a:t>1</a:t>
            </a:r>
            <a:r>
              <a:rPr lang="ru-RU" sz="2400" dirty="0">
                <a:latin typeface="Mipgost" panose="020B0500000000000000" pitchFamily="34" charset="0"/>
                <a:ea typeface="Times New Roman" panose="02020603050405020304" pitchFamily="18" charset="0"/>
              </a:rPr>
              <a:t>— стена; </a:t>
            </a:r>
            <a:r>
              <a:rPr lang="ru-RU" sz="2400" i="1" dirty="0">
                <a:latin typeface="Mipgost" panose="020B0500000000000000" pitchFamily="34" charset="0"/>
                <a:ea typeface="Times New Roman" panose="02020603050405020304" pitchFamily="18" charset="0"/>
              </a:rPr>
              <a:t>2— </a:t>
            </a:r>
            <a:r>
              <a:rPr lang="ru-RU" sz="2400" dirty="0">
                <a:latin typeface="Mipgost" panose="020B0500000000000000" pitchFamily="34" charset="0"/>
                <a:ea typeface="Times New Roman" panose="02020603050405020304" pitchFamily="18" charset="0"/>
              </a:rPr>
              <a:t>утеплитель; </a:t>
            </a:r>
            <a:r>
              <a:rPr lang="ru-RU" sz="2400" i="1" dirty="0">
                <a:latin typeface="Mipgost" panose="020B0500000000000000" pitchFamily="34" charset="0"/>
                <a:ea typeface="Times New Roman" panose="02020603050405020304" pitchFamily="18" charset="0"/>
              </a:rPr>
              <a:t>3 — </a:t>
            </a:r>
            <a:r>
              <a:rPr lang="ru-RU" sz="2400" dirty="0">
                <a:latin typeface="Mipgost" panose="020B0500000000000000" pitchFamily="34" charset="0"/>
                <a:ea typeface="Times New Roman" panose="02020603050405020304" pitchFamily="18" charset="0"/>
              </a:rPr>
              <a:t>наружная штукатурка; </a:t>
            </a:r>
            <a:r>
              <a:rPr lang="ru-RU" sz="2400" i="1" dirty="0">
                <a:latin typeface="Mipgost" panose="020B0500000000000000" pitchFamily="34" charset="0"/>
                <a:ea typeface="Times New Roman" panose="02020603050405020304" pitchFamily="18" charset="0"/>
              </a:rPr>
              <a:t>4— </a:t>
            </a:r>
            <a:r>
              <a:rPr lang="ru-RU" sz="2400" dirty="0">
                <a:latin typeface="Mipgost" panose="020B0500000000000000" pitchFamily="34" charset="0"/>
                <a:ea typeface="Times New Roman" panose="02020603050405020304" pitchFamily="18" charset="0"/>
              </a:rPr>
              <a:t>оконная коробка; 5— петля; </a:t>
            </a:r>
            <a:r>
              <a:rPr lang="ru-RU" sz="2400" i="1" dirty="0">
                <a:latin typeface="Mipgost" panose="020B0500000000000000" pitchFamily="34" charset="0"/>
                <a:ea typeface="Times New Roman" panose="02020603050405020304" pitchFamily="18" charset="0"/>
              </a:rPr>
              <a:t>6— </a:t>
            </a:r>
            <a:r>
              <a:rPr lang="ru-RU" sz="2400" dirty="0" err="1">
                <a:latin typeface="Mipgost" panose="020B0500000000000000" pitchFamily="34" charset="0"/>
                <a:ea typeface="Times New Roman" panose="02020603050405020304" pitchFamily="18" charset="0"/>
              </a:rPr>
              <a:t>нащельник</a:t>
            </a:r>
            <a:r>
              <a:rPr lang="ru-RU" sz="2400" dirty="0">
                <a:latin typeface="Mipgost" panose="020B0500000000000000" pitchFamily="34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353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42" y="653144"/>
            <a:ext cx="4913537" cy="3372852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9405" y="169925"/>
            <a:ext cx="4040777" cy="417147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96389" y="4158794"/>
            <a:ext cx="44935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Mipgost" panose="020B0500000000000000" pitchFamily="34" charset="0"/>
              </a:rPr>
              <a:t>Вставка стекол на одинарной замазке: </a:t>
            </a:r>
          </a:p>
          <a:p>
            <a:r>
              <a:rPr lang="ru-RU" sz="2400" dirty="0">
                <a:latin typeface="Mipgost" panose="020B0500000000000000" pitchFamily="34" charset="0"/>
              </a:rPr>
              <a:t>а— закрепление стекла проволочными шпильками с помощью стамески;  </a:t>
            </a:r>
            <a:endParaRPr lang="ru-RU" sz="2400" dirty="0" smtClean="0">
              <a:latin typeface="Mipgost" panose="020B0500000000000000" pitchFamily="34" charset="0"/>
            </a:endParaRPr>
          </a:p>
          <a:p>
            <a:r>
              <a:rPr lang="ru-RU" sz="2400" dirty="0" smtClean="0">
                <a:latin typeface="Mipgost" panose="020B0500000000000000" pitchFamily="34" charset="0"/>
              </a:rPr>
              <a:t>б </a:t>
            </a:r>
            <a:r>
              <a:rPr lang="ru-RU" sz="2400" dirty="0">
                <a:latin typeface="Mipgost" panose="020B0500000000000000" pitchFamily="34" charset="0"/>
              </a:rPr>
              <a:t>— последовательность операции.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320936" y="4172894"/>
            <a:ext cx="687106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Mipgost" panose="020B0500000000000000" pitchFamily="34" charset="0"/>
                <a:ea typeface="Calibri" panose="020F0502020204030204" pitchFamily="34" charset="0"/>
              </a:rPr>
              <a:t>Вставка стекол на двойной замазке:</a:t>
            </a:r>
            <a:r>
              <a:rPr lang="ru-RU" sz="2400" b="1" i="1" dirty="0">
                <a:latin typeface="Mipgost" panose="020B0500000000000000" pitchFamily="34" charset="0"/>
                <a:ea typeface="Calibri" panose="020F0502020204030204" pitchFamily="34" charset="0"/>
              </a:rPr>
              <a:t> </a:t>
            </a:r>
            <a:r>
              <a:rPr lang="ru-RU" sz="2400" i="1" dirty="0">
                <a:latin typeface="Mipgost" panose="020B0500000000000000" pitchFamily="34" charset="0"/>
                <a:ea typeface="Calibri" panose="020F0502020204030204" pitchFamily="34" charset="0"/>
              </a:rPr>
              <a:t/>
            </a:r>
            <a:br>
              <a:rPr lang="ru-RU" sz="2400" i="1" dirty="0">
                <a:latin typeface="Mipgost" panose="020B0500000000000000" pitchFamily="34" charset="0"/>
                <a:ea typeface="Calibri" panose="020F0502020204030204" pitchFamily="34" charset="0"/>
              </a:rPr>
            </a:br>
            <a:r>
              <a:rPr lang="ru-RU" sz="2400" i="1" dirty="0">
                <a:latin typeface="Mipgost" panose="020B0500000000000000" pitchFamily="34" charset="0"/>
                <a:ea typeface="Calibri" panose="020F0502020204030204" pitchFamily="34" charset="0"/>
              </a:rPr>
              <a:t>а </a:t>
            </a:r>
            <a:r>
              <a:rPr lang="ru-RU" sz="2400" dirty="0">
                <a:latin typeface="Mipgost" panose="020B0500000000000000" pitchFamily="34" charset="0"/>
                <a:ea typeface="Calibri" panose="020F0502020204030204" pitchFamily="34" charset="0"/>
              </a:rPr>
              <a:t>— последовательность операции; </a:t>
            </a:r>
            <a:r>
              <a:rPr lang="ru-RU" sz="2400" i="1" dirty="0">
                <a:latin typeface="Mipgost" panose="020B0500000000000000" pitchFamily="34" charset="0"/>
                <a:ea typeface="Calibri" panose="020F0502020204030204" pitchFamily="34" charset="0"/>
              </a:rPr>
              <a:t>1 </a:t>
            </a:r>
            <a:r>
              <a:rPr lang="ru-RU" sz="2400" dirty="0">
                <a:latin typeface="Mipgost" panose="020B0500000000000000" pitchFamily="34" charset="0"/>
                <a:ea typeface="Calibri" panose="020F0502020204030204" pitchFamily="34" charset="0"/>
              </a:rPr>
              <a:t>— укладка замазки; </a:t>
            </a:r>
            <a:r>
              <a:rPr lang="ru-RU" sz="2400" i="1" dirty="0">
                <a:latin typeface="Mipgost" panose="020B0500000000000000" pitchFamily="34" charset="0"/>
                <a:ea typeface="Calibri" panose="020F0502020204030204" pitchFamily="34" charset="0"/>
              </a:rPr>
              <a:t>2 — </a:t>
            </a:r>
            <a:r>
              <a:rPr lang="ru-RU" sz="2400" dirty="0">
                <a:latin typeface="Mipgost" panose="020B0500000000000000" pitchFamily="34" charset="0"/>
                <a:ea typeface="Calibri" panose="020F0502020204030204" pitchFamily="34" charset="0"/>
              </a:rPr>
              <a:t>укладка стекла; </a:t>
            </a:r>
            <a:r>
              <a:rPr lang="ru-RU" sz="2400" i="1" dirty="0">
                <a:latin typeface="Mipgost" panose="020B0500000000000000" pitchFamily="34" charset="0"/>
                <a:ea typeface="Calibri" panose="020F0502020204030204" pitchFamily="34" charset="0"/>
              </a:rPr>
              <a:t>3 </a:t>
            </a:r>
            <a:r>
              <a:rPr lang="ru-RU" sz="2400" dirty="0">
                <a:latin typeface="Mipgost" panose="020B0500000000000000" pitchFamily="34" charset="0"/>
                <a:ea typeface="Calibri" panose="020F0502020204030204" pitchFamily="34" charset="0"/>
              </a:rPr>
              <a:t>— забивка шпилек; </a:t>
            </a:r>
            <a:r>
              <a:rPr lang="ru-RU" sz="2400" i="1" dirty="0">
                <a:latin typeface="Mipgost" panose="020B0500000000000000" pitchFamily="34" charset="0"/>
                <a:ea typeface="Calibri" panose="020F0502020204030204" pitchFamily="34" charset="0"/>
              </a:rPr>
              <a:t>4— </a:t>
            </a:r>
            <a:r>
              <a:rPr lang="ru-RU" sz="2400" dirty="0">
                <a:latin typeface="Mipgost" panose="020B0500000000000000" pitchFamily="34" charset="0"/>
                <a:ea typeface="Calibri" panose="020F0502020204030204" pitchFamily="34" charset="0"/>
              </a:rPr>
              <a:t>нанесение замазки; </a:t>
            </a:r>
            <a:r>
              <a:rPr lang="ru-RU" sz="2400" i="1" dirty="0">
                <a:latin typeface="Mipgost" panose="020B0500000000000000" pitchFamily="34" charset="0"/>
                <a:ea typeface="Calibri" panose="020F0502020204030204" pitchFamily="34" charset="0"/>
              </a:rPr>
              <a:t>5 </a:t>
            </a:r>
            <a:r>
              <a:rPr lang="ru-RU" sz="2400" dirty="0">
                <a:latin typeface="Mipgost" panose="020B0500000000000000" pitchFamily="34" charset="0"/>
                <a:ea typeface="Calibri" panose="020F0502020204030204" pitchFamily="34" charset="0"/>
              </a:rPr>
              <a:t>— профилирование замазки; </a:t>
            </a:r>
            <a:r>
              <a:rPr lang="ru-RU" sz="2400" i="1" dirty="0">
                <a:latin typeface="Mipgost" panose="020B0500000000000000" pitchFamily="34" charset="0"/>
                <a:ea typeface="Calibri" panose="020F0502020204030204" pitchFamily="34" charset="0"/>
              </a:rPr>
              <a:t>б </a:t>
            </a:r>
            <a:r>
              <a:rPr lang="ru-RU" sz="2400" dirty="0">
                <a:latin typeface="Mipgost" panose="020B0500000000000000" pitchFamily="34" charset="0"/>
                <a:ea typeface="Calibri" panose="020F0502020204030204" pitchFamily="34" charset="0"/>
              </a:rPr>
              <a:t>— правильно вставленное стекло; </a:t>
            </a:r>
            <a:r>
              <a:rPr lang="ru-RU" sz="2400" i="1" dirty="0">
                <a:latin typeface="Mipgost" panose="020B0500000000000000" pitchFamily="34" charset="0"/>
                <a:ea typeface="Calibri" panose="020F0502020204030204" pitchFamily="34" charset="0"/>
              </a:rPr>
              <a:t>1 </a:t>
            </a:r>
            <a:r>
              <a:rPr lang="ru-RU" sz="2400" dirty="0">
                <a:latin typeface="Mipgost" panose="020B0500000000000000" pitchFamily="34" charset="0"/>
                <a:ea typeface="Calibri" panose="020F0502020204030204" pitchFamily="34" charset="0"/>
              </a:rPr>
              <a:t>— замазка; </a:t>
            </a:r>
            <a:r>
              <a:rPr lang="ru-RU" sz="2400" i="1" dirty="0">
                <a:latin typeface="Mipgost" panose="020B0500000000000000" pitchFamily="34" charset="0"/>
                <a:ea typeface="Calibri" panose="020F0502020204030204" pitchFamily="34" charset="0"/>
              </a:rPr>
              <a:t>2— </a:t>
            </a:r>
            <a:r>
              <a:rPr lang="ru-RU" sz="2400" dirty="0">
                <a:latin typeface="Mipgost" panose="020B0500000000000000" pitchFamily="34" charset="0"/>
                <a:ea typeface="Calibri" panose="020F0502020204030204" pitchFamily="34" charset="0"/>
              </a:rPr>
              <a:t>замазка постели; </a:t>
            </a:r>
            <a:r>
              <a:rPr lang="ru-RU" sz="2400" i="1" dirty="0">
                <a:latin typeface="Mipgost" panose="020B0500000000000000" pitchFamily="34" charset="0"/>
                <a:ea typeface="Calibri" panose="020F0502020204030204" pitchFamily="34" charset="0"/>
              </a:rPr>
              <a:t>3 </a:t>
            </a:r>
            <a:r>
              <a:rPr lang="ru-RU" sz="2400" dirty="0">
                <a:latin typeface="Mipgost" panose="020B0500000000000000" pitchFamily="34" charset="0"/>
                <a:ea typeface="Calibri" panose="020F0502020204030204" pitchFamily="34" charset="0"/>
              </a:rPr>
              <a:t>— стекло; </a:t>
            </a:r>
            <a:r>
              <a:rPr lang="ru-RU" sz="2400" i="1" dirty="0">
                <a:latin typeface="Mipgost" panose="020B0500000000000000" pitchFamily="34" charset="0"/>
                <a:ea typeface="Calibri" panose="020F0502020204030204" pitchFamily="34" charset="0"/>
              </a:rPr>
              <a:t>4 — </a:t>
            </a:r>
            <a:r>
              <a:rPr lang="ru-RU" sz="2400" dirty="0">
                <a:latin typeface="Mipgost" panose="020B0500000000000000" pitchFamily="34" charset="0"/>
                <a:ea typeface="Calibri" panose="020F0502020204030204" pitchFamily="34" charset="0"/>
              </a:rPr>
              <a:t>переплет.</a:t>
            </a:r>
            <a:endParaRPr lang="ru-RU" sz="2400" dirty="0">
              <a:latin typeface="Mipgost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72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989" y="830215"/>
            <a:ext cx="3708650" cy="5122343"/>
          </a:xfrm>
        </p:spPr>
      </p:pic>
      <p:sp>
        <p:nvSpPr>
          <p:cNvPr id="5" name="Прямоугольник 4"/>
          <p:cNvSpPr/>
          <p:nvPr/>
        </p:nvSpPr>
        <p:spPr>
          <a:xfrm>
            <a:off x="6122125" y="2418694"/>
            <a:ext cx="3779521" cy="2718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750"/>
              </a:spcAft>
            </a:pPr>
            <a:r>
              <a:rPr lang="ru-RU" sz="2400" b="1" dirty="0">
                <a:latin typeface="Mipgost" panose="020B0500000000000000" pitchFamily="34" charset="0"/>
                <a:ea typeface="Times New Roman" panose="02020603050405020304" pitchFamily="18" charset="0"/>
              </a:rPr>
              <a:t>Вставка стекла на </a:t>
            </a:r>
            <a:r>
              <a:rPr lang="ru-RU" sz="2400" b="1" dirty="0" err="1">
                <a:latin typeface="Mipgost" panose="020B0500000000000000" pitchFamily="34" charset="0"/>
                <a:ea typeface="Times New Roman" panose="02020603050405020304" pitchFamily="18" charset="0"/>
              </a:rPr>
              <a:t>штапиках</a:t>
            </a:r>
            <a:r>
              <a:rPr lang="ru-RU" sz="2400" b="1" dirty="0">
                <a:latin typeface="Mipgost" panose="020B0500000000000000" pitchFamily="34" charset="0"/>
                <a:ea typeface="Times New Roman" panose="02020603050405020304" pitchFamily="18" charset="0"/>
              </a:rPr>
              <a:t>:</a:t>
            </a:r>
            <a:r>
              <a:rPr lang="ru-RU" sz="2400" dirty="0">
                <a:latin typeface="Mipgost" panose="020B0500000000000000" pitchFamily="34" charset="0"/>
                <a:ea typeface="Times New Roman" panose="02020603050405020304" pitchFamily="18" charset="0"/>
              </a:rPr>
              <a:t> </a:t>
            </a:r>
            <a:r>
              <a:rPr lang="ru-RU" sz="2400" i="1" dirty="0">
                <a:latin typeface="Mipgost" panose="020B0500000000000000" pitchFamily="34" charset="0"/>
                <a:ea typeface="Times New Roman" panose="02020603050405020304" pitchFamily="18" charset="0"/>
              </a:rPr>
              <a:t/>
            </a:r>
            <a:br>
              <a:rPr lang="ru-RU" sz="2400" i="1" dirty="0">
                <a:latin typeface="Mipgost" panose="020B0500000000000000" pitchFamily="34" charset="0"/>
                <a:ea typeface="Times New Roman" panose="02020603050405020304" pitchFamily="18" charset="0"/>
              </a:rPr>
            </a:br>
            <a:r>
              <a:rPr lang="ru-RU" sz="2400" i="1" dirty="0">
                <a:latin typeface="Mipgost" panose="020B0500000000000000" pitchFamily="34" charset="0"/>
                <a:ea typeface="Times New Roman" panose="02020603050405020304" pitchFamily="18" charset="0"/>
              </a:rPr>
              <a:t>1</a:t>
            </a:r>
            <a:r>
              <a:rPr lang="ru-RU" sz="2400" dirty="0">
                <a:latin typeface="Mipgost" panose="020B0500000000000000" pitchFamily="34" charset="0"/>
                <a:ea typeface="Times New Roman" panose="02020603050405020304" pitchFamily="18" charset="0"/>
              </a:rPr>
              <a:t> — замазка; </a:t>
            </a:r>
            <a:endParaRPr lang="ru-RU" sz="2400" dirty="0" smtClean="0">
              <a:latin typeface="Mipgost" panose="020B0500000000000000" pitchFamily="34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ru-RU" sz="2400" i="1" dirty="0" smtClean="0">
                <a:latin typeface="Mipgost" panose="020B0500000000000000" pitchFamily="34" charset="0"/>
                <a:ea typeface="Times New Roman" panose="02020603050405020304" pitchFamily="18" charset="0"/>
              </a:rPr>
              <a:t>2</a:t>
            </a:r>
            <a:r>
              <a:rPr lang="ru-RU" sz="2400" i="1" dirty="0">
                <a:latin typeface="Mipgost" panose="020B0500000000000000" pitchFamily="34" charset="0"/>
                <a:ea typeface="Times New Roman" panose="02020603050405020304" pitchFamily="18" charset="0"/>
              </a:rPr>
              <a:t> </a:t>
            </a:r>
            <a:r>
              <a:rPr lang="ru-RU" sz="2400" dirty="0">
                <a:latin typeface="Mipgost" panose="020B0500000000000000" pitchFamily="34" charset="0"/>
                <a:ea typeface="Times New Roman" panose="02020603050405020304" pitchFamily="18" charset="0"/>
              </a:rPr>
              <a:t>— стекло; </a:t>
            </a:r>
            <a:endParaRPr lang="ru-RU" sz="2400" dirty="0" smtClean="0">
              <a:latin typeface="Mipgost" panose="020B0500000000000000" pitchFamily="34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ru-RU" sz="2400" i="1" dirty="0" smtClean="0">
                <a:latin typeface="Mipgost" panose="020B0500000000000000" pitchFamily="34" charset="0"/>
                <a:ea typeface="Times New Roman" panose="02020603050405020304" pitchFamily="18" charset="0"/>
              </a:rPr>
              <a:t>3</a:t>
            </a:r>
            <a:r>
              <a:rPr lang="ru-RU" sz="2400" i="1" dirty="0">
                <a:latin typeface="Mipgost" panose="020B0500000000000000" pitchFamily="34" charset="0"/>
                <a:ea typeface="Times New Roman" panose="02020603050405020304" pitchFamily="18" charset="0"/>
              </a:rPr>
              <a:t>— </a:t>
            </a:r>
            <a:r>
              <a:rPr lang="ru-RU" sz="2400" dirty="0" err="1">
                <a:latin typeface="Mipgost" panose="020B0500000000000000" pitchFamily="34" charset="0"/>
                <a:ea typeface="Times New Roman" panose="02020603050405020304" pitchFamily="18" charset="0"/>
              </a:rPr>
              <a:t>штапик</a:t>
            </a:r>
            <a:r>
              <a:rPr lang="ru-RU" sz="2400" dirty="0">
                <a:latin typeface="Mipgost" panose="020B0500000000000000" pitchFamily="34" charset="0"/>
                <a:ea typeface="Times New Roman" panose="02020603050405020304" pitchFamily="18" charset="0"/>
              </a:rPr>
              <a:t>; </a:t>
            </a:r>
            <a:endParaRPr lang="ru-RU" sz="2400" dirty="0" smtClean="0">
              <a:latin typeface="Mipgost" panose="020B0500000000000000" pitchFamily="34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ru-RU" sz="2400" i="1" dirty="0" smtClean="0">
                <a:latin typeface="Mipgost" panose="020B0500000000000000" pitchFamily="34" charset="0"/>
                <a:ea typeface="Times New Roman" panose="02020603050405020304" pitchFamily="18" charset="0"/>
              </a:rPr>
              <a:t>4</a:t>
            </a:r>
            <a:r>
              <a:rPr lang="ru-RU" sz="2400" i="1" dirty="0">
                <a:latin typeface="Mipgost" panose="020B0500000000000000" pitchFamily="34" charset="0"/>
                <a:ea typeface="Times New Roman" panose="02020603050405020304" pitchFamily="18" charset="0"/>
              </a:rPr>
              <a:t>— </a:t>
            </a:r>
            <a:r>
              <a:rPr lang="ru-RU" sz="2400" dirty="0">
                <a:latin typeface="Mipgost" panose="020B0500000000000000" pitchFamily="34" charset="0"/>
                <a:ea typeface="Times New Roman" panose="02020603050405020304" pitchFamily="18" charset="0"/>
              </a:rPr>
              <a:t>шуруп; </a:t>
            </a:r>
            <a:endParaRPr lang="ru-RU" sz="2400" dirty="0" smtClean="0">
              <a:latin typeface="Mipgost" panose="020B0500000000000000" pitchFamily="34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ru-RU" sz="2400" dirty="0" smtClean="0">
                <a:latin typeface="Mipgost" panose="020B0500000000000000" pitchFamily="34" charset="0"/>
                <a:ea typeface="Times New Roman" panose="02020603050405020304" pitchFamily="18" charset="0"/>
              </a:rPr>
              <a:t>5 </a:t>
            </a:r>
            <a:r>
              <a:rPr lang="ru-RU" sz="2400" dirty="0">
                <a:latin typeface="Mipgost" panose="020B0500000000000000" pitchFamily="34" charset="0"/>
                <a:ea typeface="Times New Roman" panose="02020603050405020304" pitchFamily="18" charset="0"/>
              </a:rPr>
              <a:t>— переплет.</a:t>
            </a:r>
          </a:p>
        </p:txBody>
      </p:sp>
    </p:spTree>
    <p:extLst>
      <p:ext uri="{BB962C8B-B14F-4D97-AF65-F5344CB8AC3E}">
        <p14:creationId xmlns:p14="http://schemas.microsoft.com/office/powerpoint/2010/main" val="427089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242" y="218577"/>
            <a:ext cx="10748311" cy="6147388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400" b="1" u="sng" dirty="0">
                <a:solidFill>
                  <a:schemeClr val="tx1"/>
                </a:solidFill>
                <a:latin typeface="Mipgost" panose="020B0500000000000000" pitchFamily="34" charset="0"/>
              </a:rPr>
              <a:t>Стекольные работы</a:t>
            </a:r>
            <a:r>
              <a:rPr lang="ru-RU" sz="2400" dirty="0">
                <a:solidFill>
                  <a:schemeClr val="tx1"/>
                </a:solidFill>
                <a:latin typeface="Mipgost" panose="020B0500000000000000" pitchFamily="34" charset="0"/>
              </a:rPr>
              <a:t> - это строительный процесс заполнения световых проемов зданий. Продукция, полученная в результате завершенного процесса, называется остеклением.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400" u="sng" dirty="0">
                <a:solidFill>
                  <a:schemeClr val="tx1"/>
                </a:solidFill>
                <a:latin typeface="Mipgost" panose="020B0500000000000000" pitchFamily="34" charset="0"/>
              </a:rPr>
              <a:t>Инструменты. </a:t>
            </a:r>
            <a:r>
              <a:rPr lang="ru-RU" sz="2400" dirty="0">
                <a:solidFill>
                  <a:schemeClr val="tx1"/>
                </a:solidFill>
                <a:latin typeface="Mipgost" panose="020B0500000000000000" pitchFamily="34" charset="0"/>
              </a:rPr>
              <a:t>Стекло режут алмазными или роликовыми стеклорезами. Кроме них в стекольных работах применяют клещи, линейку, молоток, стамеску.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chemeClr val="tx1"/>
                </a:solidFill>
                <a:latin typeface="Mipgost" panose="020B0500000000000000" pitchFamily="34" charset="0"/>
              </a:rPr>
              <a:t>Алмазные стеклорезы. Считаются лучшими для резки. Состоят из молоточка с прорезями для ломки стекла, в который вставлены алмазы весом от 0,02 до 0,20 карата, и ручки. В зависимости от веса алмазов, вставленных в стеклорезы, они делятся на 5 групп и предназначены для резки стекла различной толщины. Алмаз режет, вернее царапает, стекло на весьма небольшую глубину; по полученной царапине стекло ломают.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chemeClr val="tx1"/>
                </a:solidFill>
                <a:latin typeface="Mipgost" panose="020B0500000000000000" pitchFamily="34" charset="0"/>
              </a:rPr>
              <a:t>Стеклорезы из твердого сплава состоят из ручки, головки с прорезями, в которой установлены 3 ролика. Рассчитаны на резку стекла толщиной от 1 мм и выше. Одним роликом можно нарезать не менее 350 </a:t>
            </a:r>
            <a:r>
              <a:rPr lang="ru-RU" sz="2400" dirty="0" err="1">
                <a:solidFill>
                  <a:schemeClr val="tx1"/>
                </a:solidFill>
                <a:latin typeface="Mipgost" panose="020B0500000000000000" pitchFamily="34" charset="0"/>
              </a:rPr>
              <a:t>пог</a:t>
            </a:r>
            <a:r>
              <a:rPr lang="ru-RU" sz="2400" dirty="0">
                <a:solidFill>
                  <a:schemeClr val="tx1"/>
                </a:solidFill>
                <a:latin typeface="Mipgost" panose="020B0500000000000000" pitchFamily="34" charset="0"/>
              </a:rPr>
              <a:t>. м стекла. Затупившийся ролик меняют на новый.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chemeClr val="tx1"/>
                </a:solidFill>
                <a:latin typeface="Mipgost" panose="020B0500000000000000" pitchFamily="34" charset="0"/>
              </a:rPr>
              <a:t>Любым стеклорезом следует резать только сухое и чистое стекло: вода и грязь быстро выводят стеклорез из строя. После работы стеклорезы вытирают сухой тряпкой или замшей и кладут в футляр.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98545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242" y="262120"/>
            <a:ext cx="10757021" cy="599063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3800" u="sng" dirty="0">
                <a:solidFill>
                  <a:schemeClr val="tx1"/>
                </a:solidFill>
                <a:latin typeface="Mipgost" panose="020B0500000000000000" pitchFamily="34" charset="0"/>
              </a:rPr>
              <a:t>Материалы для остекления.</a:t>
            </a:r>
          </a:p>
          <a:p>
            <a:pPr marL="0" indent="0">
              <a:buNone/>
            </a:pPr>
            <a:r>
              <a:rPr lang="ru-RU" sz="3800" u="sng" dirty="0">
                <a:solidFill>
                  <a:schemeClr val="tx1"/>
                </a:solidFill>
                <a:latin typeface="Mipgost" panose="020B0500000000000000" pitchFamily="34" charset="0"/>
              </a:rPr>
              <a:t>Стекло. </a:t>
            </a:r>
            <a:r>
              <a:rPr lang="ru-RU" sz="3800" dirty="0">
                <a:solidFill>
                  <a:schemeClr val="tx1"/>
                </a:solidFill>
                <a:latin typeface="Mipgost" panose="020B0500000000000000" pitchFamily="34" charset="0"/>
              </a:rPr>
              <a:t>Листы его бывают различных размеров и толщиной 2, 2,5, 3, 4, 5 и 6 мм. Рекомендуется подбирать такие листы, чтобы из них вырезалось наибольшее число деловых стекол с наименьшим количеством обрезков.</a:t>
            </a:r>
          </a:p>
          <a:p>
            <a:pPr marL="0" indent="0">
              <a:buNone/>
            </a:pPr>
            <a:r>
              <a:rPr lang="ru-RU" sz="3800" u="sng" dirty="0">
                <a:solidFill>
                  <a:schemeClr val="tx1"/>
                </a:solidFill>
                <a:latin typeface="Mipgost" panose="020B0500000000000000" pitchFamily="34" charset="0"/>
              </a:rPr>
              <a:t>Шпильки. </a:t>
            </a:r>
            <a:r>
              <a:rPr lang="ru-RU" sz="3800" dirty="0">
                <a:solidFill>
                  <a:schemeClr val="tx1"/>
                </a:solidFill>
                <a:latin typeface="Mipgost" panose="020B0500000000000000" pitchFamily="34" charset="0"/>
              </a:rPr>
              <a:t>Можно применять любые, но больше всего подходят тонкие 15—20-ти миллиметровые гвозди.</a:t>
            </a:r>
          </a:p>
          <a:p>
            <a:pPr marL="0" indent="0">
              <a:buNone/>
            </a:pPr>
            <a:r>
              <a:rPr lang="ru-RU" sz="3800" u="sng" dirty="0">
                <a:solidFill>
                  <a:schemeClr val="tx1"/>
                </a:solidFill>
                <a:latin typeface="Mipgost" panose="020B0500000000000000" pitchFamily="34" charset="0"/>
              </a:rPr>
              <a:t>Проволока. </a:t>
            </a:r>
            <a:r>
              <a:rPr lang="ru-RU" sz="3800" dirty="0">
                <a:solidFill>
                  <a:schemeClr val="tx1"/>
                </a:solidFill>
                <a:latin typeface="Mipgost" panose="020B0500000000000000" pitchFamily="34" charset="0"/>
              </a:rPr>
              <a:t>Должна быть стальной, толщиной 1—1,5 мм и ломаться от двух—трех перегибов. Одного килограмма такой проволоки хватает для закрепления 700 </a:t>
            </a:r>
            <a:r>
              <a:rPr lang="ru-RU" sz="3800" dirty="0" err="1">
                <a:solidFill>
                  <a:schemeClr val="tx1"/>
                </a:solidFill>
                <a:latin typeface="Mipgost" panose="020B0500000000000000" pitchFamily="34" charset="0"/>
              </a:rPr>
              <a:t>пог</a:t>
            </a:r>
            <a:r>
              <a:rPr lang="ru-RU" sz="3800" dirty="0">
                <a:solidFill>
                  <a:schemeClr val="tx1"/>
                </a:solidFill>
                <a:latin typeface="Mipgost" panose="020B0500000000000000" pitchFamily="34" charset="0"/>
              </a:rPr>
              <a:t>. м стекла, уложенного в фальцы.</a:t>
            </a:r>
          </a:p>
          <a:p>
            <a:pPr marL="0" indent="0">
              <a:buNone/>
            </a:pPr>
            <a:r>
              <a:rPr lang="ru-RU" sz="3800" u="sng" dirty="0">
                <a:solidFill>
                  <a:schemeClr val="tx1"/>
                </a:solidFill>
                <a:latin typeface="Mipgost" panose="020B0500000000000000" pitchFamily="34" charset="0"/>
              </a:rPr>
              <a:t>Замазка</a:t>
            </a:r>
            <a:r>
              <a:rPr lang="ru-RU" sz="3800" dirty="0">
                <a:solidFill>
                  <a:schemeClr val="tx1"/>
                </a:solidFill>
                <a:latin typeface="Mipgost" panose="020B0500000000000000" pitchFamily="34" charset="0"/>
              </a:rPr>
              <a:t>. Делают из мела и олифы (желательно натуральной). Мел применяют только сухой, просеянный на частом сите. Готовят замазку следующим образом: на кровельную сталь или фанеру насыпают мел, делают в нем воронку, заливают в нее олифу, перемешивают шпателем или веселкой до получения густого теста. Но такое тесто, как правило, оплывает и пристает к рукам. Поэтому использовать его нельзя. Чтобы сделать тесто качественным, в него добавляют мел и месят до тех пор, пока оно не перестанет прилипать к рукам. Замазку можно сделать цветной. Для этого в нее следует добавить сухие, а лучше густотертые белила или сурик, которые, кроме цвета, придадут замазке еще и прочность. Готовить ее следует на 1—2 дня работы, хранить лучше всего в хорошо завязанных полиэтиленовых мешочках.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4693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52548"/>
            <a:ext cx="3964335" cy="661851"/>
          </a:xfrm>
        </p:spPr>
        <p:txBody>
          <a:bodyPr>
            <a:normAutofit/>
          </a:bodyPr>
          <a:lstStyle/>
          <a:p>
            <a:r>
              <a:rPr lang="ru-RU" dirty="0" smtClean="0"/>
              <a:t>Остекление окон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905" y="1037184"/>
            <a:ext cx="11331786" cy="431858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Mipgost" panose="020B0500000000000000" pitchFamily="34" charset="0"/>
              </a:rPr>
              <a:t>Для остекления окон и дверей применят обычное стекло, толщина которого выбирается в зависимости от размеров листового стекла. Окна остекляют следующим образом. Замеряют ширину оконной створки в четырех углах. Из полученных величин вычитают 3—5 мм: стекло свободно войдет в створку. Убедившись в том, что лист свободно входит в </a:t>
            </a:r>
            <a:r>
              <a:rPr lang="ru-RU" sz="2400" dirty="0" err="1">
                <a:solidFill>
                  <a:schemeClr val="tx1"/>
                </a:solidFill>
                <a:latin typeface="Mipgost" panose="020B0500000000000000" pitchFamily="34" charset="0"/>
              </a:rPr>
              <a:t>полушип</a:t>
            </a:r>
            <a:r>
              <a:rPr lang="ru-RU" sz="2400" dirty="0">
                <a:solidFill>
                  <a:schemeClr val="tx1"/>
                </a:solidFill>
                <a:latin typeface="Mipgost" panose="020B0500000000000000" pitchFamily="34" charset="0"/>
              </a:rPr>
              <a:t>, промазывают шов замазкой толщиной 1,5 мм. Вставляют стекло в </a:t>
            </a:r>
            <a:r>
              <a:rPr lang="ru-RU" sz="2400" dirty="0" err="1">
                <a:solidFill>
                  <a:schemeClr val="tx1"/>
                </a:solidFill>
                <a:latin typeface="Mipgost" panose="020B0500000000000000" pitchFamily="34" charset="0"/>
              </a:rPr>
              <a:t>полушип</a:t>
            </a:r>
            <a:r>
              <a:rPr lang="ru-RU" sz="2400" dirty="0">
                <a:solidFill>
                  <a:schemeClr val="tx1"/>
                </a:solidFill>
                <a:latin typeface="Mipgost" panose="020B0500000000000000" pitchFamily="34" charset="0"/>
              </a:rPr>
              <a:t> до упора и закрепляют в створках клиновыми и трехгранными шпонками, так называемыми </a:t>
            </a:r>
            <a:r>
              <a:rPr lang="ru-RU" sz="2400" dirty="0" err="1">
                <a:solidFill>
                  <a:schemeClr val="tx1"/>
                </a:solidFill>
                <a:latin typeface="Mipgost" panose="020B0500000000000000" pitchFamily="34" charset="0"/>
              </a:rPr>
              <a:t>кляммерами</a:t>
            </a:r>
            <a:r>
              <a:rPr lang="ru-RU" sz="2400" dirty="0">
                <a:solidFill>
                  <a:schemeClr val="tx1"/>
                </a:solidFill>
                <a:latin typeface="Mipgost" panose="020B0500000000000000" pitchFamily="34" charset="0"/>
              </a:rPr>
              <a:t>, изготовленными из оцинкованной жести. </a:t>
            </a:r>
            <a:r>
              <a:rPr lang="ru-RU" sz="2400" dirty="0" err="1">
                <a:solidFill>
                  <a:schemeClr val="tx1"/>
                </a:solidFill>
                <a:latin typeface="Mipgost" panose="020B0500000000000000" pitchFamily="34" charset="0"/>
              </a:rPr>
              <a:t>Кляммеры</a:t>
            </a:r>
            <a:r>
              <a:rPr lang="ru-RU" sz="2400" dirty="0">
                <a:solidFill>
                  <a:schemeClr val="tx1"/>
                </a:solidFill>
                <a:latin typeface="Mipgost" panose="020B0500000000000000" pitchFamily="34" charset="0"/>
              </a:rPr>
              <a:t> вдавливают в створку, нажимая плоской стороной стамески или отвертки или забивают их маленьким деревянным молотком. Расстояние между </a:t>
            </a:r>
            <a:r>
              <a:rPr lang="ru-RU" sz="2400" dirty="0" err="1">
                <a:solidFill>
                  <a:schemeClr val="tx1"/>
                </a:solidFill>
                <a:latin typeface="Mipgost" panose="020B0500000000000000" pitchFamily="34" charset="0"/>
              </a:rPr>
              <a:t>кляммерами</a:t>
            </a:r>
            <a:r>
              <a:rPr lang="ru-RU" sz="2400" dirty="0">
                <a:solidFill>
                  <a:schemeClr val="tx1"/>
                </a:solidFill>
                <a:latin typeface="Mipgost" panose="020B0500000000000000" pitchFamily="34" charset="0"/>
              </a:rPr>
              <a:t> 20—25 см.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Mipgost" panose="020B0500000000000000" pitchFamily="34" charset="0"/>
              </a:rPr>
              <a:t>Затем размягчают стекольную замазку, добавляя в нее скипидар. Разминая в руках замазку, делают из нее валик толщиной с карандаш и прикладывают к стеклу на всю длину шва. Поверхность замазки затирают специальным ножом, проводя им по стеклу и по краю </a:t>
            </a:r>
            <a:r>
              <a:rPr lang="ru-RU" sz="2400" dirty="0" err="1">
                <a:solidFill>
                  <a:schemeClr val="tx1"/>
                </a:solidFill>
                <a:latin typeface="Mipgost" panose="020B0500000000000000" pitchFamily="34" charset="0"/>
              </a:rPr>
              <a:t>полушипа</a:t>
            </a:r>
            <a:r>
              <a:rPr lang="ru-RU" sz="2400" dirty="0">
                <a:solidFill>
                  <a:schemeClr val="tx1"/>
                </a:solidFill>
                <a:latin typeface="Mipgost" panose="020B0500000000000000" pitchFamily="34" charset="0"/>
              </a:rPr>
              <a:t>; излишки замазки срезают. Через несколько дней шов покрывают краской под цвет оконной рамы.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5472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Оконные блоки. Их тепло- и влагозащита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540" y="2021252"/>
            <a:ext cx="8596668" cy="38807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Mipgost" panose="020B0500000000000000" pitchFamily="34" charset="0"/>
              </a:rPr>
              <a:t>Конструкция оконного блока состоит из </a:t>
            </a:r>
            <a:r>
              <a:rPr lang="ru-RU" sz="2400" dirty="0" err="1">
                <a:solidFill>
                  <a:schemeClr val="tx1"/>
                </a:solidFill>
                <a:latin typeface="Mipgost" panose="020B0500000000000000" pitchFamily="34" charset="0"/>
              </a:rPr>
              <a:t>светопрозрачного</a:t>
            </a:r>
            <a:r>
              <a:rPr lang="ru-RU" sz="2400" dirty="0">
                <a:solidFill>
                  <a:schemeClr val="tx1"/>
                </a:solidFill>
                <a:latin typeface="Mipgost" panose="020B0500000000000000" pitchFamily="34" charset="0"/>
              </a:rPr>
              <a:t> материала — в жилых домах это обычно силикатное стекло толщиной 4—5 мм — и обрамляющих его элементов. В качестве обрамления используется чаще всего древесина, но может быть и алюминий, сталь, пластмасса, железобетон.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Mipgost" panose="020B0500000000000000" pitchFamily="34" charset="0"/>
              </a:rPr>
              <a:t>При установке оконных блоков следует учитывать, что стекло является теплопроводным материалом. Поэтому основную теплоизоляционную способность у окон выполняют воздушные прослойки: чем больше прослоек имеет окно, тем выше его теплозащитные характеристики.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2833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41" y="461619"/>
            <a:ext cx="5449495" cy="5056846"/>
          </a:xfrm>
        </p:spPr>
      </p:pic>
      <p:sp>
        <p:nvSpPr>
          <p:cNvPr id="5" name="Прямоугольник 4"/>
          <p:cNvSpPr/>
          <p:nvPr/>
        </p:nvSpPr>
        <p:spPr>
          <a:xfrm>
            <a:off x="6139543" y="664780"/>
            <a:ext cx="5617028" cy="4827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 smtClean="0">
                <a:latin typeface="Mipgost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Различные </a:t>
            </a:r>
            <a:r>
              <a:rPr lang="ru-RU" sz="2400" dirty="0">
                <a:latin typeface="Mipgost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конструкции деревянных оконных блоков, применяемых в жилых домах: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Mipgost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 — с одинарным остеклением</a:t>
            </a:r>
            <a:r>
              <a:rPr lang="ru-RU" sz="2400" dirty="0" smtClean="0">
                <a:latin typeface="Mipgost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 smtClean="0">
                <a:latin typeface="Mipgost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 </a:t>
            </a:r>
            <a:r>
              <a:rPr lang="ru-RU" sz="2400" dirty="0">
                <a:latin typeface="Mipgost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— с двойным остеклением в спаренных переплетах; в— с двойным остеклением в раздельных переплетах; г— с тройным остеклением в раздельно спаренных переплетах; </a:t>
            </a:r>
            <a:endParaRPr lang="ru-RU" sz="2400" dirty="0" smtClean="0">
              <a:latin typeface="Mipgost" panose="020B0500000000000000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 smtClean="0">
                <a:latin typeface="Mipgost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ru-RU" sz="2400" dirty="0">
                <a:latin typeface="Mipgost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— с четверным остеклением: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Mipgost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— остекление; 2 — оконный переплет; 3— оконная коробка; 4 — подоконная доска; 5— стена.</a:t>
            </a:r>
            <a:endParaRPr lang="ru-RU" sz="2400" dirty="0">
              <a:effectLst/>
              <a:latin typeface="Mipgost" panose="020B0500000000000000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3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160" y="308444"/>
            <a:ext cx="5013800" cy="3749728"/>
          </a:xfrm>
        </p:spPr>
      </p:pic>
      <p:sp>
        <p:nvSpPr>
          <p:cNvPr id="5" name="Прямоугольник 4"/>
          <p:cNvSpPr/>
          <p:nvPr/>
        </p:nvSpPr>
        <p:spPr>
          <a:xfrm>
            <a:off x="3907450" y="2684162"/>
            <a:ext cx="774793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>
                <a:latin typeface="Mipgost" panose="020B0500000000000000" pitchFamily="34" charset="0"/>
              </a:rPr>
              <a:t>Деревоалюминиевый</a:t>
            </a:r>
            <a:r>
              <a:rPr lang="ru-RU" sz="2400" b="1" dirty="0">
                <a:latin typeface="Mipgost" panose="020B0500000000000000" pitchFamily="34" charset="0"/>
              </a:rPr>
              <a:t> оконный блок с полной наружно облицовкой линейными элементами из алюминия:</a:t>
            </a:r>
            <a:r>
              <a:rPr lang="ru-RU" sz="2400" dirty="0">
                <a:latin typeface="Mipgost" panose="020B0500000000000000" pitchFamily="34" charset="0"/>
              </a:rPr>
              <a:t/>
            </a:r>
            <a:br>
              <a:rPr lang="ru-RU" sz="2400" dirty="0">
                <a:latin typeface="Mipgost" panose="020B0500000000000000" pitchFamily="34" charset="0"/>
              </a:rPr>
            </a:br>
            <a:r>
              <a:rPr lang="ru-RU" sz="2400" dirty="0">
                <a:latin typeface="Mipgost" panose="020B0500000000000000" pitchFamily="34" charset="0"/>
              </a:rPr>
              <a:t> </a:t>
            </a:r>
            <a:r>
              <a:rPr lang="ru-RU" sz="2400" i="1" dirty="0">
                <a:latin typeface="Mipgost" panose="020B0500000000000000" pitchFamily="34" charset="0"/>
              </a:rPr>
              <a:t>а </a:t>
            </a:r>
            <a:r>
              <a:rPr lang="ru-RU" sz="2400" dirty="0">
                <a:latin typeface="Mipgost" panose="020B0500000000000000" pitchFamily="34" charset="0"/>
              </a:rPr>
              <a:t>— вертикальный разрез; </a:t>
            </a:r>
            <a:r>
              <a:rPr lang="ru-RU" sz="2400" i="1" dirty="0">
                <a:latin typeface="Mipgost" panose="020B0500000000000000" pitchFamily="34" charset="0"/>
              </a:rPr>
              <a:t>б </a:t>
            </a:r>
            <a:r>
              <a:rPr lang="ru-RU" sz="2400" dirty="0">
                <a:latin typeface="Mipgost" panose="020B0500000000000000" pitchFamily="34" charset="0"/>
              </a:rPr>
              <a:t>— горизонтальный разрез; </a:t>
            </a:r>
            <a:r>
              <a:rPr lang="ru-RU" sz="2400" i="1" dirty="0">
                <a:latin typeface="Mipgost" panose="020B0500000000000000" pitchFamily="34" charset="0"/>
              </a:rPr>
              <a:t>1— </a:t>
            </a:r>
            <a:r>
              <a:rPr lang="ru-RU" sz="2400" dirty="0">
                <a:latin typeface="Mipgost" panose="020B0500000000000000" pitchFamily="34" charset="0"/>
              </a:rPr>
              <a:t>остекление; </a:t>
            </a:r>
            <a:r>
              <a:rPr lang="ru-RU" sz="2400" i="1" dirty="0">
                <a:latin typeface="Mipgost" panose="020B0500000000000000" pitchFamily="34" charset="0"/>
              </a:rPr>
              <a:t>2— </a:t>
            </a:r>
            <a:r>
              <a:rPr lang="ru-RU" sz="2400" dirty="0">
                <a:latin typeface="Mipgost" panose="020B0500000000000000" pitchFamily="34" charset="0"/>
              </a:rPr>
              <a:t>деревянный переплет; </a:t>
            </a:r>
            <a:r>
              <a:rPr lang="ru-RU" sz="2400" i="1" dirty="0">
                <a:latin typeface="Mipgost" panose="020B0500000000000000" pitchFamily="34" charset="0"/>
              </a:rPr>
              <a:t>3— </a:t>
            </a:r>
            <a:r>
              <a:rPr lang="ru-RU" sz="2400" dirty="0">
                <a:latin typeface="Mipgost" panose="020B0500000000000000" pitchFamily="34" charset="0"/>
              </a:rPr>
              <a:t>деревянная оконная коробка; </a:t>
            </a:r>
            <a:r>
              <a:rPr lang="ru-RU" sz="2400" i="1" dirty="0">
                <a:latin typeface="Mipgost" panose="020B0500000000000000" pitchFamily="34" charset="0"/>
              </a:rPr>
              <a:t>4— </a:t>
            </a:r>
            <a:r>
              <a:rPr lang="ru-RU" sz="2400" dirty="0">
                <a:latin typeface="Mipgost" panose="020B0500000000000000" pitchFamily="34" charset="0"/>
              </a:rPr>
              <a:t>алюминиевая облицовка.</a:t>
            </a:r>
          </a:p>
        </p:txBody>
      </p:sp>
    </p:spTree>
    <p:extLst>
      <p:ext uri="{BB962C8B-B14F-4D97-AF65-F5344CB8AC3E}">
        <p14:creationId xmlns:p14="http://schemas.microsoft.com/office/powerpoint/2010/main" val="2993183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351" y="933948"/>
            <a:ext cx="3689146" cy="3961743"/>
          </a:xfrm>
        </p:spPr>
      </p:pic>
      <p:sp>
        <p:nvSpPr>
          <p:cNvPr id="5" name="Прямоугольник 4"/>
          <p:cNvSpPr/>
          <p:nvPr/>
        </p:nvSpPr>
        <p:spPr>
          <a:xfrm>
            <a:off x="5351356" y="553569"/>
            <a:ext cx="526868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Mipgost" panose="020B0500000000000000" pitchFamily="34" charset="0"/>
                <a:ea typeface="Calibri" panose="020F0502020204030204" pitchFamily="34" charset="0"/>
              </a:rPr>
              <a:t>Использование </a:t>
            </a:r>
            <a:r>
              <a:rPr lang="ru-RU" sz="2400" b="1" dirty="0">
                <a:latin typeface="Mipgost" panose="020B0500000000000000" pitchFamily="34" charset="0"/>
                <a:ea typeface="Calibri" panose="020F0502020204030204" pitchFamily="34" charset="0"/>
              </a:rPr>
              <a:t>стеклопакета для остекления:</a:t>
            </a:r>
            <a:r>
              <a:rPr lang="ru-RU" sz="2400" dirty="0">
                <a:latin typeface="Mipgost" panose="020B0500000000000000" pitchFamily="34" charset="0"/>
                <a:ea typeface="Calibri" panose="020F0502020204030204" pitchFamily="34" charset="0"/>
              </a:rPr>
              <a:t> </a:t>
            </a:r>
            <a:r>
              <a:rPr lang="ru-RU" sz="2400" i="1" dirty="0">
                <a:latin typeface="Mipgost" panose="020B0500000000000000" pitchFamily="34" charset="0"/>
                <a:ea typeface="Calibri" panose="020F0502020204030204" pitchFamily="34" charset="0"/>
              </a:rPr>
              <a:t/>
            </a:r>
            <a:br>
              <a:rPr lang="ru-RU" sz="2400" i="1" dirty="0">
                <a:latin typeface="Mipgost" panose="020B0500000000000000" pitchFamily="34" charset="0"/>
                <a:ea typeface="Calibri" panose="020F0502020204030204" pitchFamily="34" charset="0"/>
              </a:rPr>
            </a:br>
            <a:r>
              <a:rPr lang="ru-RU" sz="2400" i="1" dirty="0">
                <a:latin typeface="Mipgost" panose="020B0500000000000000" pitchFamily="34" charset="0"/>
                <a:ea typeface="Calibri" panose="020F0502020204030204" pitchFamily="34" charset="0"/>
              </a:rPr>
              <a:t>1</a:t>
            </a:r>
            <a:r>
              <a:rPr lang="ru-RU" sz="2400" dirty="0">
                <a:latin typeface="Mipgost" panose="020B0500000000000000" pitchFamily="34" charset="0"/>
                <a:ea typeface="Calibri" panose="020F0502020204030204" pitchFamily="34" charset="0"/>
              </a:rPr>
              <a:t>— остекление; </a:t>
            </a:r>
            <a:endParaRPr lang="ru-RU" sz="2400" dirty="0" smtClean="0">
              <a:latin typeface="Mipgost" panose="020B0500000000000000" pitchFamily="34" charset="0"/>
              <a:ea typeface="Calibri" panose="020F0502020204030204" pitchFamily="34" charset="0"/>
            </a:endParaRPr>
          </a:p>
          <a:p>
            <a:r>
              <a:rPr lang="ru-RU" sz="2400" i="1" dirty="0" smtClean="0">
                <a:latin typeface="Mipgost" panose="020B0500000000000000" pitchFamily="34" charset="0"/>
                <a:ea typeface="Calibri" panose="020F0502020204030204" pitchFamily="34" charset="0"/>
              </a:rPr>
              <a:t>2</a:t>
            </a:r>
            <a:r>
              <a:rPr lang="ru-RU" sz="2400" i="1" dirty="0">
                <a:latin typeface="Mipgost" panose="020B0500000000000000" pitchFamily="34" charset="0"/>
                <a:ea typeface="Calibri" panose="020F0502020204030204" pitchFamily="34" charset="0"/>
              </a:rPr>
              <a:t>— </a:t>
            </a:r>
            <a:r>
              <a:rPr lang="ru-RU" sz="2400" dirty="0">
                <a:latin typeface="Mipgost" panose="020B0500000000000000" pitchFamily="34" charset="0"/>
                <a:ea typeface="Calibri" panose="020F0502020204030204" pitchFamily="34" charset="0"/>
              </a:rPr>
              <a:t>переплет; </a:t>
            </a:r>
            <a:endParaRPr lang="ru-RU" sz="2400" dirty="0" smtClean="0">
              <a:latin typeface="Mipgost" panose="020B0500000000000000" pitchFamily="34" charset="0"/>
              <a:ea typeface="Calibri" panose="020F0502020204030204" pitchFamily="34" charset="0"/>
            </a:endParaRPr>
          </a:p>
          <a:p>
            <a:r>
              <a:rPr lang="ru-RU" sz="2400" i="1" dirty="0" smtClean="0">
                <a:latin typeface="Mipgost" panose="020B0500000000000000" pitchFamily="34" charset="0"/>
                <a:ea typeface="Calibri" panose="020F0502020204030204" pitchFamily="34" charset="0"/>
              </a:rPr>
              <a:t>3 </a:t>
            </a:r>
            <a:r>
              <a:rPr lang="ru-RU" sz="2400" i="1" dirty="0">
                <a:latin typeface="Mipgost" panose="020B0500000000000000" pitchFamily="34" charset="0"/>
                <a:ea typeface="Calibri" panose="020F0502020204030204" pitchFamily="34" charset="0"/>
              </a:rPr>
              <a:t>— </a:t>
            </a:r>
            <a:r>
              <a:rPr lang="ru-RU" sz="2400" dirty="0">
                <a:latin typeface="Mipgost" panose="020B0500000000000000" pitchFamily="34" charset="0"/>
                <a:ea typeface="Calibri" panose="020F0502020204030204" pitchFamily="34" charset="0"/>
              </a:rPr>
              <a:t>герметичная воздушная прослойка; </a:t>
            </a:r>
            <a:endParaRPr lang="ru-RU" sz="2400" dirty="0" smtClean="0">
              <a:latin typeface="Mipgost" panose="020B0500000000000000" pitchFamily="34" charset="0"/>
              <a:ea typeface="Calibri" panose="020F0502020204030204" pitchFamily="34" charset="0"/>
            </a:endParaRPr>
          </a:p>
          <a:p>
            <a:r>
              <a:rPr lang="ru-RU" sz="2400" i="1" dirty="0" smtClean="0">
                <a:latin typeface="Mipgost" panose="020B0500000000000000" pitchFamily="34" charset="0"/>
                <a:ea typeface="Calibri" panose="020F0502020204030204" pitchFamily="34" charset="0"/>
              </a:rPr>
              <a:t>4</a:t>
            </a:r>
            <a:r>
              <a:rPr lang="ru-RU" sz="2400" i="1" dirty="0">
                <a:latin typeface="Mipgost" panose="020B0500000000000000" pitchFamily="34" charset="0"/>
                <a:ea typeface="Calibri" panose="020F0502020204030204" pitchFamily="34" charset="0"/>
              </a:rPr>
              <a:t>— </a:t>
            </a:r>
            <a:r>
              <a:rPr lang="ru-RU" sz="2400" dirty="0">
                <a:latin typeface="Mipgost" panose="020B0500000000000000" pitchFamily="34" charset="0"/>
                <a:ea typeface="Calibri" panose="020F0502020204030204" pitchFamily="34" charset="0"/>
              </a:rPr>
              <a:t>материал, впитывающий влагу из воздуха прослойки; </a:t>
            </a:r>
            <a:endParaRPr lang="ru-RU" sz="2400" dirty="0" smtClean="0">
              <a:latin typeface="Mipgost" panose="020B0500000000000000" pitchFamily="34" charset="0"/>
              <a:ea typeface="Calibri" panose="020F0502020204030204" pitchFamily="34" charset="0"/>
            </a:endParaRPr>
          </a:p>
          <a:p>
            <a:r>
              <a:rPr lang="ru-RU" sz="2400" dirty="0" smtClean="0">
                <a:latin typeface="Mipgost" panose="020B0500000000000000" pitchFamily="34" charset="0"/>
                <a:ea typeface="Calibri" panose="020F0502020204030204" pitchFamily="34" charset="0"/>
              </a:rPr>
              <a:t>5</a:t>
            </a:r>
            <a:r>
              <a:rPr lang="ru-RU" sz="2400" dirty="0">
                <a:latin typeface="Mipgost" panose="020B0500000000000000" pitchFamily="34" charset="0"/>
                <a:ea typeface="Calibri" panose="020F0502020204030204" pitchFamily="34" charset="0"/>
              </a:rPr>
              <a:t>— распорный профиль</a:t>
            </a:r>
            <a:r>
              <a:rPr lang="ru-RU" dirty="0">
                <a:latin typeface="Segoe UI" panose="020B0502040204020203" pitchFamily="34" charset="0"/>
                <a:ea typeface="Calibri" panose="020F0502020204030204" pitchFamily="34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6889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8991" y="514669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Mipgost" panose="020B0500000000000000" pitchFamily="34" charset="0"/>
              </a:rPr>
              <a:t>В качестве солнцезащитного остекления применяют </a:t>
            </a:r>
            <a:r>
              <a:rPr lang="ru-RU" sz="2400" dirty="0" smtClean="0">
                <a:solidFill>
                  <a:schemeClr val="tx1"/>
                </a:solidFill>
                <a:latin typeface="Mipgost" panose="020B0500000000000000" pitchFamily="34" charset="0"/>
              </a:rPr>
              <a:t>теплопоглощающие и теплоотражающие.</a:t>
            </a:r>
          </a:p>
          <a:p>
            <a:pPr marL="0" indent="0">
              <a:buNone/>
            </a:pPr>
            <a:r>
              <a:rPr lang="ru-RU" sz="2400" u="sng" dirty="0" smtClean="0">
                <a:solidFill>
                  <a:schemeClr val="tx1"/>
                </a:solidFill>
                <a:latin typeface="Mipgost" panose="020B0500000000000000" pitchFamily="34" charset="0"/>
              </a:rPr>
              <a:t>Теплопоглощающие </a:t>
            </a:r>
            <a:r>
              <a:rPr lang="ru-RU" sz="2400" u="sng" dirty="0">
                <a:solidFill>
                  <a:schemeClr val="tx1"/>
                </a:solidFill>
                <a:latin typeface="Mipgost" panose="020B0500000000000000" pitchFamily="34" charset="0"/>
              </a:rPr>
              <a:t>стекла</a:t>
            </a:r>
            <a:r>
              <a:rPr lang="ru-RU" sz="2400" dirty="0">
                <a:solidFill>
                  <a:schemeClr val="tx1"/>
                </a:solidFill>
                <a:latin typeface="Mipgost" panose="020B0500000000000000" pitchFamily="34" charset="0"/>
              </a:rPr>
              <a:t> выпускают двух видов — с пленочным покрытием и окрашенные в массе. В первом случае стекла приобретают свойства теплопоглощения за счет нанесения на их поверхность тонкой пленки из окисно-металлического покрытия электрохимической обработкой или распылением. Для заполнений оконных переплетов используют теплопоглощение стекла с окисно-оловянно-сурьмяным покрытием, покрытием из оксидов свинца и меди.</a:t>
            </a:r>
          </a:p>
          <a:p>
            <a:pPr marL="0" indent="0">
              <a:buNone/>
            </a:pPr>
            <a:r>
              <a:rPr lang="ru-RU" sz="2400" u="sng" dirty="0">
                <a:solidFill>
                  <a:schemeClr val="tx1"/>
                </a:solidFill>
                <a:latin typeface="Mipgost" panose="020B0500000000000000" pitchFamily="34" charset="0"/>
              </a:rPr>
              <a:t>Теплоотражающие стекла</a:t>
            </a:r>
            <a:r>
              <a:rPr lang="ru-RU" sz="2400" dirty="0">
                <a:solidFill>
                  <a:schemeClr val="tx1"/>
                </a:solidFill>
                <a:latin typeface="Mipgost" panose="020B0500000000000000" pitchFamily="34" charset="0"/>
              </a:rPr>
              <a:t> получают в результате нанесения на поверхность стекла тонких пленок из металлов и оксидов металлов распылением, химическим осаждением, электрохимической обработкой или термическим разложением. </a:t>
            </a:r>
          </a:p>
        </p:txBody>
      </p:sp>
    </p:spTree>
    <p:extLst>
      <p:ext uri="{BB962C8B-B14F-4D97-AF65-F5344CB8AC3E}">
        <p14:creationId xmlns:p14="http://schemas.microsoft.com/office/powerpoint/2010/main" val="305661207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</TotalTime>
  <Words>1017</Words>
  <Application>Microsoft Office PowerPoint</Application>
  <PresentationFormat>Произвольный</PresentationFormat>
  <Paragraphs>50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Аспект</vt:lpstr>
      <vt:lpstr>Стекольные работы</vt:lpstr>
      <vt:lpstr>Презентация PowerPoint</vt:lpstr>
      <vt:lpstr>Презентация PowerPoint</vt:lpstr>
      <vt:lpstr>Остекление окон</vt:lpstr>
      <vt:lpstr>Оконные блоки. Их тепло- и влагозащита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Повышение герметичности окон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Стекольные работы</dc:title>
  <dc:creator>Пользователь Windows</dc:creator>
  <cp:lastModifiedBy>SV</cp:lastModifiedBy>
  <cp:revision>8</cp:revision>
  <dcterms:created xsi:type="dcterms:W3CDTF">2019-12-22T22:40:29Z</dcterms:created>
  <dcterms:modified xsi:type="dcterms:W3CDTF">2020-03-30T07:40:08Z</dcterms:modified>
</cp:coreProperties>
</file>