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2963" y="1915885"/>
            <a:ext cx="8925803" cy="1515291"/>
          </a:xfrm>
        </p:spPr>
        <p:txBody>
          <a:bodyPr/>
          <a:lstStyle/>
          <a:p>
            <a:r>
              <a:rPr lang="ru-RU" sz="9600" dirty="0" smtClean="0">
                <a:latin typeface="Mipgost" panose="020B0500000000000000" pitchFamily="34" charset="0"/>
              </a:rPr>
              <a:t>Стекольные работы</a:t>
            </a:r>
            <a:endParaRPr lang="ru-RU" sz="9600" dirty="0">
              <a:latin typeface="Mipgost" panose="020B0500000000000000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10" y="4014650"/>
            <a:ext cx="4568736" cy="304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157" y="288246"/>
            <a:ext cx="9938414" cy="1288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Хорошие теплозащитные свойства и высокое сопротивление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воздухопроницанию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имеют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бескоробчатые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окна, установленные в однослойных керамзитобетонных панелях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24" y="1837192"/>
            <a:ext cx="3970836" cy="38350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03261" y="4175931"/>
            <a:ext cx="41365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ipgost" panose="020B0500000000000000" pitchFamily="34" charset="0"/>
              </a:rPr>
              <a:t>Конструкция </a:t>
            </a:r>
            <a:r>
              <a:rPr lang="ru-RU" sz="2400" dirty="0" err="1">
                <a:latin typeface="Mipgost" panose="020B0500000000000000" pitchFamily="34" charset="0"/>
              </a:rPr>
              <a:t>бескоробочного</a:t>
            </a:r>
            <a:r>
              <a:rPr lang="ru-RU" sz="2400" dirty="0">
                <a:latin typeface="Mipgost" panose="020B0500000000000000" pitchFamily="34" charset="0"/>
              </a:rPr>
              <a:t> окна:</a:t>
            </a:r>
          </a:p>
          <a:p>
            <a:r>
              <a:rPr lang="ru-RU" sz="2400" dirty="0">
                <a:latin typeface="Mipgost" panose="020B0500000000000000" pitchFamily="34" charset="0"/>
              </a:rPr>
              <a:t> 1 — остекление; </a:t>
            </a:r>
            <a:endParaRPr lang="ru-RU" sz="2400" dirty="0" smtClean="0">
              <a:latin typeface="Mipgost" panose="020B0500000000000000" pitchFamily="34" charset="0"/>
            </a:endParaRPr>
          </a:p>
          <a:p>
            <a:r>
              <a:rPr lang="ru-RU" sz="2400" dirty="0" smtClean="0">
                <a:latin typeface="Mipgost" panose="020B0500000000000000" pitchFamily="34" charset="0"/>
              </a:rPr>
              <a:t>2</a:t>
            </a:r>
            <a:r>
              <a:rPr lang="ru-RU" sz="2400" dirty="0">
                <a:latin typeface="Mipgost" panose="020B0500000000000000" pitchFamily="34" charset="0"/>
              </a:rPr>
              <a:t>— переплет; </a:t>
            </a:r>
            <a:endParaRPr lang="ru-RU" sz="2400" dirty="0" smtClean="0">
              <a:latin typeface="Mipgost" panose="020B0500000000000000" pitchFamily="34" charset="0"/>
            </a:endParaRPr>
          </a:p>
          <a:p>
            <a:r>
              <a:rPr lang="ru-RU" sz="2400" dirty="0" smtClean="0">
                <a:latin typeface="Mipgost" panose="020B0500000000000000" pitchFamily="34" charset="0"/>
              </a:rPr>
              <a:t>3 </a:t>
            </a:r>
            <a:r>
              <a:rPr lang="ru-RU" sz="2400" dirty="0">
                <a:latin typeface="Mipgost" panose="020B0500000000000000" pitchFamily="34" charset="0"/>
              </a:rPr>
              <a:t>— стена.</a:t>
            </a:r>
          </a:p>
        </p:txBody>
      </p:sp>
    </p:spTree>
    <p:extLst>
      <p:ext uri="{BB962C8B-B14F-4D97-AF65-F5344CB8AC3E}">
        <p14:creationId xmlns:p14="http://schemas.microsoft.com/office/powerpoint/2010/main" val="12300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202" y="156753"/>
            <a:ext cx="6690117" cy="6031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Повышение </a:t>
            </a:r>
            <a:r>
              <a:rPr lang="ru-RU" dirty="0" smtClean="0"/>
              <a:t>герметичности окон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0443"/>
            <a:ext cx="3862433" cy="43537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162" y="143139"/>
            <a:ext cx="4552950" cy="32766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28056" y="780443"/>
            <a:ext cx="365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Mipgost" panose="020B0500000000000000" pitchFamily="34" charset="0"/>
              </a:rPr>
              <a:t>Конструкции сопряжений оконных блоков с наружными стенами:</a:t>
            </a:r>
          </a:p>
          <a:p>
            <a:r>
              <a:rPr lang="ru-RU" dirty="0">
                <a:latin typeface="Mipgost" panose="020B0500000000000000" pitchFamily="34" charset="0"/>
              </a:rPr>
              <a:t> а — уплотнение зазора сухой </a:t>
            </a:r>
            <a:r>
              <a:rPr lang="ru-RU" dirty="0" err="1">
                <a:latin typeface="Mipgost" panose="020B0500000000000000" pitchFamily="34" charset="0"/>
              </a:rPr>
              <a:t>антисептированной</a:t>
            </a:r>
            <a:r>
              <a:rPr lang="ru-RU" dirty="0">
                <a:latin typeface="Mipgost" panose="020B0500000000000000" pitchFamily="34" charset="0"/>
              </a:rPr>
              <a:t> паклей (пенькой, очесами и др.); б — уплотнение зазора </a:t>
            </a:r>
            <a:r>
              <a:rPr lang="ru-RU" dirty="0" err="1">
                <a:latin typeface="Mipgost" panose="020B0500000000000000" pitchFamily="34" charset="0"/>
              </a:rPr>
              <a:t>гипсоперлитовым</a:t>
            </a:r>
            <a:r>
              <a:rPr lang="ru-RU" dirty="0">
                <a:latin typeface="Mipgost" panose="020B0500000000000000" pitchFamily="34" charset="0"/>
              </a:rPr>
              <a:t> раствором; в — сопряжение оконного блока со стеной без конопатки зазора; г — </a:t>
            </a:r>
            <a:r>
              <a:rPr lang="ru-RU" dirty="0" err="1">
                <a:latin typeface="Mipgost" panose="020B0500000000000000" pitchFamily="34" charset="0"/>
              </a:rPr>
              <a:t>замоноличивание</a:t>
            </a:r>
            <a:r>
              <a:rPr lang="ru-RU" dirty="0">
                <a:latin typeface="Mipgost" panose="020B0500000000000000" pitchFamily="34" charset="0"/>
              </a:rPr>
              <a:t> оконной коробки в стену.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4389" y="4098915"/>
            <a:ext cx="86476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b="1" dirty="0">
                <a:latin typeface="Mipgost" panose="020B0500000000000000" pitchFamily="34" charset="0"/>
                <a:ea typeface="Times New Roman" panose="02020603050405020304" pitchFamily="18" charset="0"/>
              </a:rPr>
              <a:t>Конструкции сопряжений оконных блоков с наружными стенами: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</a:b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д—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уплотнение зазора паклей, смоченной в цементном молоке;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е 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заделка зазора паклей и раствором </a:t>
            </a:r>
            <a:r>
              <a:rPr lang="ru-RU" dirty="0" err="1">
                <a:latin typeface="Mipgost" panose="020B0500000000000000" pitchFamily="34" charset="0"/>
                <a:ea typeface="Times New Roman" panose="02020603050405020304" pitchFamily="18" charset="0"/>
              </a:rPr>
              <a:t>гипсоцементнопуццоланового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 вяжущего;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ж 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уплотнение зазора синтетическим жгутом;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з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— уплотнение зазора </a:t>
            </a:r>
            <a:r>
              <a:rPr lang="ru-RU" dirty="0" err="1">
                <a:latin typeface="Mipgost" panose="020B0500000000000000" pitchFamily="34" charset="0"/>
                <a:ea typeface="Times New Roman" panose="02020603050405020304" pitchFamily="18" charset="0"/>
              </a:rPr>
              <a:t>пенополиуретаном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1—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остекление: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2 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переплет;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3 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— оконная коробка;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4—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герметизирующая мастика; 5 — </a:t>
            </a:r>
            <a:r>
              <a:rPr lang="ru-RU" dirty="0" err="1">
                <a:latin typeface="Mipgost" panose="020B0500000000000000" pitchFamily="34" charset="0"/>
                <a:ea typeface="Times New Roman" panose="02020603050405020304" pitchFamily="18" charset="0"/>
              </a:rPr>
              <a:t>нащельник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6—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сухая </a:t>
            </a:r>
            <a:r>
              <a:rPr lang="ru-RU" dirty="0" err="1">
                <a:latin typeface="Mipgost" panose="020B0500000000000000" pitchFamily="34" charset="0"/>
                <a:ea typeface="Times New Roman" panose="02020603050405020304" pitchFamily="18" charset="0"/>
              </a:rPr>
              <a:t>антисептированная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 пакля; 7 — наружная стена;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8 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— </a:t>
            </a:r>
            <a:r>
              <a:rPr lang="ru-RU" dirty="0" err="1">
                <a:latin typeface="Mipgost" panose="020B0500000000000000" pitchFamily="34" charset="0"/>
                <a:ea typeface="Times New Roman" panose="02020603050405020304" pitchFamily="18" charset="0"/>
              </a:rPr>
              <a:t>гипсоперлитовый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 раствор;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9—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цементный раствор;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10—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пакля, смоченная в алебастровом или цементном растворе;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11 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— раствор ГЦПВ;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12— 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синтетический жгут; </a:t>
            </a:r>
            <a:r>
              <a:rPr lang="ru-RU" i="1" dirty="0">
                <a:latin typeface="Mipgost" panose="020B0500000000000000" pitchFamily="34" charset="0"/>
                <a:ea typeface="Times New Roman" panose="02020603050405020304" pitchFamily="18" charset="0"/>
              </a:rPr>
              <a:t>13— </a:t>
            </a:r>
            <a:r>
              <a:rPr lang="ru-RU" dirty="0" err="1">
                <a:latin typeface="Mipgost" panose="020B0500000000000000" pitchFamily="34" charset="0"/>
                <a:ea typeface="Times New Roman" panose="02020603050405020304" pitchFamily="18" charset="0"/>
              </a:rPr>
              <a:t>пенополиуретан</a:t>
            </a:r>
            <a:r>
              <a:rPr lang="ru-RU" dirty="0">
                <a:latin typeface="Mipgost" panose="020B0500000000000000" pitchFamily="34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9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78" y="635726"/>
            <a:ext cx="8176277" cy="2651056"/>
          </a:xfrm>
        </p:spPr>
      </p:pic>
      <p:sp>
        <p:nvSpPr>
          <p:cNvPr id="5" name="Прямоугольник 4"/>
          <p:cNvSpPr/>
          <p:nvPr/>
        </p:nvSpPr>
        <p:spPr>
          <a:xfrm>
            <a:off x="1485532" y="3685852"/>
            <a:ext cx="75233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400" b="1" dirty="0" smtClean="0">
                <a:latin typeface="Mipgost" panose="020B0500000000000000" pitchFamily="34" charset="0"/>
                <a:ea typeface="Times New Roman" panose="02020603050405020304" pitchFamily="18" charset="0"/>
              </a:rPr>
              <a:t>Проникание </a:t>
            </a:r>
            <a:r>
              <a:rPr lang="ru-RU" sz="2400" b="1" dirty="0">
                <a:latin typeface="Mipgost" panose="020B0500000000000000" pitchFamily="34" charset="0"/>
                <a:ea typeface="Times New Roman" panose="02020603050405020304" pitchFamily="18" charset="0"/>
              </a:rPr>
              <a:t>холодного воздуха через зазор между стеной и оконной коробкой, установка </a:t>
            </a:r>
            <a:r>
              <a:rPr lang="ru-RU" sz="2400" b="1" dirty="0" err="1">
                <a:latin typeface="Mipgost" panose="020B0500000000000000" pitchFamily="34" charset="0"/>
                <a:ea typeface="Times New Roman" panose="02020603050405020304" pitchFamily="18" charset="0"/>
              </a:rPr>
              <a:t>нащельника</a:t>
            </a:r>
            <a:r>
              <a:rPr lang="ru-RU" sz="2400" b="1" dirty="0">
                <a:latin typeface="Mipgost" panose="020B0500000000000000" pitchFamily="34" charset="0"/>
                <a:ea typeface="Times New Roman" panose="02020603050405020304" pitchFamily="18" charset="0"/>
              </a:rPr>
              <a:t>, утепление зазора полиуретановой пеной: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/>
            </a:r>
            <a:b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</a:b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 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— стена; 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2— 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утеплитель; 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3 — 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наружная штукатурка; 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4— 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оконная коробка; 5— петля; 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6— </a:t>
            </a:r>
            <a:r>
              <a:rPr lang="ru-RU" sz="2400" dirty="0" err="1">
                <a:latin typeface="Mipgost" panose="020B0500000000000000" pitchFamily="34" charset="0"/>
                <a:ea typeface="Times New Roman" panose="02020603050405020304" pitchFamily="18" charset="0"/>
              </a:rPr>
              <a:t>нащельник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353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2" y="653144"/>
            <a:ext cx="4913537" cy="33728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405" y="169925"/>
            <a:ext cx="4040777" cy="417147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6389" y="4158794"/>
            <a:ext cx="44935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ipgost" panose="020B0500000000000000" pitchFamily="34" charset="0"/>
              </a:rPr>
              <a:t>Вставка стекол на одинарной замазке: </a:t>
            </a:r>
          </a:p>
          <a:p>
            <a:r>
              <a:rPr lang="ru-RU" sz="2400" dirty="0">
                <a:latin typeface="Mipgost" panose="020B0500000000000000" pitchFamily="34" charset="0"/>
              </a:rPr>
              <a:t>а— закрепление стекла проволочными шпильками с помощью стамески;  </a:t>
            </a:r>
            <a:endParaRPr lang="ru-RU" sz="2400" dirty="0" smtClean="0">
              <a:latin typeface="Mipgost" panose="020B0500000000000000" pitchFamily="34" charset="0"/>
            </a:endParaRPr>
          </a:p>
          <a:p>
            <a:r>
              <a:rPr lang="ru-RU" sz="2400" dirty="0" smtClean="0">
                <a:latin typeface="Mipgost" panose="020B0500000000000000" pitchFamily="34" charset="0"/>
              </a:rPr>
              <a:t>б </a:t>
            </a:r>
            <a:r>
              <a:rPr lang="ru-RU" sz="2400" dirty="0">
                <a:latin typeface="Mipgost" panose="020B0500000000000000" pitchFamily="34" charset="0"/>
              </a:rPr>
              <a:t>— последовательность операции.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20936" y="4172894"/>
            <a:ext cx="68710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ipgost" panose="020B0500000000000000" pitchFamily="34" charset="0"/>
                <a:ea typeface="Calibri" panose="020F0502020204030204" pitchFamily="34" charset="0"/>
              </a:rPr>
              <a:t>Вставка стекол на двойной замазке:</a:t>
            </a:r>
            <a:r>
              <a:rPr lang="ru-RU" sz="2400" b="1" i="1" dirty="0">
                <a:latin typeface="Mipgost" panose="020B0500000000000000" pitchFamily="34" charset="0"/>
                <a:ea typeface="Calibri" panose="020F0502020204030204" pitchFamily="34" charset="0"/>
              </a:rPr>
              <a:t>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/>
            </a:r>
            <a:b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</a:b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а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последовательность операции;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1 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укладка замазки;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2 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укладка стекла;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3 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забивка шпилек;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4—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нанесение замазки;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5 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профилирование замазки;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б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правильно вставленное стекло;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1 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замазка;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2—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замазка постели;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3 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стекло;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4 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переплет.</a:t>
            </a:r>
            <a:endParaRPr lang="ru-RU" sz="2400" dirty="0">
              <a:latin typeface="Mipgos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" y="830215"/>
            <a:ext cx="3708650" cy="5122343"/>
          </a:xfrm>
        </p:spPr>
      </p:pic>
      <p:sp>
        <p:nvSpPr>
          <p:cNvPr id="5" name="Прямоугольник 4"/>
          <p:cNvSpPr/>
          <p:nvPr/>
        </p:nvSpPr>
        <p:spPr>
          <a:xfrm>
            <a:off x="6122125" y="2418694"/>
            <a:ext cx="3779521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b="1" dirty="0">
                <a:latin typeface="Mipgost" panose="020B0500000000000000" pitchFamily="34" charset="0"/>
                <a:ea typeface="Times New Roman" panose="02020603050405020304" pitchFamily="18" charset="0"/>
              </a:rPr>
              <a:t>Вставка стекла на </a:t>
            </a:r>
            <a:r>
              <a:rPr lang="ru-RU" sz="2400" b="1" dirty="0" err="1">
                <a:latin typeface="Mipgost" panose="020B0500000000000000" pitchFamily="34" charset="0"/>
                <a:ea typeface="Times New Roman" panose="02020603050405020304" pitchFamily="18" charset="0"/>
              </a:rPr>
              <a:t>штапиках</a:t>
            </a:r>
            <a:r>
              <a:rPr lang="ru-RU" sz="2400" b="1" dirty="0">
                <a:latin typeface="Mipgost" panose="020B0500000000000000" pitchFamily="34" charset="0"/>
                <a:ea typeface="Times New Roman" panose="02020603050405020304" pitchFamily="18" charset="0"/>
              </a:rPr>
              <a:t>: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 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/>
            </a:r>
            <a:b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</a:b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 — замазка; </a:t>
            </a:r>
            <a:endParaRPr lang="ru-RU" sz="2400" dirty="0" smtClean="0">
              <a:latin typeface="Mipgost" panose="020B0500000000000000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i="1" dirty="0" smtClean="0">
                <a:latin typeface="Mipgost" panose="020B0500000000000000" pitchFamily="34" charset="0"/>
                <a:ea typeface="Times New Roman" panose="02020603050405020304" pitchFamily="18" charset="0"/>
              </a:rPr>
              <a:t>2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— стекло; </a:t>
            </a:r>
            <a:endParaRPr lang="ru-RU" sz="2400" dirty="0" smtClean="0">
              <a:latin typeface="Mipgost" panose="020B0500000000000000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i="1" dirty="0" smtClean="0">
                <a:latin typeface="Mipgost" panose="020B0500000000000000" pitchFamily="34" charset="0"/>
                <a:ea typeface="Times New Roman" panose="02020603050405020304" pitchFamily="18" charset="0"/>
              </a:rPr>
              <a:t>3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— </a:t>
            </a:r>
            <a:r>
              <a:rPr lang="ru-RU" sz="2400" dirty="0" err="1">
                <a:latin typeface="Mipgost" panose="020B0500000000000000" pitchFamily="34" charset="0"/>
                <a:ea typeface="Times New Roman" panose="02020603050405020304" pitchFamily="18" charset="0"/>
              </a:rPr>
              <a:t>штапик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; </a:t>
            </a:r>
            <a:endParaRPr lang="ru-RU" sz="2400" dirty="0" smtClean="0">
              <a:latin typeface="Mipgost" panose="020B0500000000000000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i="1" dirty="0" smtClean="0">
                <a:latin typeface="Mipgost" panose="020B0500000000000000" pitchFamily="34" charset="0"/>
                <a:ea typeface="Times New Roman" panose="02020603050405020304" pitchFamily="18" charset="0"/>
              </a:rPr>
              <a:t>4</a:t>
            </a:r>
            <a:r>
              <a:rPr lang="ru-RU" sz="2400" i="1" dirty="0">
                <a:latin typeface="Mipgost" panose="020B0500000000000000" pitchFamily="34" charset="0"/>
                <a:ea typeface="Times New Roman" panose="02020603050405020304" pitchFamily="18" charset="0"/>
              </a:rPr>
              <a:t>— 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шуруп; </a:t>
            </a:r>
            <a:endParaRPr lang="ru-RU" sz="2400" dirty="0" smtClean="0">
              <a:latin typeface="Mipgost" panose="020B0500000000000000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ru-RU" sz="2400" dirty="0" smtClean="0">
                <a:latin typeface="Mipgost" panose="020B0500000000000000" pitchFamily="34" charset="0"/>
                <a:ea typeface="Times New Roman" panose="02020603050405020304" pitchFamily="18" charset="0"/>
              </a:rPr>
              <a:t>5 </a:t>
            </a:r>
            <a:r>
              <a:rPr lang="ru-RU" sz="2400" dirty="0">
                <a:latin typeface="Mipgost" panose="020B0500000000000000" pitchFamily="34" charset="0"/>
                <a:ea typeface="Times New Roman" panose="02020603050405020304" pitchFamily="18" charset="0"/>
              </a:rPr>
              <a:t>— переплет.</a:t>
            </a:r>
          </a:p>
        </p:txBody>
      </p:sp>
    </p:spTree>
    <p:extLst>
      <p:ext uri="{BB962C8B-B14F-4D97-AF65-F5344CB8AC3E}">
        <p14:creationId xmlns:p14="http://schemas.microsoft.com/office/powerpoint/2010/main" val="42708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242" y="218577"/>
            <a:ext cx="10748311" cy="614738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u="sng" dirty="0">
                <a:solidFill>
                  <a:schemeClr val="tx1"/>
                </a:solidFill>
                <a:latin typeface="Mipgost" panose="020B0500000000000000" pitchFamily="34" charset="0"/>
              </a:rPr>
              <a:t>Стекольные работы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- это строительный процесс заполнения световых проемов зданий. Продукция, полученная в результате завершенного процесса, называется остеклением.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u="sng" dirty="0">
                <a:solidFill>
                  <a:schemeClr val="tx1"/>
                </a:solidFill>
                <a:latin typeface="Mipgost" panose="020B0500000000000000" pitchFamily="34" charset="0"/>
              </a:rPr>
              <a:t>Инструменты. 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Стекло режут алмазными или роликовыми стеклорезами. Кроме них в стекольных работах применяют клещи, линейку, молоток, стамеску.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Алмазные стеклорезы. Считаются лучшими для резки. Состоят из молоточка с прорезями для ломки стекла, в который вставлены алмазы весом от 0,02 до 0,20 карата, и ручки. В зависимости от веса алмазов, вставленных в стеклорезы, они делятся на 5 групп и предназначены для резки стекла различной толщины. Алмаз режет, вернее царапает, стекло на весьма небольшую глубину; по полученной царапине стекло ломают.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Стеклорезы из твердого сплава состоят из ручки, головки с прорезями, в которой установлены 3 ролика. Рассчитаны на резку стекла толщиной от 1 мм и выше. Одним роликом можно нарезать не менее 350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пог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. м стекла. Затупившийся ролик меняют на новый.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Любым стеклорезом следует резать только сухое и чистое стекло: вода и грязь быстро выводят стеклорез из строя. После работы стеклорезы вытирают сухой тряпкой или замшей и кладут в футляр.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854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242" y="262120"/>
            <a:ext cx="10757021" cy="59906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u="sng" dirty="0">
                <a:solidFill>
                  <a:schemeClr val="tx1"/>
                </a:solidFill>
                <a:latin typeface="Mipgost" panose="020B0500000000000000" pitchFamily="34" charset="0"/>
              </a:rPr>
              <a:t>Материалы для остекления.</a:t>
            </a:r>
          </a:p>
          <a:p>
            <a:pPr marL="0" indent="0">
              <a:buNone/>
            </a:pPr>
            <a:r>
              <a:rPr lang="ru-RU" sz="3800" u="sng" dirty="0">
                <a:solidFill>
                  <a:schemeClr val="tx1"/>
                </a:solidFill>
                <a:latin typeface="Mipgost" panose="020B0500000000000000" pitchFamily="34" charset="0"/>
              </a:rPr>
              <a:t>Стекло. </a:t>
            </a:r>
            <a:r>
              <a:rPr lang="ru-RU" sz="3800" dirty="0">
                <a:solidFill>
                  <a:schemeClr val="tx1"/>
                </a:solidFill>
                <a:latin typeface="Mipgost" panose="020B0500000000000000" pitchFamily="34" charset="0"/>
              </a:rPr>
              <a:t>Листы его бывают различных размеров и толщиной 2, 2,5, 3, 4, 5 и 6 мм. Рекомендуется подбирать такие листы, чтобы из них вырезалось наибольшее число деловых стекол с наименьшим количеством обрезков.</a:t>
            </a:r>
          </a:p>
          <a:p>
            <a:pPr marL="0" indent="0">
              <a:buNone/>
            </a:pPr>
            <a:r>
              <a:rPr lang="ru-RU" sz="3800" u="sng" dirty="0">
                <a:solidFill>
                  <a:schemeClr val="tx1"/>
                </a:solidFill>
                <a:latin typeface="Mipgost" panose="020B0500000000000000" pitchFamily="34" charset="0"/>
              </a:rPr>
              <a:t>Шпильки. </a:t>
            </a:r>
            <a:r>
              <a:rPr lang="ru-RU" sz="3800" dirty="0">
                <a:solidFill>
                  <a:schemeClr val="tx1"/>
                </a:solidFill>
                <a:latin typeface="Mipgost" panose="020B0500000000000000" pitchFamily="34" charset="0"/>
              </a:rPr>
              <a:t>Можно применять любые, но больше всего подходят тонкие 15—20-ти миллиметровые гвозди.</a:t>
            </a:r>
          </a:p>
          <a:p>
            <a:pPr marL="0" indent="0">
              <a:buNone/>
            </a:pPr>
            <a:r>
              <a:rPr lang="ru-RU" sz="3800" u="sng" dirty="0">
                <a:solidFill>
                  <a:schemeClr val="tx1"/>
                </a:solidFill>
                <a:latin typeface="Mipgost" panose="020B0500000000000000" pitchFamily="34" charset="0"/>
              </a:rPr>
              <a:t>Проволока. </a:t>
            </a:r>
            <a:r>
              <a:rPr lang="ru-RU" sz="3800" dirty="0">
                <a:solidFill>
                  <a:schemeClr val="tx1"/>
                </a:solidFill>
                <a:latin typeface="Mipgost" panose="020B0500000000000000" pitchFamily="34" charset="0"/>
              </a:rPr>
              <a:t>Должна быть стальной, толщиной 1—1,5 мм и ломаться от двух—трех перегибов. Одного килограмма такой проволоки хватает для закрепления 700 </a:t>
            </a:r>
            <a:r>
              <a:rPr lang="ru-RU" sz="3800" dirty="0" err="1">
                <a:solidFill>
                  <a:schemeClr val="tx1"/>
                </a:solidFill>
                <a:latin typeface="Mipgost" panose="020B0500000000000000" pitchFamily="34" charset="0"/>
              </a:rPr>
              <a:t>пог</a:t>
            </a:r>
            <a:r>
              <a:rPr lang="ru-RU" sz="3800" dirty="0">
                <a:solidFill>
                  <a:schemeClr val="tx1"/>
                </a:solidFill>
                <a:latin typeface="Mipgost" panose="020B0500000000000000" pitchFamily="34" charset="0"/>
              </a:rPr>
              <a:t>. м стекла, уложенного в фальцы.</a:t>
            </a:r>
          </a:p>
          <a:p>
            <a:pPr marL="0" indent="0">
              <a:buNone/>
            </a:pPr>
            <a:r>
              <a:rPr lang="ru-RU" sz="3800" u="sng" dirty="0">
                <a:solidFill>
                  <a:schemeClr val="tx1"/>
                </a:solidFill>
                <a:latin typeface="Mipgost" panose="020B0500000000000000" pitchFamily="34" charset="0"/>
              </a:rPr>
              <a:t>Замазка</a:t>
            </a:r>
            <a:r>
              <a:rPr lang="ru-RU" sz="3800" dirty="0">
                <a:solidFill>
                  <a:schemeClr val="tx1"/>
                </a:solidFill>
                <a:latin typeface="Mipgost" panose="020B0500000000000000" pitchFamily="34" charset="0"/>
              </a:rPr>
              <a:t>. Делают из мела и олифы (желательно натуральной). Мел применяют только сухой, просеянный на частом сите. Готовят замазку следующим образом: на кровельную сталь или фанеру насыпают мел, делают в нем воронку, заливают в нее олифу, перемешивают шпателем или веселкой до получения густого теста. Но такое тесто, как правило, оплывает и пристает к рукам. Поэтому использовать его нельзя. Чтобы сделать тесто качественным, в него добавляют мел и месят до тех пор, пока оно не перестанет прилипать к рукам. Замазку можно сделать цветной. Для этого в нее следует добавить сухие, а лучше густотертые белила или сурик, которые, кроме цвета, придадут замазке еще и прочность. Готовить ее следует на 1—2 дня работы, хранить лучше всего в хорошо завязанных полиэтиленовых мешочках.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69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2548"/>
            <a:ext cx="3964335" cy="661851"/>
          </a:xfrm>
        </p:spPr>
        <p:txBody>
          <a:bodyPr>
            <a:normAutofit/>
          </a:bodyPr>
          <a:lstStyle/>
          <a:p>
            <a:r>
              <a:rPr lang="ru-RU" dirty="0" smtClean="0"/>
              <a:t>Остекление окон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905" y="1037184"/>
            <a:ext cx="11331786" cy="43185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Для остекления окон и дверей применят обычное стекло, толщина которого выбирается в зависимости от размеров листового стекла. Окна остекляют следующим образом. Замеряют ширину оконной створки в четырех углах. Из полученных величин вычитают 3—5 мм: стекло свободно войдет в створку. Убедившись в том, что лист свободно входит в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полушип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, промазывают шов замазкой толщиной 1,5 мм. Вставляют стекло в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полушип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до упора и закрепляют в створках клиновыми и трехгранными шпонками, так называемыми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кляммерами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, изготовленными из оцинкованной жести.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Кляммеры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вдавливают в створку, нажимая плоской стороной стамески или отвертки или забивают их маленьким деревянным молотком. Расстояние между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кляммерами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20—25 см.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Затем размягчают стекольную замазку, добавляя в нее скипидар. Разминая в руках замазку, делают из нее валик толщиной с карандаш и прикладывают к стеклу на всю длину шва. Поверхность замазки затирают специальным ножом, проводя им по стеклу и по краю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полушипа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; излишки замазки срезают. Через несколько дней шов покрывают краской под цвет оконной рамы.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47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Оконные блоки. Их тепло- и влагозащита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540" y="2021252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Конструкция оконного блока состоит из </a:t>
            </a:r>
            <a:r>
              <a:rPr lang="ru-RU" sz="2400" dirty="0" err="1">
                <a:solidFill>
                  <a:schemeClr val="tx1"/>
                </a:solidFill>
                <a:latin typeface="Mipgost" panose="020B0500000000000000" pitchFamily="34" charset="0"/>
              </a:rPr>
              <a:t>светопрозрачного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материала — в жилых домах это обычно силикатное стекло толщиной 4—5 мм — и обрамляющих его элементов. В качестве обрамления используется чаще всего древесина, но может быть и алюминий, сталь, пластмасса, железобетон.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При установке оконных блоков следует учитывать, что стекло является теплопроводным материалом. Поэтому основную теплоизоляционную способность у окон выполняют воздушные прослойки: чем больше прослоек имеет окно, тем выше его теплозащитные характеристики.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83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41" y="461619"/>
            <a:ext cx="5449495" cy="5056846"/>
          </a:xfrm>
        </p:spPr>
      </p:pic>
      <p:sp>
        <p:nvSpPr>
          <p:cNvPr id="5" name="Прямоугольник 4"/>
          <p:cNvSpPr/>
          <p:nvPr/>
        </p:nvSpPr>
        <p:spPr>
          <a:xfrm>
            <a:off x="6139543" y="664780"/>
            <a:ext cx="5617028" cy="4827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Различные 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конструкции деревянных оконных блоков, применяемых в жилых домах: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— с одинарным остеклением</a:t>
            </a:r>
            <a:r>
              <a:rPr lang="ru-RU" sz="2400" dirty="0" smtClean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 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с двойным остеклением в спаренных переплетах; в— с двойным остеклением в раздельных переплетах; г— с тройным остеклением в раздельно спаренных переплетах; </a:t>
            </a:r>
            <a:endParaRPr lang="ru-RU" sz="2400" dirty="0" smtClean="0">
              <a:latin typeface="Mipgost" panose="020B05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 с четверным остеклением: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— остекление; 2 — оконный переплет; 3— оконная коробка; 4 — подоконная доска; 5— стена.</a:t>
            </a:r>
            <a:endParaRPr lang="ru-RU" sz="2400" dirty="0">
              <a:effectLst/>
              <a:latin typeface="Mipgost" panose="020B0500000000000000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308444"/>
            <a:ext cx="5013800" cy="3749728"/>
          </a:xfrm>
        </p:spPr>
      </p:pic>
      <p:sp>
        <p:nvSpPr>
          <p:cNvPr id="5" name="Прямоугольник 4"/>
          <p:cNvSpPr/>
          <p:nvPr/>
        </p:nvSpPr>
        <p:spPr>
          <a:xfrm>
            <a:off x="3907450" y="2684162"/>
            <a:ext cx="77479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Mipgost" panose="020B0500000000000000" pitchFamily="34" charset="0"/>
              </a:rPr>
              <a:t>Деревоалюминиевый</a:t>
            </a:r>
            <a:r>
              <a:rPr lang="ru-RU" sz="2400" b="1" dirty="0">
                <a:latin typeface="Mipgost" panose="020B0500000000000000" pitchFamily="34" charset="0"/>
              </a:rPr>
              <a:t> оконный блок с полной наружно облицовкой линейными элементами из алюминия:</a:t>
            </a:r>
            <a:r>
              <a:rPr lang="ru-RU" sz="2400" dirty="0">
                <a:latin typeface="Mipgost" panose="020B0500000000000000" pitchFamily="34" charset="0"/>
              </a:rPr>
              <a:t/>
            </a:r>
            <a:br>
              <a:rPr lang="ru-RU" sz="2400" dirty="0">
                <a:latin typeface="Mipgost" panose="020B0500000000000000" pitchFamily="34" charset="0"/>
              </a:rPr>
            </a:br>
            <a:r>
              <a:rPr lang="ru-RU" sz="2400" dirty="0">
                <a:latin typeface="Mipgost" panose="020B0500000000000000" pitchFamily="34" charset="0"/>
              </a:rPr>
              <a:t> </a:t>
            </a:r>
            <a:r>
              <a:rPr lang="ru-RU" sz="2400" i="1" dirty="0">
                <a:latin typeface="Mipgost" panose="020B0500000000000000" pitchFamily="34" charset="0"/>
              </a:rPr>
              <a:t>а </a:t>
            </a:r>
            <a:r>
              <a:rPr lang="ru-RU" sz="2400" dirty="0">
                <a:latin typeface="Mipgost" panose="020B0500000000000000" pitchFamily="34" charset="0"/>
              </a:rPr>
              <a:t>— вертикальный разрез; </a:t>
            </a:r>
            <a:r>
              <a:rPr lang="ru-RU" sz="2400" i="1" dirty="0">
                <a:latin typeface="Mipgost" panose="020B0500000000000000" pitchFamily="34" charset="0"/>
              </a:rPr>
              <a:t>б </a:t>
            </a:r>
            <a:r>
              <a:rPr lang="ru-RU" sz="2400" dirty="0">
                <a:latin typeface="Mipgost" panose="020B0500000000000000" pitchFamily="34" charset="0"/>
              </a:rPr>
              <a:t>— горизонтальный разрез; </a:t>
            </a:r>
            <a:r>
              <a:rPr lang="ru-RU" sz="2400" i="1" dirty="0">
                <a:latin typeface="Mipgost" panose="020B0500000000000000" pitchFamily="34" charset="0"/>
              </a:rPr>
              <a:t>1— </a:t>
            </a:r>
            <a:r>
              <a:rPr lang="ru-RU" sz="2400" dirty="0">
                <a:latin typeface="Mipgost" panose="020B0500000000000000" pitchFamily="34" charset="0"/>
              </a:rPr>
              <a:t>остекление; </a:t>
            </a:r>
            <a:r>
              <a:rPr lang="ru-RU" sz="2400" i="1" dirty="0">
                <a:latin typeface="Mipgost" panose="020B0500000000000000" pitchFamily="34" charset="0"/>
              </a:rPr>
              <a:t>2— </a:t>
            </a:r>
            <a:r>
              <a:rPr lang="ru-RU" sz="2400" dirty="0">
                <a:latin typeface="Mipgost" panose="020B0500000000000000" pitchFamily="34" charset="0"/>
              </a:rPr>
              <a:t>деревянный переплет; </a:t>
            </a:r>
            <a:r>
              <a:rPr lang="ru-RU" sz="2400" i="1" dirty="0">
                <a:latin typeface="Mipgost" panose="020B0500000000000000" pitchFamily="34" charset="0"/>
              </a:rPr>
              <a:t>3— </a:t>
            </a:r>
            <a:r>
              <a:rPr lang="ru-RU" sz="2400" dirty="0">
                <a:latin typeface="Mipgost" panose="020B0500000000000000" pitchFamily="34" charset="0"/>
              </a:rPr>
              <a:t>деревянная оконная коробка; </a:t>
            </a:r>
            <a:r>
              <a:rPr lang="ru-RU" sz="2400" i="1" dirty="0">
                <a:latin typeface="Mipgost" panose="020B0500000000000000" pitchFamily="34" charset="0"/>
              </a:rPr>
              <a:t>4— </a:t>
            </a:r>
            <a:r>
              <a:rPr lang="ru-RU" sz="2400" dirty="0">
                <a:latin typeface="Mipgost" panose="020B0500000000000000" pitchFamily="34" charset="0"/>
              </a:rPr>
              <a:t>алюминиевая облицовка.</a:t>
            </a:r>
          </a:p>
        </p:txBody>
      </p:sp>
    </p:spTree>
    <p:extLst>
      <p:ext uri="{BB962C8B-B14F-4D97-AF65-F5344CB8AC3E}">
        <p14:creationId xmlns:p14="http://schemas.microsoft.com/office/powerpoint/2010/main" val="2993183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1" y="933948"/>
            <a:ext cx="3689146" cy="3961743"/>
          </a:xfrm>
        </p:spPr>
      </p:pic>
      <p:sp>
        <p:nvSpPr>
          <p:cNvPr id="5" name="Прямоугольник 4"/>
          <p:cNvSpPr/>
          <p:nvPr/>
        </p:nvSpPr>
        <p:spPr>
          <a:xfrm>
            <a:off x="5351356" y="553569"/>
            <a:ext cx="52686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Mipgost" panose="020B0500000000000000" pitchFamily="34" charset="0"/>
                <a:ea typeface="Calibri" panose="020F0502020204030204" pitchFamily="34" charset="0"/>
              </a:rPr>
              <a:t>Использование </a:t>
            </a:r>
            <a:r>
              <a:rPr lang="ru-RU" sz="2400" b="1" dirty="0">
                <a:latin typeface="Mipgost" panose="020B0500000000000000" pitchFamily="34" charset="0"/>
                <a:ea typeface="Calibri" panose="020F0502020204030204" pitchFamily="34" charset="0"/>
              </a:rPr>
              <a:t>стеклопакета для остекления: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 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/>
            </a:r>
            <a:b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</a:b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1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остекление; </a:t>
            </a:r>
            <a:endParaRPr lang="ru-RU" sz="2400" dirty="0" smtClean="0">
              <a:latin typeface="Mipgost" panose="020B0500000000000000" pitchFamily="34" charset="0"/>
              <a:ea typeface="Calibri" panose="020F0502020204030204" pitchFamily="34" charset="0"/>
            </a:endParaRPr>
          </a:p>
          <a:p>
            <a:r>
              <a:rPr lang="ru-RU" sz="2400" i="1" dirty="0" smtClean="0">
                <a:latin typeface="Mipgost" panose="020B0500000000000000" pitchFamily="34" charset="0"/>
                <a:ea typeface="Calibri" panose="020F0502020204030204" pitchFamily="34" charset="0"/>
              </a:rPr>
              <a:t>2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переплет; </a:t>
            </a:r>
            <a:endParaRPr lang="ru-RU" sz="2400" dirty="0" smtClean="0">
              <a:latin typeface="Mipgost" panose="020B0500000000000000" pitchFamily="34" charset="0"/>
              <a:ea typeface="Calibri" panose="020F0502020204030204" pitchFamily="34" charset="0"/>
            </a:endParaRPr>
          </a:p>
          <a:p>
            <a:r>
              <a:rPr lang="ru-RU" sz="2400" i="1" dirty="0" smtClean="0">
                <a:latin typeface="Mipgost" panose="020B0500000000000000" pitchFamily="34" charset="0"/>
                <a:ea typeface="Calibri" panose="020F0502020204030204" pitchFamily="34" charset="0"/>
              </a:rPr>
              <a:t>3 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герметичная воздушная прослойка; </a:t>
            </a:r>
            <a:endParaRPr lang="ru-RU" sz="2400" dirty="0" smtClean="0">
              <a:latin typeface="Mipgost" panose="020B0500000000000000" pitchFamily="34" charset="0"/>
              <a:ea typeface="Calibri" panose="020F0502020204030204" pitchFamily="34" charset="0"/>
            </a:endParaRPr>
          </a:p>
          <a:p>
            <a:r>
              <a:rPr lang="ru-RU" sz="2400" i="1" dirty="0" smtClean="0">
                <a:latin typeface="Mipgost" panose="020B0500000000000000" pitchFamily="34" charset="0"/>
                <a:ea typeface="Calibri" panose="020F0502020204030204" pitchFamily="34" charset="0"/>
              </a:rPr>
              <a:t>4</a:t>
            </a:r>
            <a:r>
              <a:rPr lang="ru-RU" sz="2400" i="1" dirty="0">
                <a:latin typeface="Mipgost" panose="020B0500000000000000" pitchFamily="34" charset="0"/>
                <a:ea typeface="Calibri" panose="020F0502020204030204" pitchFamily="34" charset="0"/>
              </a:rPr>
              <a:t>— 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материал, впитывающий влагу из воздуха прослойки; </a:t>
            </a:r>
            <a:endParaRPr lang="ru-RU" sz="2400" dirty="0" smtClean="0">
              <a:latin typeface="Mipgost" panose="020B0500000000000000" pitchFamily="34" charset="0"/>
              <a:ea typeface="Calibri" panose="020F0502020204030204" pitchFamily="34" charset="0"/>
            </a:endParaRPr>
          </a:p>
          <a:p>
            <a:r>
              <a:rPr lang="ru-RU" sz="2400" dirty="0" smtClean="0">
                <a:latin typeface="Mipgost" panose="020B0500000000000000" pitchFamily="34" charset="0"/>
                <a:ea typeface="Calibri" panose="020F0502020204030204" pitchFamily="34" charset="0"/>
              </a:rPr>
              <a:t>5</a:t>
            </a:r>
            <a:r>
              <a:rPr lang="ru-RU" sz="2400" dirty="0">
                <a:latin typeface="Mipgost" panose="020B0500000000000000" pitchFamily="34" charset="0"/>
                <a:ea typeface="Calibri" panose="020F0502020204030204" pitchFamily="34" charset="0"/>
              </a:rPr>
              <a:t>— распорный профиль</a:t>
            </a:r>
            <a:r>
              <a:rPr lang="ru-RU" dirty="0">
                <a:latin typeface="Segoe UI" panose="020B0502040204020203" pitchFamily="34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88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991" y="514669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В качестве солнцезащитного остекления применяют </a:t>
            </a:r>
            <a:r>
              <a:rPr lang="ru-RU" sz="2400" dirty="0" smtClean="0">
                <a:solidFill>
                  <a:schemeClr val="tx1"/>
                </a:solidFill>
                <a:latin typeface="Mipgost" panose="020B0500000000000000" pitchFamily="34" charset="0"/>
              </a:rPr>
              <a:t>теплопоглощающие и теплоотражающие.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Mipgost" panose="020B0500000000000000" pitchFamily="34" charset="0"/>
              </a:rPr>
              <a:t>Теплопоглощающие </a:t>
            </a:r>
            <a:r>
              <a:rPr lang="ru-RU" sz="2400" u="sng" dirty="0">
                <a:solidFill>
                  <a:schemeClr val="tx1"/>
                </a:solidFill>
                <a:latin typeface="Mipgost" panose="020B0500000000000000" pitchFamily="34" charset="0"/>
              </a:rPr>
              <a:t>стекла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выпускают двух видов — с пленочным покрытием и окрашенные в массе. В первом случае стекла приобретают свойства теплопоглощения за счет нанесения на их поверхность тонкой пленки из окисно-металлического покрытия электрохимической обработкой или распылением. Для заполнений оконных переплетов используют теплопоглощение стекла с окисно-оловянно-сурьмяным покрытием, покрытием из оксидов свинца и меди.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tx1"/>
                </a:solidFill>
                <a:latin typeface="Mipgost" panose="020B0500000000000000" pitchFamily="34" charset="0"/>
              </a:rPr>
              <a:t>Теплоотражающие стекла</a:t>
            </a:r>
            <a:r>
              <a:rPr lang="ru-RU" sz="2400" dirty="0">
                <a:solidFill>
                  <a:schemeClr val="tx1"/>
                </a:solidFill>
                <a:latin typeface="Mipgost" panose="020B0500000000000000" pitchFamily="34" charset="0"/>
              </a:rPr>
              <a:t> получают в результате нанесения на поверхность стекла тонких пленок из металлов и оксидов металлов распылением, химическим осаждением, электрохимической обработкой или термическим разложением. </a:t>
            </a:r>
          </a:p>
        </p:txBody>
      </p:sp>
    </p:spTree>
    <p:extLst>
      <p:ext uri="{BB962C8B-B14F-4D97-AF65-F5344CB8AC3E}">
        <p14:creationId xmlns:p14="http://schemas.microsoft.com/office/powerpoint/2010/main" val="30566120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1017</Words>
  <Application>Microsoft Office PowerPoint</Application>
  <PresentationFormat>Произвольный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Стекольные работы</vt:lpstr>
      <vt:lpstr>Презентация PowerPoint</vt:lpstr>
      <vt:lpstr>Презентация PowerPoint</vt:lpstr>
      <vt:lpstr>Остекление окон</vt:lpstr>
      <vt:lpstr>Оконные блоки. Их тепло- и влагозащита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Повышение герметичности окон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Стекольные работы</dc:title>
  <dc:creator>Пользователь Windows</dc:creator>
  <cp:lastModifiedBy>SV</cp:lastModifiedBy>
  <cp:revision>8</cp:revision>
  <dcterms:created xsi:type="dcterms:W3CDTF">2019-12-22T22:40:29Z</dcterms:created>
  <dcterms:modified xsi:type="dcterms:W3CDTF">2020-03-30T07:40:08Z</dcterms:modified>
</cp:coreProperties>
</file>