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59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83" r:id="rId22"/>
    <p:sldId id="275" r:id="rId23"/>
    <p:sldId id="258" r:id="rId24"/>
    <p:sldId id="276" r:id="rId25"/>
    <p:sldId id="289" r:id="rId26"/>
    <p:sldId id="290" r:id="rId27"/>
    <p:sldId id="286" r:id="rId28"/>
    <p:sldId id="285" r:id="rId29"/>
    <p:sldId id="287" r:id="rId30"/>
    <p:sldId id="284" r:id="rId31"/>
    <p:sldId id="260" r:id="rId32"/>
    <p:sldId id="261" r:id="rId33"/>
    <p:sldId id="293" r:id="rId34"/>
    <p:sldId id="294" r:id="rId35"/>
    <p:sldId id="295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A8BC-F4BF-4BBD-B31A-88419052305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11BA-31E8-4649-93B1-463447FD72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Обзорная лекция по агрохимии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0365"/>
            <a:ext cx="7886700" cy="1325563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Сульфат аммония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902" y="4162621"/>
            <a:ext cx="3708098" cy="25734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56105"/>
            <a:ext cx="5623560" cy="4879975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r>
              <a:rPr lang="ru-RU" i="1" u="sng" dirty="0" smtClean="0">
                <a:ea typeface="SimSun" panose="02010600030101010101" pitchFamily="2" charset="-122"/>
              </a:rPr>
              <a:t>химическая формула: </a:t>
            </a:r>
            <a:r>
              <a:rPr lang="en-US" dirty="0"/>
              <a:t>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действующее вещество: </a:t>
            </a:r>
            <a:r>
              <a:rPr lang="en-US" dirty="0" smtClean="0">
                <a:ea typeface="SimSun" panose="02010600030101010101" pitchFamily="2" charset="-122"/>
              </a:rPr>
              <a:t>N-21%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физические свойства: </a:t>
            </a:r>
            <a:r>
              <a:rPr lang="ru-RU" dirty="0" smtClean="0">
                <a:ea typeface="SimSun" panose="02010600030101010101" pitchFamily="2" charset="-122"/>
              </a:rPr>
              <a:t>имеет вид мелких гранул коричневого цвета,</a:t>
            </a:r>
            <a:r>
              <a:rPr lang="ru-RU" dirty="0"/>
              <a:t> </a:t>
            </a:r>
            <a:r>
              <a:rPr lang="ru-RU" dirty="0" smtClean="0"/>
              <a:t>удобрение </a:t>
            </a:r>
            <a:r>
              <a:rPr lang="ru-RU" dirty="0"/>
              <a:t>малогигроскопичное и при нормальных условиях хранения практически не слеживается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имеет запах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особенности применения</a:t>
            </a:r>
            <a:r>
              <a:rPr lang="ru-RU" i="1" u="sng" dirty="0" smtClean="0"/>
              <a:t>: </a:t>
            </a:r>
            <a:r>
              <a:rPr lang="ru-RU" dirty="0"/>
              <a:t>Сульфат аммония при длительном использовании оказывает на почву </a:t>
            </a:r>
            <a:r>
              <a:rPr lang="ru-RU" dirty="0" smtClean="0"/>
              <a:t>под</a:t>
            </a:r>
            <a:r>
              <a:rPr lang="ru-RU" dirty="0" smtClean="0"/>
              <a:t>кисляющее </a:t>
            </a:r>
            <a:r>
              <a:rPr lang="ru-RU" dirty="0" smtClean="0"/>
              <a:t>действие, </a:t>
            </a:r>
            <a:r>
              <a:rPr lang="ru-RU" dirty="0"/>
              <a:t>вносится в качестве основного под различные культуры. С</a:t>
            </a:r>
            <a:r>
              <a:rPr lang="ru-RU" dirty="0" smtClean="0"/>
              <a:t>ульфат </a:t>
            </a:r>
            <a:r>
              <a:rPr lang="ru-RU" dirty="0"/>
              <a:t>аммония более всего подходит для основного </a:t>
            </a:r>
            <a:r>
              <a:rPr lang="ru-RU" dirty="0" smtClean="0"/>
              <a:t>внесения. </a:t>
            </a:r>
            <a:r>
              <a:rPr lang="ru-RU" dirty="0"/>
              <a:t>Но допустимо и применение для поверхностных подкормок озимых зерновых </a:t>
            </a:r>
            <a:r>
              <a:rPr lang="ru-RU" dirty="0" smtClean="0"/>
              <a:t>культур. Сроки </a:t>
            </a:r>
            <a:r>
              <a:rPr lang="ru-RU" dirty="0"/>
              <a:t>внесения и способы заделки основного удобрения определяются свойствами почвы и климатическими </a:t>
            </a:r>
            <a:r>
              <a:rPr lang="ru-RU" dirty="0" smtClean="0"/>
              <a:t>условиями.</a:t>
            </a:r>
            <a:endParaRPr lang="ru-RU" dirty="0"/>
          </a:p>
          <a:p>
            <a:endParaRPr lang="ru-RU" i="1" u="sng" dirty="0" smtClean="0">
              <a:ea typeface="SimSun" panose="02010600030101010101" pitchFamily="2" charset="-122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909" y="1886267"/>
            <a:ext cx="2900363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91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" y="288925"/>
            <a:ext cx="7886700" cy="1325563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Мочевина (карбамид)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8120" y="1856104"/>
                <a:ext cx="6614160" cy="4727575"/>
              </a:xfrm>
              <a:solidFill>
                <a:schemeClr val="bg2"/>
              </a:solidFill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формула: </a:t>
                </a:r>
                <a14:m>
                  <m:oMath xmlns:m="http://schemas.openxmlformats.org/officeDocument/2006/math">
                    <m:r>
                      <a:rPr lang="ru-RU" i="1"/>
                      <m:t>𝐶𝑂</m:t>
                    </m:r>
                    <m:r>
                      <a:rPr lang="ru-RU" i="1"/>
                      <m:t>(</m:t>
                    </m:r>
                    <m:r>
                      <a:rPr lang="ru-RU" i="1"/>
                      <m:t>𝑁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𝐻</m:t>
                        </m:r>
                      </m:e>
                      <m:sub>
                        <m:r>
                          <a:rPr lang="ru-RU" i="1"/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)</m:t>
                        </m:r>
                      </m:e>
                      <m:sub>
                        <m:r>
                          <a:rPr lang="ru-RU" i="1"/>
                          <m:t>2</m:t>
                        </m:r>
                      </m:sub>
                    </m:sSub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:r>
                  <a:rPr lang="ru-RU" dirty="0" smtClean="0">
                    <a:ea typeface="SimSun" panose="02010600030101010101" pitchFamily="2" charset="-122"/>
                  </a:rPr>
                  <a:t>46%</a:t>
                </a: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dirty="0" smtClean="0">
                    <a:ea typeface="SimSun" panose="02010600030101010101" pitchFamily="2" charset="-122"/>
                  </a:rPr>
                  <a:t>Имеет вид белых округлых гранул, легко растворяется в воде, высоко гигроскопична, имеет запах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Из-за физико-химических свойств легко испаряет азот, поэтому вносить нужно не разрывая этот процесс во времени, и сразу после внесения нужно запахивать, поэтому применяют весной при предпосевной обработке почвы, также используют в качестве подкормки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endParaRPr lang="ru-RU" dirty="0" smtClean="0">
                  <a:ea typeface="SimSun" panose="02010600030101010101" pitchFamily="2" charset="-122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" y="1856105"/>
                <a:ext cx="4960620" cy="4727575"/>
              </a:xfrm>
              <a:blipFill rotWithShape="0">
                <a:blip r:embed="rId2"/>
                <a:stretch>
                  <a:fillRect l="-1475" t="-2320" r="-2581" b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3530" y="1856105"/>
            <a:ext cx="3577590" cy="47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44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1038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Жидкие азотные удобрения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2149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1.</a:t>
            </a:r>
            <a:r>
              <a:rPr lang="ru-RU" b="1" i="1" dirty="0"/>
              <a:t> </a:t>
            </a:r>
            <a:r>
              <a:rPr lang="ru-RU" dirty="0"/>
              <a:t>Аммиак жидкий синтетический [NH3] </a:t>
            </a:r>
            <a:r>
              <a:rPr lang="ru-RU" dirty="0" smtClean="0"/>
              <a:t>82%</a:t>
            </a:r>
            <a:endParaRPr lang="ru-RU" dirty="0"/>
          </a:p>
          <a:p>
            <a:pPr>
              <a:buNone/>
            </a:pPr>
            <a:r>
              <a:rPr lang="ru-RU" dirty="0"/>
              <a:t>2. Аммиак водный (аммиачная вода) [NH4OН+ NH3</a:t>
            </a:r>
            <a:r>
              <a:rPr lang="ru-RU" dirty="0" smtClean="0"/>
              <a:t>] 18-20,5 %</a:t>
            </a:r>
            <a:endParaRPr lang="ru-RU" dirty="0"/>
          </a:p>
          <a:p>
            <a:pPr>
              <a:buNone/>
            </a:pPr>
            <a:r>
              <a:rPr lang="ru-RU" dirty="0"/>
              <a:t>3. Смеси водных растворов карбамида и аммиачной селитры [NH4NO3×СО(NH2)2]– (КАС</a:t>
            </a:r>
            <a:r>
              <a:rPr lang="ru-RU" dirty="0" smtClean="0"/>
              <a:t>) 28-32%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Жидкие удобрения необходимо заделывать на максимальную глубину. На глинистых почва 10-12 см, на легких 14-18 см.</a:t>
            </a:r>
            <a:br>
              <a:rPr lang="ru-RU" dirty="0" smtClean="0"/>
            </a:br>
            <a:r>
              <a:rPr lang="ru-RU" dirty="0" smtClean="0"/>
              <a:t>Вносят под вспашку и культивацию, как основное удобрение и в подкормки.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dirty="0" smtClean="0"/>
              <a:t>Роль фосфора в жизни растений. Круговорот и баланс фосфора в агрофитоценозах. Фосфорные удобрения.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Фосфор </a:t>
            </a:r>
            <a:r>
              <a:rPr lang="ru-RU" dirty="0"/>
              <a:t>играет исключительно важную роль в процессах обмена энергии в растительных организмах. </a:t>
            </a:r>
            <a:endParaRPr lang="ru-RU" dirty="0" smtClean="0"/>
          </a:p>
          <a:p>
            <a:r>
              <a:rPr lang="ru-RU" dirty="0" smtClean="0"/>
              <a:t>Накопленная </a:t>
            </a:r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АТФ</a:t>
            </a:r>
            <a:r>
              <a:rPr lang="ru-RU" dirty="0"/>
              <a:t> энергия используется для всех жизненных процессов роста и развития растения, поглощения питательных веществ из почвы, синтеза органических соединений, их транспорта.</a:t>
            </a:r>
          </a:p>
          <a:p>
            <a:r>
              <a:rPr lang="ru-RU" dirty="0"/>
              <a:t>При недостатке фосфора нарушается обмен энергии и веществ в растениях. Особенно резко дефицит фосфора сказывается у всех растений на образовании репродуктивных органов, тормозит развитие и задерживает созревание, вызывает снижение урожая и ухудшение качества продукции.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Признаки фосфорного голодания растений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1438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715375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35818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4296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Фосфорит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0520" y="1690688"/>
                <a:ext cx="6477000" cy="4697095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𝐶𝑎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</m:sSub>
                  </m:oMath>
                </a14:m>
                <a:r>
                  <a:rPr lang="ru-RU" i="1" u="sng" dirty="0" smtClean="0">
                    <a:ea typeface="SimSun" panose="02010600030101010101" pitchFamily="2" charset="-122"/>
                  </a:rPr>
                  <a:t>-</a:t>
                </a:r>
                <a:r>
                  <a:rPr lang="ru-RU" dirty="0">
                    <a:ea typeface="SimSun" panose="02010600030101010101" pitchFamily="2" charset="-122"/>
                  </a:rPr>
                  <a:t> 19-30%</a:t>
                </a:r>
                <a:r>
                  <a:rPr lang="ru-RU" dirty="0"/>
                  <a:t/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  </a:t>
                </a:r>
                <a:r>
                  <a:rPr lang="ru-RU" dirty="0" smtClean="0">
                    <a:ea typeface="SimSun" panose="02010600030101010101" pitchFamily="2" charset="-122"/>
                  </a:rPr>
                  <a:t>имеет вид тонкоизмельченного порошка, тёмно-коричневого цвета, не растворяется в воде, не слеживается.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вносится под зябь, применяется на кислых, подзолистых, торфяных, серых лесных почвах. Под воздействием кислотности почвы переходит в доступные для растений соединения.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890" y="1690688"/>
                <a:ext cx="4857750" cy="4697095"/>
              </a:xfrm>
              <a:blipFill rotWithShape="0">
                <a:blip r:embed="rId2"/>
                <a:stretch>
                  <a:fillRect l="-1507" t="-2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981" y="2055813"/>
            <a:ext cx="3448679" cy="39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64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3841" y="1690689"/>
                <a:ext cx="8254364" cy="4712335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3000" i="1" u="sng" dirty="0" smtClean="0">
                    <a:ea typeface="SimSun" panose="02010600030101010101" pitchFamily="2" charset="-122"/>
                  </a:rPr>
                  <a:t>химическая формула: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𝐶𝑎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ru-RU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𝐶𝑎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ru-RU" sz="3000" i="1" u="sng" dirty="0" smtClean="0">
                  <a:ea typeface="SimSun" panose="02010600030101010101" pitchFamily="2" charset="-122"/>
                </a:endParaRPr>
              </a:p>
              <a:p>
                <a:r>
                  <a:rPr lang="ru-RU" sz="3000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:r>
                  <a:rPr lang="ru-RU" sz="3000" dirty="0" smtClean="0">
                    <a:ea typeface="SimSun" panose="02010600030101010101" pitchFamily="2" charset="-122"/>
                  </a:rPr>
                  <a:t>20,5% </a:t>
                </a:r>
              </a:p>
              <a:p>
                <a:r>
                  <a:rPr lang="ru-RU" sz="3000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sz="3000" dirty="0" smtClean="0">
                    <a:ea typeface="SimSun" panose="02010600030101010101" pitchFamily="2" charset="-122"/>
                  </a:rPr>
                  <a:t>имеет вид круглых 1-4 мм гранул светло серого цвета, не гигроскопичен, не слеживается, рассыпчатый, содержит 40 % гипса</a:t>
                </a:r>
              </a:p>
              <a:p>
                <a:r>
                  <a:rPr lang="ru-RU" sz="3000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sz="3000" i="1" u="sng" dirty="0" smtClean="0"/>
                  <a:t>: </a:t>
                </a:r>
                <a:r>
                  <a:rPr lang="ru-RU" sz="3000" dirty="0" smtClean="0"/>
                  <a:t>нежелательно вносить в почву одновременно с мочевиной, известью, доломитовой мукой, аммиачной селитрой. Наиболее эффективно будет применение на щелочных и нейтральных почвах, культуры, которые положительно реагируют на гипс: клевер и другие бобовые</a:t>
                </a:r>
                <a:endParaRPr lang="ru-RU" sz="3000" i="1" u="sng" dirty="0" smtClean="0">
                  <a:ea typeface="SimSun" panose="02010600030101010101" pitchFamily="2" charset="-122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1" y="1690690"/>
                <a:ext cx="6190773" cy="4712335"/>
              </a:xfrm>
              <a:blipFill rotWithShape="0">
                <a:blip r:embed="rId2"/>
                <a:stretch>
                  <a:fillRect l="-1329" t="-2458" r="-2363" b="-1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923878" cy="1021063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Суперфосфат простой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761" y="2415701"/>
            <a:ext cx="2496133" cy="32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6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400" dirty="0" smtClean="0"/>
              <a:t>Роль азота в жизни растений. Круговорот и баланс азота в земледелии. Азотные удобрения.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Входит в состав белков, ферментов, хлорофилла, нуклеиновых кислот, алкалоидов, витаминов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 чему приведет недостаток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Все физиологические процессы, которые протекают в растениях будут нарушены: фотосинтез, дыхание, рост, развитие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образование и накопление запасных питательных веществ будет замедленно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Уменьшится количество и качество урожая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Суперфосфат двойной</a:t>
            </a:r>
            <a:endParaRPr lang="ru-RU" sz="4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3840" y="1720216"/>
                <a:ext cx="7147559" cy="4636136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</a:t>
                </a:r>
                <a:r>
                  <a:rPr lang="ru-RU" dirty="0" smtClean="0">
                    <a:ea typeface="SimSun" panose="02010600030101010101" pitchFamily="2" charset="-12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</m:sSub>
                  </m:oMath>
                </a14:m>
                <a:r>
                  <a:rPr lang="ru-RU" i="1" u="sng" dirty="0" smtClean="0">
                    <a:ea typeface="SimSun" panose="02010600030101010101" pitchFamily="2" charset="-122"/>
                  </a:rPr>
                  <a:t>-</a:t>
                </a:r>
                <a:r>
                  <a:rPr lang="ru-RU" dirty="0">
                    <a:ea typeface="SimSun" panose="02010600030101010101" pitchFamily="2" charset="-122"/>
                  </a:rPr>
                  <a:t> 42-49% 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dirty="0" smtClean="0">
                    <a:ea typeface="SimSun" panose="02010600030101010101" pitchFamily="2" charset="-122"/>
                  </a:rPr>
                  <a:t>имеет вид гранул серого цвета, не гигроскопичен, не слеживается, рассыпчатый, не содержит гипс</a:t>
                </a: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на кислых почвах лучше вносить в </a:t>
                </a:r>
                <a:r>
                  <a:rPr lang="ru-RU" dirty="0" smtClean="0"/>
                  <a:t>рядки, </a:t>
                </a:r>
                <a:r>
                  <a:rPr lang="ru-RU" dirty="0" smtClean="0"/>
                  <a:t>гнезда при посеве.  Или ленточным способом до посева.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1" y="1720216"/>
                <a:ext cx="5360669" cy="4636136"/>
              </a:xfrm>
              <a:blipFill rotWithShape="0">
                <a:blip r:embed="rId2"/>
                <a:stretch>
                  <a:fillRect l="-1536" t="-2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420" y="2055814"/>
            <a:ext cx="3394711" cy="39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95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3880" y="1690688"/>
                <a:ext cx="6522720" cy="4633911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</a:t>
                </a:r>
                <a:r>
                  <a:rPr lang="ru-RU" i="1" u="sng" dirty="0" smtClean="0"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</m:sSub>
                  </m:oMath>
                </a14:m>
                <a:r>
                  <a:rPr lang="ru-RU" i="1" u="sng" dirty="0" smtClean="0">
                    <a:ea typeface="SimSun" panose="02010600030101010101" pitchFamily="2" charset="-122"/>
                  </a:rPr>
                  <a:t>-</a:t>
                </a:r>
                <a:r>
                  <a:rPr lang="ru-RU" dirty="0"/>
                  <a:t> 17,0%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dirty="0"/>
                  <a:t>порошок серого или серо-коричневого цвета, не </a:t>
                </a:r>
                <a:r>
                  <a:rPr lang="ru-RU" dirty="0" smtClean="0"/>
                  <a:t>слёживается, </a:t>
                </a:r>
                <a:r>
                  <a:rPr lang="ru-RU" dirty="0"/>
                  <a:t>не гигроскопичен, хорошо рассеивается, влажность не более 1,5%.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применяют осенью при основном внесении удобрений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910" y="1690689"/>
                <a:ext cx="4892040" cy="4633911"/>
              </a:xfrm>
              <a:blipFill rotWithShape="0">
                <a:blip r:embed="rId2"/>
                <a:stretch>
                  <a:fillRect l="-1682" t="-2105" r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Ф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осмука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346" y="2055814"/>
            <a:ext cx="2848259" cy="34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646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Доступные формы фосфора: </a:t>
            </a:r>
          </a:p>
          <a:p>
            <a:pPr algn="ctr">
              <a:buNone/>
            </a:pP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baseline="30000" dirty="0" smtClean="0"/>
              <a:t>-</a:t>
            </a:r>
            <a:r>
              <a:rPr lang="ru-RU" dirty="0"/>
              <a:t>, НРО</a:t>
            </a:r>
            <a:r>
              <a:rPr lang="ru-RU" baseline="-25000" dirty="0"/>
              <a:t>4</a:t>
            </a:r>
            <a:r>
              <a:rPr lang="ru-RU" baseline="30000" dirty="0"/>
              <a:t>2-</a:t>
            </a:r>
            <a:r>
              <a:rPr lang="ru-RU" dirty="0"/>
              <a:t> и РО</a:t>
            </a:r>
            <a:r>
              <a:rPr lang="ru-RU" baseline="-25000" dirty="0"/>
              <a:t>4</a:t>
            </a:r>
            <a:r>
              <a:rPr lang="ru-RU" baseline="30000" dirty="0"/>
              <a:t>3-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Фосфор </a:t>
            </a:r>
            <a:r>
              <a:rPr lang="ru-RU" dirty="0"/>
              <a:t>труднорастворимых </a:t>
            </a:r>
            <a:r>
              <a:rPr lang="ru-RU" dirty="0" smtClean="0"/>
              <a:t>фосфатов </a:t>
            </a:r>
            <a:r>
              <a:rPr lang="ru-RU" dirty="0"/>
              <a:t>кальция и более сложных по составу </a:t>
            </a:r>
            <a:r>
              <a:rPr lang="ru-RU" dirty="0" smtClean="0"/>
              <a:t>недоступен </a:t>
            </a:r>
            <a:r>
              <a:rPr lang="ru-RU" dirty="0"/>
              <a:t>для большинства растений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Однако </a:t>
            </a:r>
            <a:r>
              <a:rPr lang="ru-RU" dirty="0"/>
              <a:t>существует группа культур, способных усваивать его из таких труднорастворимых соединений.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Это </a:t>
            </a:r>
            <a:r>
              <a:rPr lang="ru-RU" i="1" u="sng" dirty="0"/>
              <a:t>люпин, гречиха, горчица, а также горох, донник, эспарцет и конопля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400" dirty="0" smtClean="0"/>
              <a:t>Роль калия в жизни растений. Круговорот и баланс калия в земледелии. Калийные удобрения.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>
            <a:normAutofit fontScale="92500"/>
          </a:bodyPr>
          <a:lstStyle/>
          <a:p>
            <a:r>
              <a:rPr lang="ru-RU" dirty="0"/>
              <a:t>Калий нужен для того, чтобы те сахара (сахароза, амилаза и т.д.), которые образовались в листьях в процессе фотосинтеза, активнее переходили в органы </a:t>
            </a:r>
            <a:r>
              <a:rPr lang="ru-RU" dirty="0" smtClean="0"/>
              <a:t>запаса, </a:t>
            </a:r>
            <a:r>
              <a:rPr lang="ru-RU" dirty="0"/>
              <a:t>т.е. калий повышает активность ферментов, участвующих в углеводном обмене.</a:t>
            </a:r>
          </a:p>
          <a:p>
            <a:r>
              <a:rPr lang="ru-RU" dirty="0"/>
              <a:t>В присутствии калия увеличивается содержание сахаров и осмотическое давление клеток это повышает устойчивость растений к морозоустойчивости и к болезням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857232"/>
            <a:ext cx="8176280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Признаки недостатка калия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215338" cy="45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1714488"/>
            <a:ext cx="2640330" cy="46939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1749900"/>
            <a:ext cx="5983616" cy="4893809"/>
          </a:xfrm>
        </p:spPr>
        <p:txBody>
          <a:bodyPr>
            <a:normAutofit fontScale="92500" lnSpcReduction="20000"/>
          </a:bodyPr>
          <a:lstStyle/>
          <a:p>
            <a:r>
              <a:rPr lang="ru-RU" i="1" u="sng" dirty="0" smtClean="0">
                <a:ea typeface="SimSun" panose="02010600030101010101" pitchFamily="2" charset="-122"/>
              </a:rPr>
              <a:t>химическая формула: </a:t>
            </a:r>
            <a:r>
              <a:rPr lang="en-US" dirty="0" err="1" smtClean="0">
                <a:ea typeface="SimSun" panose="02010600030101010101" pitchFamily="2" charset="-122"/>
              </a:rPr>
              <a:t>KCl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действующее вещество:</a:t>
            </a:r>
            <a:r>
              <a:rPr lang="en-US" i="1" u="sng" dirty="0" smtClean="0">
                <a:ea typeface="SimSun" panose="02010600030101010101" pitchFamily="2" charset="-122"/>
              </a:rPr>
              <a:t> </a:t>
            </a:r>
            <a:r>
              <a:rPr lang="en-US" dirty="0" smtClean="0">
                <a:ea typeface="SimSun" panose="02010600030101010101" pitchFamily="2" charset="-122"/>
              </a:rPr>
              <a:t>58</a:t>
            </a:r>
            <a:r>
              <a:rPr lang="ru-RU" dirty="0" smtClean="0">
                <a:ea typeface="SimSun" panose="02010600030101010101" pitchFamily="2" charset="-122"/>
              </a:rPr>
              <a:t>,</a:t>
            </a:r>
            <a:r>
              <a:rPr lang="en-US" dirty="0" smtClean="0">
                <a:ea typeface="SimSun" panose="02010600030101010101" pitchFamily="2" charset="-122"/>
              </a:rPr>
              <a:t>1-62</a:t>
            </a:r>
            <a:r>
              <a:rPr lang="ru-RU" dirty="0" smtClean="0">
                <a:ea typeface="SimSun" panose="02010600030101010101" pitchFamily="2" charset="-122"/>
              </a:rPr>
              <a:t>,5%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физические свойства:</a:t>
            </a:r>
            <a:r>
              <a:rPr lang="ru-RU" dirty="0" smtClean="0">
                <a:ea typeface="SimSun" panose="02010600030101010101" pitchFamily="2" charset="-122"/>
              </a:rPr>
              <a:t> Спрессованные гранулы неправильной формы серовато-белого цвета, хорошо растворяется в воде,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особенности применения</a:t>
            </a:r>
            <a:r>
              <a:rPr lang="ru-RU" i="1" u="sng" dirty="0" smtClean="0"/>
              <a:t>:</a:t>
            </a:r>
            <a:r>
              <a:rPr lang="ru-RU" dirty="0" smtClean="0"/>
              <a:t> В качестве основного удобрения под вспашку, на легких почвах при культивации</a:t>
            </a:r>
            <a:endParaRPr lang="ru-RU" i="1" u="sng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867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Калий хлористый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4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3840" y="2055813"/>
                <a:ext cx="6949440" cy="50158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sz="3100" i="1" u="sng" dirty="0" smtClean="0">
                    <a:ea typeface="SimSun" panose="02010600030101010101" pitchFamily="2" charset="-122"/>
                  </a:rPr>
                  <a:t>химическая формула: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ru-RU" sz="3100" i="1" u="sng" dirty="0" smtClean="0">
                  <a:ea typeface="SimSun" panose="02010600030101010101" pitchFamily="2" charset="-122"/>
                </a:endParaRPr>
              </a:p>
              <a:p>
                <a:r>
                  <a:rPr lang="ru-RU" sz="3100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:r>
                  <a:rPr lang="ru-RU" sz="3100" dirty="0" smtClean="0">
                    <a:ea typeface="SimSun" panose="02010600030101010101" pitchFamily="2" charset="-122"/>
                  </a:rPr>
                  <a:t>46%</a:t>
                </a:r>
                <a:endParaRPr lang="ru-RU" sz="3100" i="1" u="sng" dirty="0" smtClean="0">
                  <a:ea typeface="SimSun" panose="02010600030101010101" pitchFamily="2" charset="-122"/>
                </a:endParaRPr>
              </a:p>
              <a:p>
                <a:r>
                  <a:rPr lang="ru-RU" sz="3100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sz="3100" dirty="0"/>
                  <a:t>порошок белого цвета (с легким сероватым оттенком</a:t>
                </a:r>
                <a:r>
                  <a:rPr lang="ru-RU" sz="3100" dirty="0" smtClean="0"/>
                  <a:t>), </a:t>
                </a:r>
                <a:r>
                  <a:rPr lang="ru-RU" sz="3100" dirty="0"/>
                  <a:t>легко растворяются в </a:t>
                </a:r>
                <a:r>
                  <a:rPr lang="ru-RU" sz="3100" dirty="0" smtClean="0"/>
                  <a:t>воде,</a:t>
                </a:r>
                <a:r>
                  <a:rPr lang="ru-RU" sz="3100" dirty="0"/>
                  <a:t> при долгом хранении не </a:t>
                </a:r>
                <a:r>
                  <a:rPr lang="ru-RU" sz="3100" dirty="0" smtClean="0"/>
                  <a:t>слеживается.</a:t>
                </a:r>
              </a:p>
              <a:p>
                <a:r>
                  <a:rPr lang="ru-RU" sz="3100" i="1" u="sng" dirty="0" smtClean="0">
                    <a:ea typeface="SimSun" panose="02010600030101010101" pitchFamily="2" charset="-122"/>
                  </a:rPr>
                  <a:t>особенности </a:t>
                </a:r>
                <a:r>
                  <a:rPr lang="ru-RU" sz="3100" i="1" u="sng" dirty="0" err="1" smtClean="0">
                    <a:ea typeface="SimSun" panose="02010600030101010101" pitchFamily="2" charset="-122"/>
                  </a:rPr>
                  <a:t>применения</a:t>
                </a:r>
                <a:r>
                  <a:rPr lang="ru-RU" sz="3100" i="1" u="sng" dirty="0" err="1" smtClean="0"/>
                  <a:t>:</a:t>
                </a:r>
                <a:r>
                  <a:rPr lang="ru-RU" sz="3100" dirty="0" err="1" smtClean="0"/>
                  <a:t>вносится</a:t>
                </a:r>
                <a:r>
                  <a:rPr lang="ru-RU" sz="3100" dirty="0" smtClean="0"/>
                  <a:t/>
                </a:r>
                <a:r>
                  <a:rPr lang="ru-RU" sz="3100" dirty="0"/>
                  <a:t>в грунт различными способами – как в сухом виде, так и в виде водного раствора при поливе. Также он может применяться в качестве подкормки во время роста и развития </a:t>
                </a:r>
                <a:r>
                  <a:rPr lang="ru-RU" sz="3100" dirty="0" err="1" smtClean="0"/>
                  <a:t>растений:</a:t>
                </a:r>
                <a:r>
                  <a:rPr lang="ru-RU" sz="3100" dirty="0" err="1"/>
                  <a:t>бобовых</a:t>
                </a:r>
                <a:r>
                  <a:rPr lang="ru-RU" sz="3100" dirty="0"/>
                  <a:t>, </a:t>
                </a:r>
                <a:r>
                  <a:rPr lang="ru-RU" sz="3100" dirty="0" smtClean="0"/>
                  <a:t>капусты</a:t>
                </a:r>
                <a:r>
                  <a:rPr lang="ru-RU" sz="3100" dirty="0"/>
                  <a:t>, редиски, </a:t>
                </a:r>
                <a:r>
                  <a:rPr lang="ru-RU" sz="3100" dirty="0" smtClean="0"/>
                  <a:t>репы; </a:t>
                </a:r>
                <a:r>
                  <a:rPr lang="ru-RU" sz="3100" dirty="0"/>
                  <a:t>растений, остро реагирующих на наличие хлора </a:t>
                </a:r>
                <a:r>
                  <a:rPr lang="ru-RU" sz="3100" dirty="0" smtClean="0"/>
                  <a:t>картофель</a:t>
                </a:r>
                <a:r>
                  <a:rPr lang="ru-RU" sz="3100" dirty="0"/>
                  <a:t>, </a:t>
                </a:r>
                <a:r>
                  <a:rPr lang="ru-RU" sz="3100" dirty="0" smtClean="0"/>
                  <a:t>большинства </a:t>
                </a:r>
                <a:r>
                  <a:rPr lang="ru-RU" sz="3100" dirty="0"/>
                  <a:t>корнеплодов; плодовых деревьев, </a:t>
                </a:r>
                <a:r>
                  <a:rPr lang="ru-RU" sz="3100" dirty="0" err="1" smtClean="0"/>
                  <a:t>гурцов</a:t>
                </a:r>
                <a:r>
                  <a:rPr lang="ru-RU" sz="3100" dirty="0"/>
                  <a:t>, томатов, перцев, баклажанов</a:t>
                </a:r>
                <a:r>
                  <a:rPr lang="ru-RU" sz="3100" dirty="0" smtClean="0"/>
                  <a:t/>
                </a:r>
                <a:br>
                  <a:rPr lang="ru-RU" sz="3100" dirty="0" smtClean="0"/>
                </a:br>
                <a:r>
                  <a:rPr lang="ru-RU" sz="3100" dirty="0" smtClean="0"/>
                  <a:t/>
                </a:r>
                <a:br>
                  <a:rPr lang="ru-RU" sz="3100" dirty="0" smtClean="0"/>
                </a:b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i="1" u="sng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2055813"/>
                <a:ext cx="5212080" cy="5015864"/>
              </a:xfrm>
              <a:blipFill rotWithShape="0">
                <a:blip r:embed="rId2"/>
                <a:stretch>
                  <a:fillRect l="-1140" t="-2795" r="-1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365127"/>
            <a:ext cx="6569414" cy="8492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Сульфат калия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50174" y="2736512"/>
            <a:ext cx="4672949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867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Калийная соль на каините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585913"/>
                <a:ext cx="9540240" cy="52762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i="1" u="sng" dirty="0">
                    <a:ea typeface="SimSun" panose="02010600030101010101" pitchFamily="2" charset="-122"/>
                  </a:rPr>
                  <a:t>х</a:t>
                </a:r>
                <a:r>
                  <a:rPr lang="ru-RU" i="1" u="sng" dirty="0" smtClean="0">
                    <a:ea typeface="SimSun" panose="02010600030101010101" pitchFamily="2" charset="-122"/>
                  </a:rPr>
                  <a:t>имическая формула: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𝐾𝐶𝑙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𝑁𝑎𝐶𝑙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𝐾𝐶𝑙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𝑀𝑔𝑆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ru-RU" i="1" dirty="0"/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</a:t>
                </a:r>
                <a:r>
                  <a:rPr lang="en-US" i="1" u="sng" dirty="0" smtClean="0">
                    <a:ea typeface="SimSun" panose="02010600030101010101" pitchFamily="2" charset="-122"/>
                  </a:rPr>
                  <a:t/>
                </a:r>
                <a:r>
                  <a:rPr lang="ru-RU" dirty="0" smtClean="0">
                    <a:ea typeface="SimSun" panose="02010600030101010101" pitchFamily="2" charset="-122"/>
                  </a:rPr>
                  <a:t>40%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>
                    <a:ea typeface="SimSun" panose="02010600030101010101" pitchFamily="2" charset="-122"/>
                  </a:rPr>
                  <a:t>ф</a:t>
                </a:r>
                <a:r>
                  <a:rPr lang="ru-RU" i="1" u="sng" dirty="0" smtClean="0">
                    <a:ea typeface="SimSun" panose="02010600030101010101" pitchFamily="2" charset="-122"/>
                  </a:rPr>
                  <a:t>изические </a:t>
                </a:r>
                <a:r>
                  <a:rPr lang="ru-RU" i="1" u="sng" dirty="0" err="1" smtClean="0">
                    <a:ea typeface="SimSun" panose="02010600030101010101" pitchFamily="2" charset="-122"/>
                  </a:rPr>
                  <a:t>свойства:</a:t>
                </a:r>
                <a:r>
                  <a:rPr lang="ru-RU" b="1" dirty="0" err="1" smtClean="0"/>
                  <a:t>хорошо</a:t>
                </a:r>
                <a:r>
                  <a:rPr lang="ru-RU" b="1" dirty="0" smtClean="0"/>
                  <a:t/>
                </a:r>
                <a:r>
                  <a:rPr lang="ru-RU" b="1" dirty="0"/>
                  <a:t>растворяется в воде</a:t>
                </a:r>
                <a:r>
                  <a:rPr lang="ru-RU" dirty="0"/>
                  <a:t>,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</a:rPr>
                  <a:t>не слеживается при условии правильного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хранения</a:t>
                </a:r>
                <a:r>
                  <a:rPr lang="ru-RU" dirty="0" smtClean="0"/>
                  <a:t>. </a:t>
                </a:r>
                <a:r>
                  <a:rPr lang="ru-RU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Физиологически кислое</a:t>
                </a:r>
                <a:r>
                  <a:rPr lang="ru-RU" dirty="0" smtClean="0"/>
                  <a:t>. Мелкие гранулы серого цвета.</a:t>
                </a: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Используют осенью под  основную обработку почвы для культур которым не будет вредить хлор, который есть в составе удобрения. При попадании в грунт соли начинают интегрироваться и переходят в обменно-поглощенное состояние. Из-за этого калий, вместе с магнием и натрием, становится </a:t>
                </a:r>
                <a:r>
                  <a:rPr lang="ru-RU" dirty="0" err="1" smtClean="0"/>
                  <a:t>слабоподвижными</a:t>
                </a:r>
                <a:r>
                  <a:rPr lang="ru-RU" dirty="0" smtClean="0"/>
                  <a:t> и не вымываются. Калий остается в верхних слоях почвы, </a:t>
                </a:r>
                <a:r>
                  <a:rPr lang="ru-RU" dirty="0" err="1" smtClean="0"/>
                  <a:t>усваиваемость</a:t>
                </a:r>
                <a:r>
                  <a:rPr lang="ru-RU" dirty="0" smtClean="0"/>
                  <a:t> составляет около 70-80%.</a:t>
                </a:r>
                <a:endParaRPr lang="ru-RU" i="1" u="sng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85914"/>
                <a:ext cx="7155180" cy="5276215"/>
              </a:xfrm>
              <a:blipFill rotWithShape="0">
                <a:blip r:embed="rId2"/>
                <a:stretch>
                  <a:fillRect l="-1150" t="-2540" b="-30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13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85728"/>
            <a:ext cx="817665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5280" y="1825625"/>
                <a:ext cx="8473440" cy="4351338"/>
              </a:xfrm>
            </p:spPr>
            <p:txBody>
              <a:bodyPr/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𝑀𝑔𝑆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∗6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ea typeface="SimSun" panose="02010600030101010101" pitchFamily="2" charset="-122"/>
                  </a:rPr>
                  <a:t>28-30%; </a:t>
                </a:r>
                <a:r>
                  <a:rPr lang="en-US" dirty="0" err="1" smtClean="0">
                    <a:ea typeface="SimSun" panose="02010600030101010101" pitchFamily="2" charset="-122"/>
                  </a:rPr>
                  <a:t>MgO</a:t>
                </a:r>
                <a:r>
                  <a:rPr lang="en-US" dirty="0" smtClean="0">
                    <a:ea typeface="SimSun" panose="02010600030101010101" pitchFamily="2" charset="-122"/>
                  </a:rPr>
                  <a:t>- 8-10%</a:t>
                </a:r>
                <a:r>
                  <a:rPr lang="ru-RU" dirty="0" smtClean="0">
                    <a:ea typeface="SimSun" panose="02010600030101010101" pitchFamily="2" charset="-122"/>
                  </a:rPr>
                  <a:t/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dirty="0"/>
                  <a:t>Вещество легко растворяется в </a:t>
                </a:r>
                <a:r>
                  <a:rPr lang="ru-RU" dirty="0" smtClean="0"/>
                  <a:t>воде, не слеживается. Гранулы светло серого цвета размером 2-3 мм.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Применяется в качестве основного удобрения осенью, подкормок-весной. И внекорневых подкормок, с учетом биологических особенностей культур.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" y="1825625"/>
                <a:ext cx="6355080" cy="4351338"/>
              </a:xfrm>
              <a:blipFill rotWithShape="0">
                <a:blip r:embed="rId2"/>
                <a:stretch>
                  <a:fillRect l="-1295" t="-2241" r="-1583"/>
                </a:stretch>
              </a:blipFill>
            </p:spPr>
            <p:txBody>
              <a:bodyPr/>
              <a:lstStyle/>
              <a:p>
                <a:r>
                  <a:rPr lang="ru-RU" smtClean="0">
                    <a:noFill/>
                  </a:rPr>
                  <a:t> </a:t>
                </a:r>
                <a:endParaRPr lang="ru-RU">
                  <a:noFill/>
                </a:endParaRP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460" y="250032"/>
            <a:ext cx="78867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Калимагнезия </a:t>
            </a:r>
            <a:r>
              <a:rPr lang="ru-RU" dirty="0" smtClean="0">
                <a:cs typeface="Aparajita" panose="020B0604020202020204" pitchFamily="34" charset="0"/>
              </a:rPr>
              <a:t> </a:t>
            </a:r>
            <a:endParaRPr lang="ru-RU" dirty="0">
              <a:cs typeface="Aparajita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92630" y="2739535"/>
            <a:ext cx="4170332" cy="234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1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inref.ru/000_uchebniki/04800selskoe/000_00_agrohimia_mineev/000/04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928802"/>
            <a:ext cx="8143932" cy="40719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dirty="0"/>
              <a:t>Комплексные минеральные удобрения, их преимущества и недостатки по сравнению с простыми удобрениями. Технологии применения минеральных удобрений.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762" y="2428868"/>
            <a:ext cx="89372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972452" cy="796908"/>
          </a:xfrm>
        </p:spPr>
        <p:txBody>
          <a:bodyPr/>
          <a:lstStyle/>
          <a:p>
            <a:r>
              <a:rPr lang="en-US" dirty="0" smtClean="0"/>
              <a:t>                  N     P     K %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13" cy="30003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solidFill>
                  <a:srgbClr val="00B050"/>
                </a:solidFill>
              </a:rPr>
              <a:t>Микроудобрения</a:t>
            </a:r>
            <a:r>
              <a:rPr lang="ru-RU" sz="3100" i="1" dirty="0" smtClean="0"/>
              <a:t> на основе синтетических и природных органических </a:t>
            </a:r>
            <a:br>
              <a:rPr lang="ru-RU" sz="3100" i="1" dirty="0" smtClean="0"/>
            </a:br>
            <a:r>
              <a:rPr lang="ru-RU" sz="3100" i="1" dirty="0" smtClean="0"/>
              <a:t>кислот</a:t>
            </a:r>
            <a:r>
              <a:rPr lang="en-US" sz="6000" i="1" dirty="0" smtClean="0"/>
              <a:t/>
            </a:r>
            <a:br>
              <a:rPr lang="en-US" sz="6000" i="1" dirty="0" smtClean="0"/>
            </a:br>
            <a:r>
              <a:rPr lang="ru-RU" sz="2700" dirty="0" smtClean="0"/>
              <a:t>Получают их путем соединения катионов металлов (микроэлементов) с молекулами органических кислот с образованием устойчивых соединений— хелатов (от греч. «</a:t>
            </a:r>
            <a:r>
              <a:rPr lang="ru-RU" sz="2700" dirty="0" err="1" smtClean="0"/>
              <a:t>chele</a:t>
            </a:r>
            <a:r>
              <a:rPr lang="ru-RU" sz="2700" dirty="0" smtClean="0"/>
              <a:t>» — клешня).</a:t>
            </a:r>
            <a:endParaRPr lang="ru-RU" sz="2700" i="1" dirty="0" smtClean="0"/>
          </a:p>
        </p:txBody>
      </p:sp>
      <p:pic>
        <p:nvPicPr>
          <p:cNvPr id="27651" name="Picture 4" descr="https://bhz.ru/upload/iblock/f40/f401f55b8ccda14ec6513bc902b67a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00438"/>
            <a:ext cx="1866784" cy="28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501122" cy="13572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Способы внесения хелатных микроудобрений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000250"/>
            <a:ext cx="8215312" cy="4643438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предпосевная обработка посевного материала вместе с протравителями;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некорневая обработка посевов отдельно или совместно с обработкой средствами защиты растений;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добавление микроудобрений в баковые смеси в гидропонных теплицах и системах капельного орошения.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14313" y="285750"/>
            <a:ext cx="621506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 i="1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Акварин БХЗ марка 1</a:t>
            </a:r>
            <a:endParaRPr lang="ru-RU" sz="4000" b="1" i="1">
              <a:solidFill>
                <a:srgbClr val="92D050"/>
              </a:solidFill>
            </a:endParaRPr>
          </a:p>
          <a:p>
            <a:pPr eaLnBrk="0" hangingPunct="0"/>
            <a:r>
              <a:rPr lang="ru-RU" sz="40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N (%) 7   </a:t>
            </a:r>
          </a:p>
          <a:p>
            <a:pPr eaLnBrk="0" hangingPunct="0"/>
            <a:r>
              <a:rPr lang="ru-RU" sz="40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ru-RU" sz="4000" b="1" i="1" baseline="-30000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40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O</a:t>
            </a:r>
            <a:r>
              <a:rPr lang="ru-RU" sz="4000" b="1" i="1" baseline="-30000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sz="40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 (%)  11  </a:t>
            </a:r>
          </a:p>
          <a:p>
            <a:pPr eaLnBrk="0" hangingPunct="0"/>
            <a:r>
              <a:rPr lang="ru-RU" sz="40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K</a:t>
            </a:r>
            <a:r>
              <a:rPr lang="ru-RU" sz="4000" b="1" i="1" baseline="-30000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40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O (%) 30      MgO (%) 4 </a:t>
            </a:r>
            <a:endParaRPr lang="ru-RU" sz="4000" b="1" i="1">
              <a:solidFill>
                <a:srgbClr val="254061"/>
              </a:solidFill>
            </a:endParaRPr>
          </a:p>
          <a:p>
            <a:pPr eaLnBrk="0" hangingPunct="0"/>
            <a:endParaRPr lang="ru-RU" sz="4000" b="1" i="1">
              <a:solidFill>
                <a:srgbClr val="25406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 i="1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Микроэлементы </a:t>
            </a:r>
            <a:endParaRPr lang="ru-RU" sz="4000" b="1" i="1">
              <a:solidFill>
                <a:srgbClr val="92D050"/>
              </a:solidFill>
            </a:endParaRPr>
          </a:p>
          <a:p>
            <a:pPr eaLnBrk="0" hangingPunct="0"/>
            <a:r>
              <a:rPr lang="ru-RU" sz="28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Fe (ДТПА) – 0,054%; </a:t>
            </a:r>
          </a:p>
          <a:p>
            <a:pPr eaLnBrk="0" hangingPunct="0"/>
            <a:r>
              <a:rPr lang="ru-RU" sz="28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Zn (ЭДТА) – 0,014%; </a:t>
            </a:r>
          </a:p>
          <a:p>
            <a:pPr eaLnBrk="0" hangingPunct="0"/>
            <a:r>
              <a:rPr lang="ru-RU" sz="28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Cu (ЭДТА) – 0,01%; </a:t>
            </a:r>
          </a:p>
          <a:p>
            <a:pPr eaLnBrk="0" hangingPunct="0"/>
            <a:r>
              <a:rPr lang="ru-RU" sz="28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Mn (ЭДТА) – 0,042%; </a:t>
            </a:r>
          </a:p>
          <a:p>
            <a:pPr eaLnBrk="0" hangingPunct="0"/>
            <a:r>
              <a:rPr lang="ru-RU" sz="28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Mo – 0,004%; </a:t>
            </a:r>
          </a:p>
          <a:p>
            <a:pPr eaLnBrk="0" hangingPunct="0"/>
            <a:r>
              <a:rPr lang="ru-RU" sz="28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B – 0,02% </a:t>
            </a:r>
            <a:endParaRPr lang="ru-RU" sz="2800" b="1" i="1">
              <a:solidFill>
                <a:srgbClr val="254061"/>
              </a:solidFill>
            </a:endParaRPr>
          </a:p>
        </p:txBody>
      </p:sp>
      <p:pic>
        <p:nvPicPr>
          <p:cNvPr id="33795" name="Picture 5" descr="https://bhz.ru/upload/iblock/391/391962316f20eb54ad127552975733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500188"/>
            <a:ext cx="27781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Диагностика минерального питания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25000" lnSpcReduction="20000"/>
          </a:bodyPr>
          <a:lstStyle/>
          <a:p>
            <a:r>
              <a:rPr lang="ru-RU" sz="6200" b="1" u="sng" dirty="0"/>
              <a:t>Почвенная диагностика.</a:t>
            </a:r>
            <a:r>
              <a:rPr lang="ru-RU" sz="6200" dirty="0"/>
              <a:t> </a:t>
            </a:r>
            <a:endParaRPr lang="ru-RU" sz="6200" dirty="0" smtClean="0"/>
          </a:p>
          <a:p>
            <a:endParaRPr lang="ru-RU" sz="6200" dirty="0"/>
          </a:p>
          <a:p>
            <a:r>
              <a:rPr lang="ru-RU" sz="6200" dirty="0" smtClean="0"/>
              <a:t>Учет </a:t>
            </a:r>
            <a:r>
              <a:rPr lang="ru-RU" sz="6200" dirty="0"/>
              <a:t>доступных для растений форм элементов питания в почве – важная предпосылка для более рационального и обоснованного применения удобрительных средств в любом агроценозе. Систематический мониторинг агрохимических показателей почвы позволяет более объективно оценивать результативность как мероприятий по уходу за почвой в саду, так и систему применения удобрений, разработанную для конкретного агроценоза. </a:t>
            </a:r>
          </a:p>
          <a:p>
            <a:endParaRPr lang="ru-RU" sz="6200" b="1" u="sng" dirty="0" smtClean="0"/>
          </a:p>
          <a:p>
            <a:r>
              <a:rPr lang="ru-RU" sz="6200" b="1" u="sng" dirty="0" smtClean="0"/>
              <a:t>Растительная </a:t>
            </a:r>
            <a:r>
              <a:rPr lang="ru-RU" sz="6200" b="1" u="sng" dirty="0"/>
              <a:t>диагностика</a:t>
            </a:r>
            <a:r>
              <a:rPr lang="ru-RU" sz="6200" dirty="0"/>
              <a:t> включает визуальную и химическую (тканевую и листовую). </a:t>
            </a:r>
          </a:p>
          <a:p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Визуальная </a:t>
            </a:r>
            <a:r>
              <a:rPr lang="ru-RU" sz="6200" dirty="0"/>
              <a:t>диагностика – определение обеспеченности растений по внешним признакам</a:t>
            </a:r>
            <a:r>
              <a:rPr lang="ru-RU" sz="6200" dirty="0" smtClean="0"/>
              <a:t>.</a:t>
            </a:r>
          </a:p>
          <a:p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Обнаружение </a:t>
            </a:r>
            <a:r>
              <a:rPr lang="ru-RU" sz="6200" dirty="0"/>
              <a:t>характерных симптомов позволяет вскрыть причину того, с какими элементами минерального питания связано это внешнее проявление. </a:t>
            </a:r>
            <a:endParaRPr lang="ru-RU" sz="6200" dirty="0" smtClean="0"/>
          </a:p>
          <a:p>
            <a:endParaRPr lang="ru-RU" sz="6200" dirty="0"/>
          </a:p>
          <a:p>
            <a:pPr>
              <a:buNone/>
            </a:pPr>
            <a:r>
              <a:rPr lang="ru-RU" sz="6200" dirty="0" smtClean="0"/>
              <a:t>Визуальная </a:t>
            </a:r>
            <a:r>
              <a:rPr lang="ru-RU" sz="6200" dirty="0"/>
              <a:t>диагностика имеет следующие недостатки: </a:t>
            </a:r>
          </a:p>
          <a:p>
            <a:pPr>
              <a:buNone/>
            </a:pPr>
            <a:r>
              <a:rPr lang="ru-RU" sz="6200" dirty="0"/>
              <a:t>1) признаки недостатка и избытка элементов питания часто похожи; </a:t>
            </a:r>
          </a:p>
          <a:p>
            <a:pPr>
              <a:buNone/>
            </a:pPr>
            <a:r>
              <a:rPr lang="ru-RU" sz="6200" dirty="0"/>
              <a:t>2) резкий недостаток или избыток элементов, вызывающий характерные признаки, встречается достаточно редко, а небольшие отклонения от оптимума могут внешне не проявляться; </a:t>
            </a:r>
          </a:p>
          <a:p>
            <a:pPr>
              <a:buNone/>
            </a:pPr>
            <a:r>
              <a:rPr lang="ru-RU" sz="6200" dirty="0"/>
              <a:t>3) наблюдающиеся признаки могут быть следствием неблагоприятных условий внешней </a:t>
            </a:r>
            <a:r>
              <a:rPr lang="ru-RU" sz="6200" dirty="0" smtClean="0"/>
              <a:t>среды, </a:t>
            </a:r>
            <a:r>
              <a:rPr lang="ru-RU" sz="6200" dirty="0"/>
              <a:t>а также повреждения вредителями или болезнями. </a:t>
            </a:r>
          </a:p>
          <a:p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Метод </a:t>
            </a:r>
            <a:r>
              <a:rPr lang="ru-RU" sz="6200" dirty="0"/>
              <a:t>тканевой диагностики включает </a:t>
            </a:r>
            <a:r>
              <a:rPr lang="ru-RU" sz="6200" dirty="0" smtClean="0"/>
              <a:t>экспресс - методы </a:t>
            </a:r>
            <a:r>
              <a:rPr lang="ru-RU" sz="6200" dirty="0"/>
              <a:t>К.Л. Магницкого и В.В. Церлинг.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12" cy="59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Классификация азотных удобрений в зависимости от формы азота</a:t>
            </a: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46213"/>
            <a:ext cx="8715375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" y="365126"/>
            <a:ext cx="7886700" cy="1325563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Калиевая селитра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6240" y="1825624"/>
                <a:ext cx="7513320" cy="4636136"/>
              </a:xfrm>
              <a:solidFill>
                <a:schemeClr val="bg2"/>
              </a:solidFill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формула: </a:t>
                </a:r>
                <a14:m>
                  <m:oMath xmlns:m="http://schemas.openxmlformats.org/officeDocument/2006/math">
                    <m:r>
                      <a:rPr lang="ru-RU" i="1"/>
                      <m:t>𝐾𝑁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𝑂</m:t>
                        </m:r>
                      </m:e>
                      <m:sub>
                        <m:r>
                          <a:rPr lang="ru-RU" i="1"/>
                          <m:t>3</m:t>
                        </m:r>
                      </m:sub>
                    </m:sSub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  </a:t>
                </a:r>
                <a:r>
                  <a:rPr lang="en-US" dirty="0" smtClean="0">
                    <a:ea typeface="SimSun" panose="02010600030101010101" pitchFamily="2" charset="-122"/>
                  </a:rPr>
                  <a:t>N- 13,6%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ru-RU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−46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ru-RU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 </a:t>
                </a:r>
                <a:r>
                  <a:rPr lang="ru-RU" dirty="0" smtClean="0">
                    <a:ea typeface="SimSun" panose="02010600030101010101" pitchFamily="2" charset="-122"/>
                  </a:rPr>
                  <a:t>Имеет вид белого порошка, иногда бывает с желтым оттенком, имеет ярко выраженный запах, </a:t>
                </a:r>
                <a:r>
                  <a:rPr lang="ru-RU" dirty="0" smtClean="0"/>
                  <a:t>отлично </a:t>
                </a:r>
                <a:r>
                  <a:rPr lang="ru-RU" dirty="0"/>
                  <a:t>смешивается со всеми водорастворимыми удобрениями, не пылит и не </a:t>
                </a:r>
                <a:r>
                  <a:rPr lang="ru-RU" dirty="0" smtClean="0"/>
                  <a:t>слеживается, хорошо растворяется в воде</a:t>
                </a:r>
                <a:endParaRPr lang="ru-RU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применяют как предпосевное удобрение и подкормка на овощных и плодово-ягодных культурах летом и весной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0" y="1825624"/>
                <a:ext cx="5634990" cy="4636136"/>
              </a:xfrm>
              <a:blipFill rotWithShape="0">
                <a:blip r:embed="rId2"/>
                <a:stretch>
                  <a:fillRect l="-1217" t="-2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330" y="2133861"/>
            <a:ext cx="2800350" cy="40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4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73686"/>
            <a:ext cx="7886700" cy="1325563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Аммиачная селитра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2500306"/>
            <a:ext cx="3183278" cy="2751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79904"/>
                <a:ext cx="7543800" cy="4758055"/>
              </a:xfrm>
              <a:solidFill>
                <a:schemeClr val="bg2"/>
              </a:solidFill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i="1" u="sng" dirty="0" smtClean="0">
                    <a:ea typeface="SimSun" panose="02010600030101010101" pitchFamily="2" charset="-122"/>
                  </a:rPr>
                  <a:t>химическая формула: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𝑁𝐻</m:t>
                        </m:r>
                      </m:e>
                      <m:sub>
                        <m:r>
                          <a:rPr lang="ru-RU" i="1"/>
                          <m:t>4 </m:t>
                        </m:r>
                      </m:sub>
                    </m:sSub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𝑁𝑂</m:t>
                        </m:r>
                      </m:e>
                      <m:sub>
                        <m:r>
                          <a:rPr lang="ru-RU" i="1"/>
                          <m:t>3 </m:t>
                        </m:r>
                      </m:sub>
                    </m:sSub>
                  </m:oMath>
                </a14:m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действующее вещество: </a:t>
                </a:r>
                <a:r>
                  <a:rPr lang="en-US" dirty="0" smtClean="0">
                    <a:ea typeface="SimSun" panose="02010600030101010101" pitchFamily="2" charset="-122"/>
                  </a:rPr>
                  <a:t>N</a:t>
                </a:r>
                <a:r>
                  <a:rPr lang="ru-RU" dirty="0" smtClean="0">
                    <a:ea typeface="SimSun" panose="02010600030101010101" pitchFamily="2" charset="-122"/>
                  </a:rPr>
                  <a:t>-</a:t>
                </a:r>
                <a:r>
                  <a:rPr lang="en-US" dirty="0" smtClean="0">
                    <a:ea typeface="SimSun" panose="02010600030101010101" pitchFamily="2" charset="-122"/>
                  </a:rPr>
                  <a:t>26-34,4%; S</a:t>
                </a:r>
                <a:r>
                  <a:rPr lang="ru-RU" dirty="0">
                    <a:ea typeface="SimSun" panose="02010600030101010101" pitchFamily="2" charset="-122"/>
                  </a:rPr>
                  <a:t>-</a:t>
                </a:r>
                <a:r>
                  <a:rPr lang="en-US" dirty="0" smtClean="0">
                    <a:ea typeface="SimSun" panose="02010600030101010101" pitchFamily="2" charset="-122"/>
                  </a:rPr>
                  <a:t>3-14%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физические свойства:</a:t>
                </a:r>
                <a:r>
                  <a:rPr lang="en-US" i="1" u="sng" dirty="0" smtClean="0">
                    <a:ea typeface="SimSun" panose="02010600030101010101" pitchFamily="2" charset="-122"/>
                  </a:rPr>
                  <a:t/>
                </a:r>
                <a:r>
                  <a:rPr lang="ru-RU" dirty="0">
                    <a:ea typeface="SimSun" panose="02010600030101010101" pitchFamily="2" charset="-122"/>
                  </a:rPr>
                  <a:t/>
                </a:r>
                <a:r>
                  <a:rPr lang="ru-RU" dirty="0" smtClean="0">
                    <a:ea typeface="SimSun" panose="02010600030101010101" pitchFamily="2" charset="-122"/>
                  </a:rPr>
                  <a:t>имеет вид белых мелких шариков, не слеживается, т.к. в составе есть добавки, выпускается две марки аммиачной селитры (А и Б)</a:t>
                </a:r>
                <a:endParaRPr lang="ru-RU" i="1" u="sng" dirty="0" smtClean="0">
                  <a:ea typeface="SimSun" panose="02010600030101010101" pitchFamily="2" charset="-122"/>
                </a:endParaRPr>
              </a:p>
              <a:p>
                <a:r>
                  <a:rPr lang="ru-RU" i="1" u="sng" dirty="0" smtClean="0">
                    <a:ea typeface="SimSun" panose="02010600030101010101" pitchFamily="2" charset="-122"/>
                  </a:rPr>
                  <a:t>особенности применения</a:t>
                </a:r>
                <a:r>
                  <a:rPr lang="ru-RU" i="1" u="sng" dirty="0" smtClean="0"/>
                  <a:t>: </a:t>
                </a:r>
                <a:r>
                  <a:rPr lang="ru-RU" dirty="0" smtClean="0"/>
                  <a:t>Аммиачная селитра содержит </a:t>
                </a:r>
                <a:r>
                  <a:rPr lang="ru-RU" dirty="0"/>
                  <a:t>азот в двух формах – быстродействующей нитратной форме и медленной аммонийной. Поэтому удобрение можно применять как при </a:t>
                </a:r>
                <a:r>
                  <a:rPr lang="ru-RU" dirty="0" smtClean="0"/>
                  <a:t>посеве, </a:t>
                </a:r>
                <a:r>
                  <a:rPr lang="ru-RU" dirty="0"/>
                  <a:t>так и для подкормки. Наличие азота в аммонийной форме медленного действия гарантирует длительную доступность азота для растений, что особенно важно для культур с длинным вегетационным периодом (например, </a:t>
                </a:r>
                <a:r>
                  <a:rPr lang="ru-RU" dirty="0" smtClean="0"/>
                  <a:t>гороха)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779904"/>
                <a:ext cx="5657850" cy="4758055"/>
              </a:xfrm>
              <a:blipFill rotWithShape="0">
                <a:blip r:embed="rId3"/>
                <a:stretch>
                  <a:fillRect l="-1132" t="-2436" r="-1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020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Кальциевая селитра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5875020" cy="435133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i="1" u="sng" dirty="0" smtClean="0">
                <a:ea typeface="SimSun" panose="02010600030101010101" pitchFamily="2" charset="-122"/>
              </a:rPr>
              <a:t>химическая формула: </a:t>
            </a:r>
            <a:r>
              <a:rPr lang="en-US" dirty="0"/>
              <a:t>Ca(NO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действующее вещество: </a:t>
            </a:r>
            <a:r>
              <a:rPr lang="ru-RU" dirty="0" smtClean="0">
                <a:ea typeface="SimSun" panose="02010600030101010101" pitchFamily="2" charset="-122"/>
              </a:rPr>
              <a:t>С</a:t>
            </a:r>
            <a:r>
              <a:rPr lang="en-US" dirty="0" smtClean="0">
                <a:ea typeface="SimSun" panose="02010600030101010101" pitchFamily="2" charset="-122"/>
              </a:rPr>
              <a:t>a -19%, N-13%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физические свойства:</a:t>
            </a:r>
            <a:r>
              <a:rPr lang="en-US" i="1" u="sng" dirty="0" smtClean="0">
                <a:ea typeface="SimSun" panose="02010600030101010101" pitchFamily="2" charset="-122"/>
              </a:rPr>
              <a:t> </a:t>
            </a:r>
            <a:r>
              <a:rPr lang="ru-RU" dirty="0" smtClean="0">
                <a:ea typeface="SimSun" panose="02010600030101010101" pitchFamily="2" charset="-122"/>
              </a:rPr>
              <a:t>имеет вид гранул неправильной формы молочного цвета, хорошо растворяется, по сравнению с кристаллическим видом менее гигроскопична, запаха не имеет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особенности применения</a:t>
            </a:r>
            <a:r>
              <a:rPr lang="ru-RU" i="1" u="sng" dirty="0" smtClean="0"/>
              <a:t>: </a:t>
            </a:r>
            <a:r>
              <a:rPr lang="ru-RU" dirty="0" smtClean="0"/>
              <a:t>применяют как предпосевное удобрение и подкормку на овощных и плодово-ягодных культурах летом и весной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endParaRPr lang="ru-RU" i="1" u="sng" dirty="0" smtClean="0">
              <a:ea typeface="SimSun" panose="02010600030101010101" pitchFamily="2" charset="-122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670" y="2302034"/>
            <a:ext cx="2548890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" y="304166"/>
            <a:ext cx="7338060" cy="1325563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Хлорид аммония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70" y="1749425"/>
            <a:ext cx="5017770" cy="4849495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r>
              <a:rPr lang="ru-RU" i="1" u="sng" dirty="0" smtClean="0">
                <a:ea typeface="SimSun" panose="02010600030101010101" pitchFamily="2" charset="-122"/>
              </a:rPr>
              <a:t>химическая формула: </a:t>
            </a: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действующее вещество: </a:t>
            </a:r>
            <a:r>
              <a:rPr lang="ru-RU" dirty="0" smtClean="0">
                <a:ea typeface="SimSun" panose="02010600030101010101" pitchFamily="2" charset="-122"/>
              </a:rPr>
              <a:t>21-24 %- </a:t>
            </a:r>
            <a:r>
              <a:rPr lang="en-US" dirty="0" smtClean="0">
                <a:ea typeface="SimSun" panose="02010600030101010101" pitchFamily="2" charset="-122"/>
              </a:rPr>
              <a:t>N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физические свойства: </a:t>
            </a:r>
            <a:r>
              <a:rPr lang="ru-RU" dirty="0" smtClean="0"/>
              <a:t>Белый </a:t>
            </a:r>
            <a:r>
              <a:rPr lang="ru-RU" dirty="0"/>
              <a:t>кристаллический, слегка гигроскопический порошок</a:t>
            </a:r>
            <a:r>
              <a:rPr lang="ru-RU" dirty="0" smtClean="0"/>
              <a:t>, солоноватый </a:t>
            </a:r>
            <a:r>
              <a:rPr lang="ru-RU" dirty="0"/>
              <a:t>на </a:t>
            </a:r>
            <a:r>
              <a:rPr lang="ru-RU" dirty="0" smtClean="0"/>
              <a:t>вкус. Хорошо растворяется в воде 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r>
              <a:rPr lang="ru-RU" i="1" u="sng" dirty="0" smtClean="0">
                <a:ea typeface="SimSun" panose="02010600030101010101" pitchFamily="2" charset="-122"/>
              </a:rPr>
              <a:t>особенности применения</a:t>
            </a:r>
            <a:r>
              <a:rPr lang="ru-RU" i="1" u="sng" dirty="0" smtClean="0"/>
              <a:t>:</a:t>
            </a:r>
            <a:r>
              <a:rPr lang="en-US" i="1" u="sng" dirty="0" smtClean="0"/>
              <a:t>   </a:t>
            </a:r>
            <a:r>
              <a:rPr lang="ru-RU" dirty="0" smtClean="0"/>
              <a:t>хлорид </a:t>
            </a:r>
            <a:r>
              <a:rPr lang="ru-RU" dirty="0"/>
              <a:t>аммония – физически </a:t>
            </a:r>
            <a:r>
              <a:rPr lang="ru-RU" dirty="0" smtClean="0"/>
              <a:t>кислое удобрение ,</a:t>
            </a:r>
            <a:r>
              <a:rPr lang="ru-RU" dirty="0"/>
              <a:t>т</a:t>
            </a:r>
            <a:r>
              <a:rPr lang="ru-RU" dirty="0" smtClean="0"/>
              <a:t>аким </a:t>
            </a:r>
            <a:r>
              <a:rPr lang="ru-RU" dirty="0"/>
              <a:t>образом систематическое применение этих удобрений вызывает подкисление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При хранении на открытом воздухе разлагается с выделением аммиака, поэтому в случае поверхностного внесения необходимо немедленное заделывание.</a:t>
            </a:r>
            <a:endParaRPr lang="ru-RU" i="1" u="sng" dirty="0" smtClean="0">
              <a:ea typeface="SimSun" panose="02010600030101010101" pitchFamily="2" charset="-122"/>
            </a:endParaRPr>
          </a:p>
          <a:p>
            <a:endParaRPr lang="ru-RU" dirty="0"/>
          </a:p>
        </p:txBody>
      </p:sp>
      <p:pic>
        <p:nvPicPr>
          <p:cNvPr id="4098" name="Picture 2" descr="https://st44.stpulscen.ru/images/product/240/447/34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86058"/>
            <a:ext cx="3084619" cy="197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9272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877</Words>
  <Application>Microsoft Office PowerPoint</Application>
  <PresentationFormat>Экран (4:3)</PresentationFormat>
  <Paragraphs>107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Обзорная лекция по агрохимии</vt:lpstr>
      <vt:lpstr>Роль азота в жизни растений. Круговорот и баланс азота в земледелии. Азотные удобрения.</vt:lpstr>
      <vt:lpstr>Слайд 3</vt:lpstr>
      <vt:lpstr>Слайд 4</vt:lpstr>
      <vt:lpstr>Классификация азотных удобрений в зависимости от формы азота</vt:lpstr>
      <vt:lpstr>Калиевая селитра</vt:lpstr>
      <vt:lpstr>Аммиачная селитра</vt:lpstr>
      <vt:lpstr>Кальциевая селитра</vt:lpstr>
      <vt:lpstr>Хлорид аммония</vt:lpstr>
      <vt:lpstr>Сульфат аммония</vt:lpstr>
      <vt:lpstr>Мочевина (карбамид)</vt:lpstr>
      <vt:lpstr>Жидкие азотные удобрения</vt:lpstr>
      <vt:lpstr>Роль фосфора в жизни растений. Круговорот и баланс фосфора в агрофитоценозах. Фосфорные удобрения.</vt:lpstr>
      <vt:lpstr>Признаки фосфорного голодания растений</vt:lpstr>
      <vt:lpstr>Слайд 15</vt:lpstr>
      <vt:lpstr>Слайд 16</vt:lpstr>
      <vt:lpstr>Слайд 17</vt:lpstr>
      <vt:lpstr>Фосфорит</vt:lpstr>
      <vt:lpstr>  Суперфосфат простой</vt:lpstr>
      <vt:lpstr>       Суперфосфат двойной</vt:lpstr>
      <vt:lpstr>   Фосмука</vt:lpstr>
      <vt:lpstr>Слайд 22</vt:lpstr>
      <vt:lpstr>Роль калия в жизни растений. Круговорот и баланс калия в земледелии. Калийные удобрения.</vt:lpstr>
      <vt:lpstr>Слайд 24</vt:lpstr>
      <vt:lpstr>Признаки недостатка калия</vt:lpstr>
      <vt:lpstr>Слайд 26</vt:lpstr>
      <vt:lpstr>Калий хлористый  </vt:lpstr>
      <vt:lpstr>Сульфат калия</vt:lpstr>
      <vt:lpstr>Калийная соль на каините  </vt:lpstr>
      <vt:lpstr>Калимагнезия  </vt:lpstr>
      <vt:lpstr>Комплексные минеральные удобрения, их преимущества и недостатки по сравнению с простыми удобрениями. Технологии применения минеральных удобрений.</vt:lpstr>
      <vt:lpstr>                  N     P     K %</vt:lpstr>
      <vt:lpstr>Микроудобрения на основе синтетических и природных органических  кислот Получают их путем соединения катионов металлов (микроэлементов) с молекулами органических кислот с образованием устойчивых соединений— хелатов (от греч. «chele» — клешня).</vt:lpstr>
      <vt:lpstr>Способы внесения хелатных микроудобрений:</vt:lpstr>
      <vt:lpstr>Слайд 35</vt:lpstr>
      <vt:lpstr>Диагностика минерального питания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Обзорная лекция по агрохимии</dc:title>
  <dc:creator>Иванова</dc:creator>
  <cp:lastModifiedBy>Иванова</cp:lastModifiedBy>
  <cp:revision>19</cp:revision>
  <dcterms:created xsi:type="dcterms:W3CDTF">2022-05-14T10:06:37Z</dcterms:created>
  <dcterms:modified xsi:type="dcterms:W3CDTF">2022-05-14T12:22:16Z</dcterms:modified>
</cp:coreProperties>
</file>