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222B1A-0E8A-4FEF-9FC2-4451C19D0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7E580E-841A-44A8-A3CE-6394A700A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69590E-86E5-472C-9BBD-B66579E6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17D2-80CD-45AB-86BE-F67129D82B64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B55723-328F-4FFC-B454-0930A434D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9FE992-04DC-43D1-B2E6-7B4911C93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2916-BC70-426E-B5E1-651960CE7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25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E516C-13A3-4099-8CD1-EE96EBE72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B5C710-C7AB-410F-A458-C2DDE752C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5D0AF6-ABD8-485C-84D1-9E38D5BE6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17D2-80CD-45AB-86BE-F67129D82B64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E8D1AC-EECD-4EF9-87E2-C216BF7DD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8FB07-0EB8-464A-AF81-274CFA3FF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2916-BC70-426E-B5E1-651960CE7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275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A45ABFB-4AF0-4FBC-860D-1B6486AF04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7D2CC5-BA7B-4552-BBEE-D2013C66E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707744-4F36-47CF-8736-943A3B9F9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17D2-80CD-45AB-86BE-F67129D82B64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B5692E-A3DC-40F0-91C8-87E08A744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6BDE76-F589-4520-BA66-4F894BD81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2916-BC70-426E-B5E1-651960CE7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014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19AE4-8B7F-4414-8DCA-88C593F2E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882589-719F-4675-A7FC-FD5FE8A04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3435B7-045C-41CF-9466-923F7BDF6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17D2-80CD-45AB-86BE-F67129D82B64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897306-301C-428E-A4CA-CE9235985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00F952-5E13-46BD-9000-57A19456D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2916-BC70-426E-B5E1-651960CE7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397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FEF631-2303-4C9E-ADA0-AD3737A72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49168D-2A5E-44DF-BC03-EFC12A613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D99E9-2ABE-45B4-BA50-7DFF9359B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17D2-80CD-45AB-86BE-F67129D82B64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1F61C-DBA8-4BEC-BDCF-ACAC9E306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B719DB-C011-4F35-B8E4-998B5741A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2916-BC70-426E-B5E1-651960CE7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113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690BAF-89A7-49EC-B210-115BBC76C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71A00C-00E2-4D23-BD12-F52D04AFAD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45EC41-04B9-4834-A55F-69D6B6419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4A53CC-A0F3-4A76-BE1A-4FA3C517E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17D2-80CD-45AB-86BE-F67129D82B64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78011F-E810-413A-86E1-B994464D0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B41206-FD50-44D3-A479-96D93BAFF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2916-BC70-426E-B5E1-651960CE7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50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59819-444A-4F64-A172-4B0D06F9A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0306AB-16DF-4166-9128-79848053E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4C31A1-E61F-4B2D-9AAA-2EB975257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4ADFB6-CA6C-4FE4-9D24-26D6364608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EE6B84-B9BC-4A88-A523-40156380C0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04A2A4-100A-412D-BF09-50F07750F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17D2-80CD-45AB-86BE-F67129D82B64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0DB709-1F7A-4240-9A71-358AFAE10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5E0EE19-4E2B-4C2E-A307-7FF3593F8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2916-BC70-426E-B5E1-651960CE7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05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904FCF-90A7-4406-8CD0-D96BE4F07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EC041CA-E02F-49DC-A333-4E0B8DA6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17D2-80CD-45AB-86BE-F67129D82B64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C24CDE-C6F2-46D4-8E24-ABA9C30E6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C3502B-63F2-42A1-8A3C-C7F6E1D25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2916-BC70-426E-B5E1-651960CE7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93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F17BF04-2325-4181-9DFD-601027C43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17D2-80CD-45AB-86BE-F67129D82B64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6301C9-E020-440B-9207-825DAA5F8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5F9B99-87F9-4BD4-AC6A-AE04E4D3B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2916-BC70-426E-B5E1-651960CE7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76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7D51F-C2C4-40C4-ADE1-CB594C71B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CABDAA-1816-4C7F-A388-D109251E9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AFD0C0-76A9-4CAC-9CC3-7F1D8A5C1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D3D804-160C-4C9F-8B72-D61EEAF9F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17D2-80CD-45AB-86BE-F67129D82B64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5C9EB0-3F48-4AB3-AA1C-B968A8372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8F7444-0EED-46D1-B42C-F9400DEC8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2916-BC70-426E-B5E1-651960CE7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43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931536-BA7C-4DA1-807C-B4BC7C3A9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EE730CD-4EDA-4CA2-8C7D-ADB8E37E54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B8F1DB-2229-4273-906B-90F1BFE4A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0D397E-5498-4A0E-8C4A-6D7664BEF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17D2-80CD-45AB-86BE-F67129D82B64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58D3E4-3636-439D-9E45-345102E8A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706485-ABF7-4516-9C3D-B3C004A5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2916-BC70-426E-B5E1-651960CE7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24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21F6D-F564-4D73-B756-4A528BFC2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CB317A-0F38-45BE-BDF3-28ECE115D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8BD8E4-892E-4AB8-A838-3F16550453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217D2-80CD-45AB-86BE-F67129D82B64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37D162-BC5C-46A7-8015-31BF02A27A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17C4D8-E5C3-48E9-96F1-C732BF567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A2916-BC70-426E-B5E1-651960CE7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78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F0A4C-3FB0-48C9-B02E-06A6E502D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3323" y="264233"/>
            <a:ext cx="9144000" cy="1170671"/>
          </a:xfrm>
        </p:spPr>
        <p:txBody>
          <a:bodyPr/>
          <a:lstStyle/>
          <a:p>
            <a:r>
              <a:rPr lang="ru-RU" b="1" dirty="0"/>
              <a:t>Общественный прогресс</a:t>
            </a:r>
          </a:p>
        </p:txBody>
      </p:sp>
      <p:pic>
        <p:nvPicPr>
          <p:cNvPr id="1026" name="Picture 2" descr="https://incomeaccess.com/contenthub/wp-content/uploads/2017/07/iGB_iGaming-Acquisition-2017-Article.jpg">
            <a:extLst>
              <a:ext uri="{FF2B5EF4-FFF2-40B4-BE49-F238E27FC236}">
                <a16:creationId xmlns:a16="http://schemas.microsoft.com/office/drawing/2014/main" id="{50E529BC-ABBB-42A2-9747-989398827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124222"/>
            <a:ext cx="12001500" cy="46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691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F21A683-6296-4ADE-B105-68F70643B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86" y="0"/>
            <a:ext cx="11878994" cy="271506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Направление развития, для которого характерен переход от низшего к высшему, от менее совершенного к более совершенному, называется в науке </a:t>
            </a:r>
            <a:r>
              <a:rPr lang="ru-RU" b="1" dirty="0"/>
              <a:t>прогрессом </a:t>
            </a:r>
            <a:r>
              <a:rPr lang="ru-RU" dirty="0"/>
              <a:t>(слово латинского происхождения, означающее буквально «движение вперед»). Понятию прогресса противоположно понятие </a:t>
            </a:r>
            <a:r>
              <a:rPr lang="ru-RU" b="1" dirty="0"/>
              <a:t>регресса. </a:t>
            </a:r>
            <a:r>
              <a:rPr lang="ru-RU" dirty="0"/>
              <a:t>Для регресса характерны движение от высшего к низшему, процессы деградации, возврат к изжившим себя формам и структурам.</a:t>
            </a:r>
          </a:p>
        </p:txBody>
      </p:sp>
      <p:pic>
        <p:nvPicPr>
          <p:cNvPr id="2050" name="Picture 2" descr="https://stihi.ru/pics/2017/10/04/1885.jpg">
            <a:extLst>
              <a:ext uri="{FF2B5EF4-FFF2-40B4-BE49-F238E27FC236}">
                <a16:creationId xmlns:a16="http://schemas.microsoft.com/office/drawing/2014/main" id="{B12D56E1-03D0-417A-8954-F15ABBD92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86" y="2447778"/>
            <a:ext cx="3213296" cy="431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2.depositphotos.com/3384371/5424/i/950/depositphotos_54246859-stock-photo-beautiful-pregnant-woman-with-flowers.jpg">
            <a:extLst>
              <a:ext uri="{FF2B5EF4-FFF2-40B4-BE49-F238E27FC236}">
                <a16:creationId xmlns:a16="http://schemas.microsoft.com/office/drawing/2014/main" id="{D6754C4D-6AE1-4E59-AFF5-687956F47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47778"/>
            <a:ext cx="3899095" cy="431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g-fotki.yandex.ru/get/3407/97833783.bbd/0_11cef6_8b5f811f_XXXL.jpg">
            <a:extLst>
              <a:ext uri="{FF2B5EF4-FFF2-40B4-BE49-F238E27FC236}">
                <a16:creationId xmlns:a16="http://schemas.microsoft.com/office/drawing/2014/main" id="{11BDB607-4DD2-4B1B-B88B-20C12D6F2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042" y="2398541"/>
            <a:ext cx="4094871" cy="441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485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F6D62D6-2781-4013-87B1-221CF285C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83" y="165637"/>
            <a:ext cx="11878994" cy="1283335"/>
          </a:xfrm>
        </p:spPr>
        <p:txBody>
          <a:bodyPr/>
          <a:lstStyle/>
          <a:p>
            <a:r>
              <a:rPr lang="ru-RU" b="1" dirty="0"/>
              <a:t>Процесс исторического развития общества противоречив: в нем можно обнаружить как прогрессивные изменения, так  и регрессивные.</a:t>
            </a:r>
            <a:endParaRPr lang="ru-RU" dirty="0"/>
          </a:p>
        </p:txBody>
      </p:sp>
      <p:pic>
        <p:nvPicPr>
          <p:cNvPr id="3074" name="Picture 2" descr="https://probalakovo.ru/wp-content/uploads/2019/08/589894851de0915a14042802.jpg">
            <a:extLst>
              <a:ext uri="{FF2B5EF4-FFF2-40B4-BE49-F238E27FC236}">
                <a16:creationId xmlns:a16="http://schemas.microsoft.com/office/drawing/2014/main" id="{E50909D1-3864-4D0C-B6FA-32B128226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3" y="1283335"/>
            <a:ext cx="3620086" cy="540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dn.pixabay.com/photo/2012/04/18/00/26/phone-36271_1280.png">
            <a:extLst>
              <a:ext uri="{FF2B5EF4-FFF2-40B4-BE49-F238E27FC236}">
                <a16:creationId xmlns:a16="http://schemas.microsoft.com/office/drawing/2014/main" id="{7ED5D7DC-C8DA-47C0-BBC0-3FD43772F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661" y="1337676"/>
            <a:ext cx="3041157" cy="530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cdnimg.rg.ru/pril/article/206/53/92/1917d.jpg">
            <a:extLst>
              <a:ext uri="{FF2B5EF4-FFF2-40B4-BE49-F238E27FC236}">
                <a16:creationId xmlns:a16="http://schemas.microsoft.com/office/drawing/2014/main" id="{0A882BB4-7218-428A-95B1-A86DCB5A0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270" y="1283334"/>
            <a:ext cx="4984847" cy="535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837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C26E1FC-037B-4BA9-84FA-214045F49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951" y="109367"/>
            <a:ext cx="11878994" cy="2718239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В чем проявляется противоречивость общественного прогресса:</a:t>
            </a:r>
            <a:endParaRPr lang="ru-RU" dirty="0"/>
          </a:p>
          <a:p>
            <a:r>
              <a:rPr lang="ru-RU" dirty="0"/>
              <a:t>1) прогресс в одной сфере может привести к регрессу в другой;</a:t>
            </a:r>
          </a:p>
          <a:p>
            <a:r>
              <a:rPr lang="ru-RU" dirty="0"/>
              <a:t>2) возможны срывы, откаты назад, цивилизационные тупики;</a:t>
            </a:r>
          </a:p>
          <a:p>
            <a:r>
              <a:rPr lang="ru-RU" dirty="0"/>
              <a:t>3) неравномерны темпы прогресса – усиление разрыва между странами Юга и Севера;</a:t>
            </a:r>
          </a:p>
          <a:p>
            <a:r>
              <a:rPr lang="ru-RU" dirty="0"/>
              <a:t>4) одним социальным силам прогресс может быть выгоден, а другим нет.</a:t>
            </a:r>
          </a:p>
        </p:txBody>
      </p:sp>
      <p:pic>
        <p:nvPicPr>
          <p:cNvPr id="4098" name="Picture 2" descr="https://cdn.pixabay.com/photo/2012/04/13/17/44/computers-33039_1280.png">
            <a:extLst>
              <a:ext uri="{FF2B5EF4-FFF2-40B4-BE49-F238E27FC236}">
                <a16:creationId xmlns:a16="http://schemas.microsoft.com/office/drawing/2014/main" id="{F8296703-E2BB-4B4B-8483-439FA8412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55" y="2718239"/>
            <a:ext cx="2413490" cy="403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get-zen_doc/3557661/pub_5f5e2086d709247317e81a63_5f5e20d3d709247317e88c34/scale_1200">
            <a:extLst>
              <a:ext uri="{FF2B5EF4-FFF2-40B4-BE49-F238E27FC236}">
                <a16:creationId xmlns:a16="http://schemas.microsoft.com/office/drawing/2014/main" id="{93468909-8A54-496B-A450-217886F8C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82" y="2718237"/>
            <a:ext cx="2749061" cy="413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olzam.ru/images/history/248/2/1/2.01.1_%D0%91%D0%B0%D0%BD%D0%B3%D0%BB%D0%B0%D0%B4%D0%B5%D1%88.jpg">
            <a:extLst>
              <a:ext uri="{FF2B5EF4-FFF2-40B4-BE49-F238E27FC236}">
                <a16:creationId xmlns:a16="http://schemas.microsoft.com/office/drawing/2014/main" id="{5D7F2BB0-7A18-4262-AB1F-FEE2CF5FD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643" y="2718237"/>
            <a:ext cx="3845169" cy="413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xn--h1aagokeh.xn--p1ai/uploads/0/2019/08/28/scQLQfio.jpg">
            <a:extLst>
              <a:ext uri="{FF2B5EF4-FFF2-40B4-BE49-F238E27FC236}">
                <a16:creationId xmlns:a16="http://schemas.microsoft.com/office/drawing/2014/main" id="{E527BB2F-78FD-493B-AD08-ED2F9C4A4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812" y="2718237"/>
            <a:ext cx="2742029" cy="41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932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01E7DAC-6052-4948-8958-BA81A02C5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66" y="0"/>
            <a:ext cx="11977468" cy="331997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Существуют следующие критерии прогресса:</a:t>
            </a:r>
          </a:p>
          <a:p>
            <a:pPr marL="0" indent="0">
              <a:buNone/>
            </a:pPr>
            <a:r>
              <a:rPr lang="ru-RU" dirty="0"/>
              <a:t> -  уровень знаний;</a:t>
            </a:r>
          </a:p>
          <a:p>
            <a:pPr marL="0" indent="0">
              <a:buNone/>
            </a:pPr>
            <a:r>
              <a:rPr lang="ru-RU" dirty="0"/>
              <a:t> - развитие производительных сил (транспорт, связь, новые технологии);</a:t>
            </a:r>
          </a:p>
          <a:p>
            <a:pPr marL="0" indent="0">
              <a:buNone/>
            </a:pPr>
            <a:r>
              <a:rPr lang="ru-RU" dirty="0"/>
              <a:t> - развитие науки;</a:t>
            </a:r>
          </a:p>
          <a:p>
            <a:pPr marL="0" indent="0">
              <a:buNone/>
            </a:pPr>
            <a:r>
              <a:rPr lang="ru-RU" dirty="0"/>
              <a:t>-мера свободы, которую общество способно предоставить личности для максимального  развития ее потенциальных способностей;</a:t>
            </a:r>
          </a:p>
          <a:p>
            <a:pPr>
              <a:buFontTx/>
              <a:buChar char="-"/>
            </a:pPr>
            <a:r>
              <a:rPr lang="ru-RU" dirty="0"/>
              <a:t>продолжительность жизни</a:t>
            </a:r>
          </a:p>
          <a:p>
            <a:pPr marL="0" indent="0">
              <a:buNone/>
            </a:pPr>
            <a:r>
              <a:rPr lang="ru-RU" dirty="0"/>
              <a:t>- уровень нравственности в обществе (человечные условия жизни, «гуманизм»)</a:t>
            </a:r>
          </a:p>
          <a:p>
            <a:endParaRPr lang="ru-RU" dirty="0"/>
          </a:p>
        </p:txBody>
      </p:sp>
      <p:pic>
        <p:nvPicPr>
          <p:cNvPr id="5122" name="Picture 2" descr="https://3dnews.ru/assets/external/illustrations/2015/09/25/920792/pluto1.jpg">
            <a:extLst>
              <a:ext uri="{FF2B5EF4-FFF2-40B4-BE49-F238E27FC236}">
                <a16:creationId xmlns:a16="http://schemas.microsoft.com/office/drawing/2014/main" id="{809536D4-93BA-4018-9D2D-24D160CE2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6" y="3038622"/>
            <a:ext cx="3536852" cy="381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mintrans.novreg.ru/tinybrowser/fulls/images/photo/2020/01/02/03.jpg">
            <a:extLst>
              <a:ext uri="{FF2B5EF4-FFF2-40B4-BE49-F238E27FC236}">
                <a16:creationId xmlns:a16="http://schemas.microsoft.com/office/drawing/2014/main" id="{53FC8A86-2C73-41F6-BE86-4C40D6FAD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118" y="3038621"/>
            <a:ext cx="3642947" cy="381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neuro-fitness.ru/wp-content/uploads/2016/04/obratnaya-storona-progressa.jpg">
            <a:extLst>
              <a:ext uri="{FF2B5EF4-FFF2-40B4-BE49-F238E27FC236}">
                <a16:creationId xmlns:a16="http://schemas.microsoft.com/office/drawing/2014/main" id="{6490F8F4-BEE9-4410-BD1C-0631CFFC4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782" y="3038620"/>
            <a:ext cx="4230028" cy="38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045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B0859ED-8C53-4163-AF3D-94212DDAC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017" y="179705"/>
            <a:ext cx="11864927" cy="6530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Формы прогресса (формы общественных изменений): революция, реформа.</a:t>
            </a:r>
            <a:endParaRPr lang="ru-RU" dirty="0"/>
          </a:p>
          <a:p>
            <a:r>
              <a:rPr lang="ru-RU" b="1" dirty="0"/>
              <a:t>Революция -</a:t>
            </a:r>
            <a:r>
              <a:rPr lang="ru-RU" dirty="0"/>
              <a:t> это полное или комплексное изменение всех или большинства сторон общественное жизни, изменяет основы существующего строя. Характеризуется активным политическим действие народных масс, цель – переход власти в руки нового класса. Концентрирована во времени.</a:t>
            </a:r>
          </a:p>
          <a:p>
            <a:r>
              <a:rPr lang="ru-RU" dirty="0"/>
              <a:t> </a:t>
            </a:r>
            <a:r>
              <a:rPr lang="ru-RU" b="1" dirty="0"/>
              <a:t>Реформа - </a:t>
            </a:r>
            <a:r>
              <a:rPr lang="ru-RU" dirty="0"/>
              <a:t> преобразование, переустройство, изменение какой – либо стороны общественной жизни, не уничтожающее основ существующей социальной структуры, оставляющее власть в руках прежнего правящего класса.</a:t>
            </a:r>
          </a:p>
          <a:p>
            <a:r>
              <a:rPr lang="ru-RU" dirty="0"/>
              <a:t> Постепенность, низкая активность народа. Реформы проводятся  в основном ''сверху'', </a:t>
            </a:r>
            <a:r>
              <a:rPr lang="ru-RU" dirty="0" err="1"/>
              <a:t>т.е</a:t>
            </a:r>
            <a:r>
              <a:rPr lang="ru-RU" dirty="0"/>
              <a:t> по инициативе органов власти.</a:t>
            </a:r>
          </a:p>
          <a:p>
            <a:r>
              <a:rPr lang="ru-RU" dirty="0"/>
              <a:t>Существует </a:t>
            </a:r>
            <a:r>
              <a:rPr lang="ru-RU" b="1" dirty="0"/>
              <a:t>революционный и эволюционный</a:t>
            </a:r>
            <a:r>
              <a:rPr lang="ru-RU" dirty="0"/>
              <a:t> путь развития 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89808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bravo-voronezh.ru/wp-content/uploads/2018/08/foto-1..jpg">
            <a:extLst>
              <a:ext uri="{FF2B5EF4-FFF2-40B4-BE49-F238E27FC236}">
                <a16:creationId xmlns:a16="http://schemas.microsoft.com/office/drawing/2014/main" id="{884511E0-1757-4151-8B25-36DFBA8D7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12192000" cy="682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3416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308</Words>
  <Application>Microsoft Office PowerPoint</Application>
  <PresentationFormat>Широкоэкранный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Общественный прогресс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Общественный прогресс</dc:title>
  <dc:creator>Иван Дмитриевич Лопатин</dc:creator>
  <cp:lastModifiedBy>Иван Дмитриевич Лопатин</cp:lastModifiedBy>
  <cp:revision>9</cp:revision>
  <dcterms:created xsi:type="dcterms:W3CDTF">2022-02-26T09:16:54Z</dcterms:created>
  <dcterms:modified xsi:type="dcterms:W3CDTF">2022-02-26T09:40:11Z</dcterms:modified>
</cp:coreProperties>
</file>