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41"/>
  </p:notesMasterIdLst>
  <p:sldIdLst>
    <p:sldId id="256" r:id="rId2"/>
    <p:sldId id="257" r:id="rId3"/>
    <p:sldId id="285" r:id="rId4"/>
    <p:sldId id="286" r:id="rId5"/>
    <p:sldId id="287" r:id="rId6"/>
    <p:sldId id="28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89" r:id="rId25"/>
    <p:sldId id="290" r:id="rId26"/>
    <p:sldId id="291" r:id="rId27"/>
    <p:sldId id="292" r:id="rId28"/>
    <p:sldId id="293" r:id="rId29"/>
    <p:sldId id="276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26C81-C815-46E2-8158-4842C26E4E0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3A4B-7AB4-4787-B09B-A0732AEAA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6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3A4B-7AB4-4787-B09B-A0732AEAA5F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5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7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2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0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7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6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32F7-25FC-48FB-9B59-15ADB7BF41C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EFB8CB-8A91-4D34-944D-A37C4AAFA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8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&#1088;&#1090;&#1082;.&#1088;&#1092;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617" y="1754907"/>
            <a:ext cx="10686472" cy="17485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4670" y="4901110"/>
            <a:ext cx="2727572" cy="64049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484670" y="5541604"/>
            <a:ext cx="2595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" y="-1"/>
            <a:ext cx="10788073" cy="6113235"/>
          </a:xfrm>
        </p:spPr>
      </p:pic>
    </p:spTree>
    <p:extLst>
      <p:ext uri="{BB962C8B-B14F-4D97-AF65-F5344CB8AC3E}">
        <p14:creationId xmlns:p14="http://schemas.microsoft.com/office/powerpoint/2010/main" val="28899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7" y="-1"/>
            <a:ext cx="10513837" cy="6130895"/>
          </a:xfrm>
        </p:spPr>
      </p:pic>
    </p:spTree>
    <p:extLst>
      <p:ext uri="{BB962C8B-B14F-4D97-AF65-F5344CB8AC3E}">
        <p14:creationId xmlns:p14="http://schemas.microsoft.com/office/powerpoint/2010/main" val="879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038" y="1237673"/>
            <a:ext cx="8080745" cy="6345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работы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398699"/>
            <a:ext cx="11818620" cy="4130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                                                                                Наружные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18038" y="1872227"/>
            <a:ext cx="528132" cy="526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574405" y="1872227"/>
            <a:ext cx="449580" cy="526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" y="281178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демонтаж систем водопровода и канализации;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демонтаж системы отопления;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демонтаж системы газоснабжения;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демонтаж системы вентиляции и кондиционирования воздуха;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системы электроснабжения;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электрических и иных сетей управления системами жизнеобеспечения зданий и сооружений;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технологического оборудования (в том числе подъемно-транспортного);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Пусконаладочные работы.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5100" y="2811780"/>
            <a:ext cx="54559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наружных сетей водопровода;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наружных сетей канализации;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наружных сетей теплоснабжения;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наружных сетей газоснабжения (кроме магистральных);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наружных электрических сетей;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демонтаж опор для воздушных линий электропередач;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демонтаж трансформаторных подстанций и линейного электрооборудования напряжением до и свыше 35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наружных линий связи, в том числе телефонных, радио и телевидения.</a:t>
            </a:r>
          </a:p>
          <a:p>
            <a:pPr algn="just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6084570" y="2811780"/>
            <a:ext cx="0" cy="3314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9" b="96711" l="9940" r="93976">
                        <a14:foregroundMark x1="17169" y1="4605" x2="17169" y2="4605"/>
                        <a14:foregroundMark x1="67771" y1="7895" x2="67771" y2="7895"/>
                        <a14:foregroundMark x1="93976" y1="7237" x2="93976" y2="7237"/>
                        <a14:foregroundMark x1="53916" y1="96711" x2="53916" y2="9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7" y="1872227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9" y="547976"/>
            <a:ext cx="3817400" cy="2546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547976"/>
            <a:ext cx="3389746" cy="2542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1" y="3365210"/>
            <a:ext cx="3818919" cy="2398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3365210"/>
            <a:ext cx="3389603" cy="239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40" y="3365210"/>
            <a:ext cx="3398912" cy="2398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4275" y="-10239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40" y="543937"/>
            <a:ext cx="3398912" cy="25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41" y="700809"/>
            <a:ext cx="3803608" cy="2494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05" y="700809"/>
            <a:ext cx="3744158" cy="2494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700809"/>
            <a:ext cx="3472872" cy="2494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3718295"/>
            <a:ext cx="3488602" cy="2435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42" y="3718295"/>
            <a:ext cx="3803608" cy="2435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05" y="3718295"/>
            <a:ext cx="3744158" cy="2435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2649" y="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3" y="73891"/>
            <a:ext cx="11348857" cy="6010709"/>
          </a:xfrm>
        </p:spPr>
      </p:pic>
    </p:spTree>
    <p:extLst>
      <p:ext uri="{BB962C8B-B14F-4D97-AF65-F5344CB8AC3E}">
        <p14:creationId xmlns:p14="http://schemas.microsoft.com/office/powerpoint/2010/main" val="42266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73891"/>
            <a:ext cx="11286836" cy="6068291"/>
          </a:xfrm>
        </p:spPr>
      </p:pic>
    </p:spTree>
    <p:extLst>
      <p:ext uri="{BB962C8B-B14F-4D97-AF65-F5344CB8AC3E}">
        <p14:creationId xmlns:p14="http://schemas.microsoft.com/office/powerpoint/2010/main" val="38725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245" y="1296672"/>
            <a:ext cx="6649109" cy="6437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745" y="2015731"/>
            <a:ext cx="10086110" cy="457903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транспортные работы входит выполнение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операций: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горючим и водой, смазка, крепление и устранение мелких неисправностей машин в течение рабочей смены, осмотр, опробование и передача машин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смене бригад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(грузов) к подъему или спуску (пакетирование, увязка, укладка) и доставка (подвозка, подноска) их в зону действия кранов, автопогрузчиков, транспортеров и т.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 времени и расценками с § Е1-4 по § Е1-10, с § Е1-14 по § Е1-17 предусмотрена зацепка грузов готовыми стропами за петли, крюки, скобы и т. п. </a:t>
            </a:r>
          </a:p>
          <a:p>
            <a:pPr>
              <a:lnSpc>
                <a:spcPct val="17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Погрузка материалов погрузчиками на гусеничном и пневмоколесном ходу </a:t>
            </a:r>
            <a:r>
              <a:rPr lang="ru-RU" sz="3400" dirty="0"/>
              <a:t> </a:t>
            </a:r>
            <a:br>
              <a:rPr lang="ru-RU" sz="3400" dirty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18" y="-591128"/>
            <a:ext cx="4186382" cy="6788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7958" y="5896642"/>
            <a:ext cx="1538173" cy="9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24">
            <a:off x="8868348" y="2476903"/>
            <a:ext cx="3270067" cy="376005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6" y="-1"/>
            <a:ext cx="7546109" cy="6132945"/>
          </a:xfrm>
        </p:spPr>
      </p:pic>
    </p:spTree>
    <p:extLst>
      <p:ext uri="{BB962C8B-B14F-4D97-AF65-F5344CB8AC3E}">
        <p14:creationId xmlns:p14="http://schemas.microsoft.com/office/powerpoint/2010/main" val="25974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" y="0"/>
            <a:ext cx="11074400" cy="6114473"/>
          </a:xfrm>
        </p:spPr>
      </p:pic>
    </p:spTree>
    <p:extLst>
      <p:ext uri="{BB962C8B-B14F-4D97-AF65-F5344CB8AC3E}">
        <p14:creationId xmlns:p14="http://schemas.microsoft.com/office/powerpoint/2010/main" val="17833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работы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общее название всех работ в строительстве. Монтажными называются работы, выполняемые с использованием готовых деталей.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строительных работ делятся на общестроительные, специальные,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погрузочно-разгрузочные.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62" y="0"/>
            <a:ext cx="4332712" cy="18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-1"/>
            <a:ext cx="10954329" cy="6118059"/>
          </a:xfrm>
        </p:spPr>
      </p:pic>
    </p:spTree>
    <p:extLst>
      <p:ext uri="{BB962C8B-B14F-4D97-AF65-F5344CB8AC3E}">
        <p14:creationId xmlns:p14="http://schemas.microsoft.com/office/powerpoint/2010/main" val="13860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11037455" cy="6138745"/>
          </a:xfrm>
        </p:spPr>
      </p:pic>
    </p:spTree>
    <p:extLst>
      <p:ext uri="{BB962C8B-B14F-4D97-AF65-F5344CB8AC3E}">
        <p14:creationId xmlns:p14="http://schemas.microsoft.com/office/powerpoint/2010/main" val="7160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435" y="1362705"/>
            <a:ext cx="9603275" cy="653027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Погрузочно-разгрузочные работы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1" y="2015732"/>
            <a:ext cx="9984509" cy="409874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погрузочно-разгрузочных работ в настоящее время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механизированны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используется автоматическое оборудование: механизмы и машины. В зависимости от работы все агрегаты подразделяются на два вида: работающие самостоятельно и зависящие от каких-либо транспортных средств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первой можно отнести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краны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пневматические разгрузчики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передвижные конвейеры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второго подразделения входят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самосвалы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саморазгрузки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погрузочно-разгрузочных работах занято порядка 10% рабочих страны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по-прежнему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трудоемкими в плане поднятия различных видов грузов с целью транспортировки в определенный географический объект. </a:t>
            </a:r>
          </a:p>
        </p:txBody>
      </p:sp>
    </p:spTree>
    <p:extLst>
      <p:ext uri="{BB962C8B-B14F-4D97-AF65-F5344CB8AC3E}">
        <p14:creationId xmlns:p14="http://schemas.microsoft.com/office/powerpoint/2010/main" val="28245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906" y="2172750"/>
            <a:ext cx="9603275" cy="409874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погрузочно-разгрузочные работы, разделяются на основные и вспомогательные. К основным операциям относятся захват груза и подача его на транспортное средство или к месту складирования.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вспомогательным операциям относятся операции, которые не входят в процесс перемещения груза: закрепление и освобождение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стропующих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устройств, наводка грузов или укладка их в требуемое положение, передача сигналов машинисту, подготовка транспортных средств, мест складирования, подкладок, прокладок и т. 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организации труда на погрузочно-разгрузочных работах является специализированное звено, состоящее из машиниста крана, стропальщика, такелажника.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3556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4" y="3417455"/>
            <a:ext cx="1893456" cy="2766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6042" l="382" r="94275">
                        <a14:foregroundMark x1="24427" y1="6771" x2="24427" y2="6771"/>
                        <a14:foregroundMark x1="59542" y1="17708" x2="59542" y2="17708"/>
                        <a14:foregroundMark x1="43893" y1="12500" x2="43893" y2="12500"/>
                        <a14:foregroundMark x1="29771" y1="9896" x2="29771" y2="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4" y="1143334"/>
            <a:ext cx="6908800" cy="36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325" y="1266337"/>
            <a:ext cx="9603275" cy="1049235"/>
          </a:xfrm>
        </p:spPr>
        <p:txBody>
          <a:bodyPr/>
          <a:lstStyle/>
          <a:p>
            <a:r>
              <a:rPr lang="ru-RU" dirty="0" err="1" smtClean="0"/>
              <a:t>Строповка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493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операция по креплению конструкций (деталей) к крюку крана с целью их подъема.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Захватные устройства закрепляют, чтобы полностью исключить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саморасстроповку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падение конструкций при подъеме.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Стропы и захватные устройства выбирают исходя из формы и массы конструкций. Иначе при подъеме конструкций в них могут возникнуть усилия, не предусмотренные расчетом, что приведет к деформациям (повреждениям) конструкций, выдергиванию монтажных петель, их обрыву и аварии. Не разрешается применять случайные, не проверенные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строповочные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устройства. Нужно пользоваться только грузозахватными устройствами, имеющими клеймо, соответствующими массе и виду конструкций, предусмотренными проектом производства работ (ППР) или картами трудовых процессов.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Стропы крепят к конструкциям в местах, предусмотренных для этой цели или указанных в проекте. Если это выполнить невозможно, изменение мест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согласуют с проектной организацией.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поднимают в положении, близком к проектному: вертикальные элементы - в вертикальном, горизонтальные - в горизонтальном. Элементы, проектное положение которых должно быть наклонным (отдельно стоящие раскосы, элементы связей, лестничные марши), поднимают стропами разной длины, обеспечивающими подъем элемента в наклонном положении.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 в обхват универсальным канатным стропом предварительно на острые углы конструкций устанавливают под строп подкладки, предохраняющие канат от излома и повреждения прядей.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4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7" y="0"/>
            <a:ext cx="5301673" cy="6145422"/>
          </a:xfrm>
        </p:spPr>
      </p:pic>
      <p:sp>
        <p:nvSpPr>
          <p:cNvPr id="5" name="TextBox 4"/>
          <p:cNvSpPr txBox="1"/>
          <p:nvPr/>
        </p:nvSpPr>
        <p:spPr>
          <a:xfrm>
            <a:off x="0" y="1804233"/>
            <a:ext cx="68903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согласованной работы между стропальщиком и крановщи­ком применяется несколько видов сигнализации и связи.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сигнализации, применяемой в строительстве при перемещении грузов кранами, является знаковая сигнализа­ция (рис. 5.9), которая в свою очередь подразделяется на сигнали­зацию с флажками и без них.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грузов, которые находятся вне поля зрения ма­шиниста крана, между ним и стропальщиком должна быть уста­новлена телефонная или радиотелефонная связь. В случае ее отсут­ствия необходимо назначить сигнальщиков из числа обученных и квалифицированных стропальщиков.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Сигнальщик назначается лицом, ответственным за безопасное выполнение работ по перемещению грузов кранами.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форма стропальщика: жилет и каска —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цвета; повязка —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цвета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рубашка —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61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616" y="96649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для закрепления и выверки строительных конструкций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2152072"/>
            <a:ext cx="11111345" cy="3796145"/>
          </a:xfrm>
        </p:spPr>
        <p:txBody>
          <a:bodyPr>
            <a:normAutofit/>
          </a:bodyPr>
          <a:lstStyle/>
          <a:p>
            <a:r>
              <a:rPr lang="ru-RU" dirty="0"/>
              <a:t>При монтаже стальных и железобетонных конструкций используют приспособления, позволяющие временно удерживать установленный на место элемент и регулировать его положение при выверке и приведении в проектное положение.</a:t>
            </a:r>
            <a:br>
              <a:rPr lang="ru-RU" dirty="0"/>
            </a:br>
            <a:r>
              <a:rPr lang="ru-RU" dirty="0" smtClean="0"/>
              <a:t>Комплекты </a:t>
            </a:r>
            <a:r>
              <a:rPr lang="ru-RU" dirty="0"/>
              <a:t>таких приспособлений называют монтажной оснасткой</a:t>
            </a:r>
            <a:r>
              <a:rPr lang="ru-RU" dirty="0" smtClean="0"/>
              <a:t>.</a:t>
            </a:r>
          </a:p>
          <a:p>
            <a:r>
              <a:rPr lang="ru-RU" i="1" dirty="0"/>
              <a:t>Применяют в основном два вида монтажной </a:t>
            </a:r>
            <a:r>
              <a:rPr lang="ru-RU" i="1" dirty="0" smtClean="0"/>
              <a:t>оснастки</a:t>
            </a:r>
            <a:r>
              <a:rPr lang="ru-RU" i="1" dirty="0"/>
              <a:t>:</a:t>
            </a:r>
            <a:endParaRPr lang="ru-RU" i="1" dirty="0" smtClean="0"/>
          </a:p>
          <a:p>
            <a:r>
              <a:rPr lang="ru-RU" dirty="0" smtClean="0"/>
              <a:t> 1- Первый </a:t>
            </a:r>
            <a:r>
              <a:rPr lang="ru-RU" dirty="0"/>
              <a:t>вид обеспечивает свободную установку элемента и последующую выверку регулирующими винтовыми или другими </a:t>
            </a:r>
            <a:r>
              <a:rPr lang="ru-RU" dirty="0" smtClean="0"/>
              <a:t>устройствами. </a:t>
            </a:r>
          </a:p>
          <a:p>
            <a:r>
              <a:rPr lang="ru-RU" dirty="0" smtClean="0"/>
              <a:t>2- Второй </a:t>
            </a:r>
            <a:r>
              <a:rPr lang="ru-RU" dirty="0"/>
              <a:t>вид непосредственно фиксирует элемент в пределах заданного допуска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2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1"/>
            <a:ext cx="12191999" cy="6022109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Расчалки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(см. схему ниже, поз. а) - гибкие (из канатов) монтажные приспособления, работающие только на растяжение. Расчалками временно закрепляют колонны, чаще всего металлические, при высоте их более 12 м, а также другие конструкции, например первую ферму, монтируемую в пролете.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жесткие монтажные приспособления, работающие на сжатие и растяжение, предназначены для удержания элементов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Кондукторы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универсальные каркасные приспособления пространственного типа. Их устанавливают на фундаментах или других конструкциях и временно прикрепляют к ним. В кондукторах закрепляют железобетонные колонны, нередко кондукторы используют как подмости для монтажа ригелей и других элементов сборного каркаса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заданном положении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жесткое линейно-монтажное, обычно телескопически удлиняемое приспособление. По основным конструктивным элементам оно аналогично подкосу. Распорки ставят между смонтированной и устанавливаемой конструкциями, например между соседними фермами, панелями перегородок (стен). Для закрепления на конструкции распорки снабжены струбцинами или иными захватными устройствами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/>
              <a:t>Связи</a:t>
            </a:r>
            <a:r>
              <a:rPr lang="ru-RU" sz="1800" dirty="0"/>
              <a:t> - линейные монтажные приспособления, не обладающие собственной устойчивостью (работают на растяжение), предназначенные лишь для временного крепления в заданном положении монтируемых элементов. Связи закрепляют на конструкциях струбцинами.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25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45" y="305756"/>
            <a:ext cx="10732655" cy="154799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расчалка, б - подкос, в - кондуктор для установки колонны в стакан фундамента, г - кондуктор для установки колонн на оголовки ранее смонтированных колонн; 1 - фундамент, 2 - колонна, 3 - расчалка, 4 - винтовая стяжка, 5 - клиновой зажим, 6 - крюк с надвижной муфтой, 7 - телескопическая штанга, 8 - струбцина, 9 - панель, 10 - стяжные болты, 11 - рамы, 12 - распорный домкрат, 13 - запорный шкворень, 14 - винты для выверки колонны, 15 - винты для закрепления кондуктора на оголовке колонны, 16 - поворотная балка, 17 - оголовок колонны.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1585900"/>
            <a:ext cx="11290644" cy="4831209"/>
          </a:xfrm>
        </p:spPr>
      </p:pic>
    </p:spTree>
    <p:extLst>
      <p:ext uri="{BB962C8B-B14F-4D97-AF65-F5344CB8AC3E}">
        <p14:creationId xmlns:p14="http://schemas.microsoft.com/office/powerpoint/2010/main" val="1847634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-1"/>
            <a:ext cx="11120582" cy="6130399"/>
          </a:xfrm>
        </p:spPr>
      </p:pic>
    </p:spTree>
    <p:extLst>
      <p:ext uri="{BB962C8B-B14F-4D97-AF65-F5344CB8AC3E}">
        <p14:creationId xmlns:p14="http://schemas.microsoft.com/office/powerpoint/2010/main" val="16296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616" y="1306386"/>
            <a:ext cx="9603275" cy="1049235"/>
          </a:xfrm>
        </p:spPr>
        <p:txBody>
          <a:bodyPr/>
          <a:lstStyle/>
          <a:p>
            <a:r>
              <a:rPr lang="ru-RU" dirty="0" smtClean="0"/>
              <a:t>Методы монтажа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670" y="1831004"/>
            <a:ext cx="9603275" cy="4348123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монтажа называются наиболее характерные принципиальные решения в производстве монтажных работ при возведении зданий или сооружений, направленные на достижение определенного технико-экономического эффекта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характеристики сборных элементов рассматривают следующие методы монтажа: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мелкоэлементный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поэлементный и блочный, а также монтаж готовыми сооружениями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Мелкоэлементный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монтаж применяют при установке в проектное положение отдельных деталей конструкций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(наиболее трудоёмкий)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монтаж предполагает установку в проектное положение конструктивных элементов или их крупных частей (колонн, балок, ферм и т. 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Блочный монтаж предусматривает предварительное укрупнение отдельных конструкций в плоские или пространственные блоки.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6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0" y="-1"/>
            <a:ext cx="11148835" cy="6131415"/>
          </a:xfrm>
        </p:spPr>
      </p:pic>
    </p:spTree>
    <p:extLst>
      <p:ext uri="{BB962C8B-B14F-4D97-AF65-F5344CB8AC3E}">
        <p14:creationId xmlns:p14="http://schemas.microsoft.com/office/powerpoint/2010/main" val="21081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273" y="2015731"/>
            <a:ext cx="9809018" cy="44220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Крановщик (или машинист крана) – это рабочая профессия, требующая высокой квалификации и опыта. Основная задача крановщика заключается в управлении краном для поднятии и перемещения грузов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монтажных, сборочных, погрузочных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</a:p>
          <a:p>
            <a:pPr>
              <a:lnSpc>
                <a:spcPct val="17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тропальщики – специалисты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узкого профиля, ответственные за перемещение грузов, их надежное крепление. На первый взгляд, такому работнику нужно только прицепить крюк к тяжелому изделию, проконтролировать его передвижение, отцепить оборудование. На практике все значительно сложнее, поэтому без особых навыков и знаний здесь не обойтись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 качественный подъемом грузов на высоту обеспечивают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такелажные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9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587" y="1246909"/>
            <a:ext cx="4247257" cy="5698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Монтаж ж/б колонн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монтажа колонны на верхние поверхности фундаментов наносят риски осей колонны и выверяют отметку дна стакана. Для точного монтажа колонны применяют несколько способов: заранее подливают на дно стакана цементный раствор до требуемой отметки, учитывая длину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колонны высотой более 12 м закрепляют хомуты или струбцины с двумя расчалками, которыми эти колонны будут временно расчалены за соседние фундаменты или специальные якоря в плоскости ряда колонн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раскладывать по-разному: в зависимости от их массы, типа, грузоподъемности монтажных кранов, а также числа колонн, которые кран монтирует с одной стоянки.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5" b="100000" l="9453" r="98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75">
            <a:off x="7089426" y="4369875"/>
            <a:ext cx="5105400" cy="2590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980" y1="1762" x2="48980" y2="1762"/>
                        <a14:foregroundMark x1="42128" y1="15419" x2="42128" y2="15419"/>
                        <a14:foregroundMark x1="45335" y1="10132" x2="45335" y2="10132"/>
                        <a14:foregroundMark x1="47668" y1="6828" x2="47668" y2="6828"/>
                        <a14:foregroundMark x1="46210" y1="6608" x2="46064" y2="7269"/>
                        <a14:foregroundMark x1="46210" y1="5947" x2="46210" y2="5947"/>
                        <a14:foregroundMark x1="31487" y1="61894" x2="31633" y2="64537"/>
                        <a14:foregroundMark x1="38921" y1="81718" x2="41254" y2="99780"/>
                        <a14:foregroundMark x1="39942" y1="91630" x2="44169" y2="93172"/>
                        <a14:foregroundMark x1="88921" y1="91630" x2="94023" y2="95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8"/>
            <a:ext cx="3401975" cy="18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3" y="0"/>
            <a:ext cx="10911134" cy="6123226"/>
          </a:xfrm>
        </p:spPr>
      </p:pic>
    </p:spTree>
    <p:extLst>
      <p:ext uri="{BB962C8B-B14F-4D97-AF65-F5344CB8AC3E}">
        <p14:creationId xmlns:p14="http://schemas.microsoft.com/office/powerpoint/2010/main" val="2500334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-1"/>
            <a:ext cx="10871200" cy="6147663"/>
          </a:xfrm>
        </p:spPr>
      </p:pic>
    </p:spTree>
    <p:extLst>
      <p:ext uri="{BB962C8B-B14F-4D97-AF65-F5344CB8AC3E}">
        <p14:creationId xmlns:p14="http://schemas.microsoft.com/office/powerpoint/2010/main" val="487379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-1"/>
            <a:ext cx="10972800" cy="6144019"/>
          </a:xfrm>
        </p:spPr>
      </p:pic>
    </p:spTree>
    <p:extLst>
      <p:ext uri="{BB962C8B-B14F-4D97-AF65-F5344CB8AC3E}">
        <p14:creationId xmlns:p14="http://schemas.microsoft.com/office/powerpoint/2010/main" val="1549780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7" y="-1"/>
            <a:ext cx="10982581" cy="6137597"/>
          </a:xfrm>
        </p:spPr>
      </p:pic>
    </p:spTree>
    <p:extLst>
      <p:ext uri="{BB962C8B-B14F-4D97-AF65-F5344CB8AC3E}">
        <p14:creationId xmlns:p14="http://schemas.microsoft.com/office/powerpoint/2010/main" val="3214414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670" y="1330992"/>
            <a:ext cx="6214603" cy="534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Монтаж лестничных маршей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9491"/>
            <a:ext cx="12385964" cy="3463636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Лестничные элементы монтируют по мере возведения стен здания. Промежуточную площадку и первый марш устанавливают по ходу кладки внутренних стен лестничной клетки, вторую (этажную) площадку и второй марш - по окончании кладки этажа.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вилочным захватом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четырехветвевым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стропом с двумя укороченными ветвями (см. схему ниже, поз. б), которые придают поднимаемому элементу наклон немного больше проектного. Аналогичным способом выполняют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маршей, объединенных с полуплощадками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установке лестничного марша его сначала опирают на нижнюю площадку, а затем на верхнюю. При обратной последовательности марш может сорваться с верхней площадки или заклиниться между верхней и нижней площадками.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3690193"/>
            <a:ext cx="3546764" cy="3546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8" y="4350592"/>
            <a:ext cx="6350000" cy="25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23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</a:t>
            </a:r>
            <a:r>
              <a:rPr lang="ru-RU" b="1" dirty="0"/>
              <a:t>положения лестничных площадок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61" y="1574438"/>
            <a:ext cx="10092893" cy="4059743"/>
          </a:xfrm>
        </p:spPr>
      </p:pic>
    </p:spTree>
    <p:extLst>
      <p:ext uri="{BB962C8B-B14F-4D97-AF65-F5344CB8AC3E}">
        <p14:creationId xmlns:p14="http://schemas.microsoft.com/office/powerpoint/2010/main" val="3517322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670" y="911851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Строповка</a:t>
            </a:r>
            <a:r>
              <a:rPr lang="ru-RU" b="1" dirty="0"/>
              <a:t> и подъем лестничных маршей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23" y="1436469"/>
            <a:ext cx="9816785" cy="4570857"/>
          </a:xfrm>
        </p:spPr>
      </p:pic>
    </p:spTree>
    <p:extLst>
      <p:ext uri="{BB962C8B-B14F-4D97-AF65-F5344CB8AC3E}">
        <p14:creationId xmlns:p14="http://schemas.microsoft.com/office/powerpoint/2010/main" val="334730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270" y="1312519"/>
            <a:ext cx="9603275" cy="1049235"/>
          </a:xfrm>
        </p:spPr>
        <p:txBody>
          <a:bodyPr/>
          <a:lstStyle/>
          <a:p>
            <a:r>
              <a:rPr lang="ru-RU" dirty="0" smtClean="0"/>
              <a:t>Способы монтажа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4655" y="1865744"/>
            <a:ext cx="7298198" cy="423025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следующие основные способы монтажа: наращиванием,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подращиванием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подъемом со сложным перемещением, поворотом, поворотом со скольжением,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надвижкой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навесной  сборкой,   вертикальным   подъемом   или  опусканием и др. На рис. 7.4 приведены схемы технологической последовательности различных способов монтажа конструкций. Наряду с рассмотренными применяют также комбинированные способы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7.4. Схемы способов монтажа отдельных конструкций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— наращиванием; б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подращиванием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— поворотом; г — поворотом на весу; д — поворотом со скольжением; е — подъемом со сложным перемещением; ж — надвижной; з — вертикальным подъемом; и — вертикальным опусканием; к — навесной сборкой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9" y="1865745"/>
            <a:ext cx="4987635" cy="42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161" y="1330992"/>
            <a:ext cx="9603275" cy="1049235"/>
          </a:xfrm>
        </p:spPr>
        <p:txBody>
          <a:bodyPr/>
          <a:lstStyle/>
          <a:p>
            <a:r>
              <a:rPr lang="ru-RU" dirty="0" smtClean="0"/>
              <a:t>Монтажные условия работы конструкций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4218"/>
            <a:ext cx="12191999" cy="423949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монтажа отдельные элементы конструкций, а также смонтированные части сооружения находятся в условиях, отличающихся от проектных. Нагрузки, которые действуют на них, и условия установки и закрепления не соответствуют проектным условиям.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прочности и устойчивости конструктивных элементов и всего сооружения необходимо рассматривать и проверять состояние элементов конструкций при их кантовке, подъеме, установке и закреплении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расстроповке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далее до установки проектных связей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кантовке, т.е. переводе конструкции из горизонтального положения в вертикальное, необходима проверка прочности и устойчивости отдельных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эдементов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при кантовке ферм в верхнем поясе фермы, раскосах на стойках возникает изгиб из плоскости, на который они не были рассчитаны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сборных железобетонных конструкций может осуществляться только после проверки отпускной прочности бетона к моменту отгрузки элемента с завода-изготовителя, которая должна быть не менее 70% проектной прочности.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75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3891" y="2974111"/>
            <a:ext cx="12191999" cy="41656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Монтажными нагрузками являются: собственная масса монтируемых конструкций; масса приспособлений, устанавливаемых на конструкции при монтаже (расчалок, оттяжек, лестниц, подмостей, ограждений и т.п.); нагрузка от рабочих; нагрузка от опирающихся на данный элемент других элементов в отличных от проектных положениях (односторонняя нагрузка); натяжения монтажных расчалок; ветровая нагрузка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поднимаемых элементов, как правило, производится не за опорные узлы, а ближе к середине элемента, и следовательно условия работы элемента, т.е. действие нагрузок на элемент, при подъеме не соответствуют проектным. Это влечет за собой изменение характера внутренних усилий в элементах.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Балка, опирающаяся по проекту на две опоры, при подвеске за середину работает как консольная и ее нижний пояс, рассчитанный как растянутый, оказывается сжатым.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6" y="-1"/>
            <a:ext cx="10002981" cy="29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8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6114473"/>
            <a:ext cx="12256655" cy="7435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873" y="1362705"/>
            <a:ext cx="8597981" cy="65302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Общестроительные работы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широкий спектр многопрофильных работ, состоящих из проектирования, подготовки и возведения объекта, его отделки, обустройства и дальнейшего обслуживания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входит в общестроительные работы ?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Геодезические 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азбивочные работы, исполнительная съёмка 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инж.геод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зыскания 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инженерно-проектировочные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, выбор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решений )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(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расчистка территории, разборка и снос зданий , планировка, разработка грунта…)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земляные, или работы нулевого цикла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местности и откосов , скреперные 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бульдоз-ые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4" y="0"/>
            <a:ext cx="11108764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2" y="0"/>
            <a:ext cx="10788073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333</TotalTime>
  <Words>1187</Words>
  <Application>Microsoft Office PowerPoint</Application>
  <PresentationFormat>Произвольный</PresentationFormat>
  <Paragraphs>92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Gallery</vt:lpstr>
      <vt:lpstr>Монтажные работы</vt:lpstr>
      <vt:lpstr>Презентация PowerPoint</vt:lpstr>
      <vt:lpstr>Методы монтажа</vt:lpstr>
      <vt:lpstr>Способы монтажа</vt:lpstr>
      <vt:lpstr>Монтажные условия работы конструкций</vt:lpstr>
      <vt:lpstr>Презентация PowerPoint</vt:lpstr>
      <vt:lpstr>Общестроительные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Транспортные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Погрузочно-разгрузочные работы </vt:lpstr>
      <vt:lpstr>Презентация PowerPoint</vt:lpstr>
      <vt:lpstr>Строповка</vt:lpstr>
      <vt:lpstr>Презентация PowerPoint</vt:lpstr>
      <vt:lpstr>Приспособления для закрепления и выверки строительных конструкций </vt:lpstr>
      <vt:lpstr>Презентация PowerPoint</vt:lpstr>
      <vt:lpstr>а - расчалка, б - подкос, в - кондуктор для установки колонны в стакан фундамента, г - кондуктор для установки колонн на оголовки ранее смонтированных колонн; 1 - фундамент, 2 - колонна, 3 - расчалка, 4 - винтовая стяжка, 5 - клиновой зажим, 6 - крюк с надвижной муфтой, 7 - телескопическая штанга, 8 - струбцина, 9 - панель, 10 - стяжные болты, 11 - рамы, 12 - распорный домкрат, 13 - запорный шкворень, 14 - винты для выверки колонны, 15 - винты для закрепления кондуктора на оголовке колонны, 16 - поворотная балка, 17 - оголовок колонны.</vt:lpstr>
      <vt:lpstr>Презентация PowerPoint</vt:lpstr>
      <vt:lpstr>Презентация PowerPoint</vt:lpstr>
      <vt:lpstr>Презентация PowerPoint</vt:lpstr>
      <vt:lpstr>Монтаж ж/б колонн </vt:lpstr>
      <vt:lpstr>Презентация PowerPoint</vt:lpstr>
      <vt:lpstr>Презентация PowerPoint</vt:lpstr>
      <vt:lpstr>Презентация PowerPoint</vt:lpstr>
      <vt:lpstr>Презентация PowerPoint</vt:lpstr>
      <vt:lpstr>Монтаж лестничных маршей </vt:lpstr>
      <vt:lpstr>Проверка положения лестничных площадок </vt:lpstr>
      <vt:lpstr>Строповка и подъем лестничных маршей 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Монтажные работы</dc:title>
  <dc:creator>Пользователь Windows</dc:creator>
  <cp:lastModifiedBy>SV</cp:lastModifiedBy>
  <cp:revision>34</cp:revision>
  <dcterms:created xsi:type="dcterms:W3CDTF">2019-12-13T05:47:01Z</dcterms:created>
  <dcterms:modified xsi:type="dcterms:W3CDTF">2020-03-30T10:47:52Z</dcterms:modified>
</cp:coreProperties>
</file>