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58" r:id="rId6"/>
    <p:sldId id="26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2" r:id="rId17"/>
    <p:sldId id="273" r:id="rId18"/>
    <p:sldId id="275" r:id="rId19"/>
    <p:sldId id="274" r:id="rId20"/>
    <p:sldId id="268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18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45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096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2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35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13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13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94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034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8F898-F9AF-4B2C-9572-0035C4967C81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7F271-3B7A-43DC-8D20-FB7418B592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74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65904"/>
          </a:xfrm>
        </p:spPr>
        <p:txBody>
          <a:bodyPr>
            <a:normAutofit/>
          </a:bodyPr>
          <a:lstStyle/>
          <a:p>
            <a:r>
              <a:rPr lang="ru-RU" sz="49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МЕТОДОЛОГИЧЕСКИЕ И ТЕОРЕТИЧЕСКИЕ ОСНОВЫ </a:t>
            </a:r>
            <a:r>
              <a:rPr lang="ru-RU" sz="49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52095"/>
          </a:xfrm>
        </p:spPr>
        <p:txBody>
          <a:bodyPr>
            <a:normAutofit lnSpcReduction="10000"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КОНЦЕПТУАЛЬНАЯ СХЕМА ДЕЯТЕЛЬНОСТИ КАК ОБЪЕКТА ИССЛЕДОВАНИЯ</a:t>
            </a:r>
            <a:endParaRPr lang="ru-RU" sz="4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24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0341"/>
          </a:xfrm>
        </p:spPr>
        <p:txBody>
          <a:bodyPr>
            <a:norm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b="1" dirty="0" smtClean="0">
                <a:solidFill>
                  <a:srgbClr val="A50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Классификация моделей </a:t>
            </a:r>
            <a:br>
              <a:rPr lang="ru-RU" sz="3200" b="1" dirty="0" smtClean="0">
                <a:solidFill>
                  <a:srgbClr val="A50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A50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 В.Д. Федорову и Т.Г. </a:t>
            </a:r>
            <a:r>
              <a:rPr lang="ru-RU" sz="3200" b="1" dirty="0" err="1" smtClean="0">
                <a:solidFill>
                  <a:srgbClr val="A50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Гильманову</a:t>
            </a:r>
            <a:r>
              <a:rPr lang="ru-RU" sz="3200" b="1" dirty="0" smtClean="0">
                <a:solidFill>
                  <a:srgbClr val="A50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1980)</a:t>
            </a:r>
            <a:endParaRPr lang="ru-RU" sz="3200" b="1" dirty="0">
              <a:solidFill>
                <a:srgbClr val="A5002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5466"/>
            <a:ext cx="10515600" cy="4771497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7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163" y="1405466"/>
            <a:ext cx="6563634" cy="489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307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11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A50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Ш.Х. </a:t>
            </a:r>
            <a:r>
              <a:rPr lang="ru-RU" sz="3200" b="1" dirty="0" err="1" smtClean="0">
                <a:solidFill>
                  <a:srgbClr val="A50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Зарипов</a:t>
            </a:r>
            <a:r>
              <a:rPr lang="ru-RU" sz="3200" b="1" dirty="0" smtClean="0">
                <a:solidFill>
                  <a:srgbClr val="A50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(2010) делит все математические модели по 6-ти основным признакам. </a:t>
            </a:r>
            <a:endParaRPr lang="ru-RU" sz="3200" b="1" dirty="0">
              <a:solidFill>
                <a:srgbClr val="A5002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08666"/>
            <a:ext cx="10515600" cy="4605867"/>
          </a:xfrm>
        </p:spPr>
        <p:txBody>
          <a:bodyPr>
            <a:normAutofit lnSpcReduction="10000"/>
          </a:bodyPr>
          <a:lstStyle/>
          <a:p>
            <a:pPr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Структурные и функциональные модели. </a:t>
            </a:r>
            <a:endParaRPr lang="ru-RU" sz="2000" b="1" i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структурных моделях показывается структура изучаемой экосистемы и взаимосвязь элементов этой системы между собой, т.е. описывают структуру элементов.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Функциональные модели дают количественную оценку отклика экосистемы на внешнее воздействие, т.е. описывают процессы, происходящие в экосистеме.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большинстве случаев структурные и функциональные модели могут сочетаться, тем самым образовывать «гибрид», что позволяет изучать экосистему в целом.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4177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1067"/>
            <a:ext cx="10515600" cy="5685896"/>
          </a:xfrm>
        </p:spPr>
        <p:txBody>
          <a:bodyPr/>
          <a:lstStyle/>
          <a:p>
            <a:pPr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Дискретные и непрерывные модели. </a:t>
            </a:r>
            <a:endParaRPr lang="ru-RU" sz="2000" b="1" i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дискретном случае описание моделей ведется на языке сумм и конечных разностей, тогда как в непрерывных моделях используется язык интегралов и бесконечно малых приращений.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Линейные и нелинейные модели. </a:t>
            </a:r>
            <a:endParaRPr lang="ru-RU" sz="2000" b="1" i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линейных моделях используется линейная зависимость между переменными, которая и описывает будущую модель.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нелинейных моделях используются связи между элементами, которые описываются нелинейными функциями.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Линейными моделями описывают простые системы, а нелинейными можно описать и систему, и ее динамику.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82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1067"/>
            <a:ext cx="10515600" cy="5685896"/>
          </a:xfrm>
        </p:spPr>
        <p:txBody>
          <a:bodyPr/>
          <a:lstStyle/>
          <a:p>
            <a:pPr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Статистические и динамические модели. </a:t>
            </a:r>
            <a:endParaRPr lang="ru-RU" sz="2000" b="1" i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Данная классификация основана на зависимости от временного периода.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Статистические модели описывают экосистему в определенный момент времени с помощью алгебраических уравнений, это так называемые краткосрочные модели.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Динамические модели учитывают разновременные показатели, при этом используются дифференциальные уравнения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1207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1867"/>
            <a:ext cx="10515600" cy="5635096"/>
          </a:xfrm>
        </p:spPr>
        <p:txBody>
          <a:bodyPr/>
          <a:lstStyle/>
          <a:p>
            <a:pPr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Детерминированные и недетерминированные модели. </a:t>
            </a:r>
            <a:endParaRPr lang="ru-RU" sz="2000" b="1" i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Детерминированная математическая модель экосистемы учитывает не случайные, а закономерные, определяемые известными изменениями вынуждающие функции и параметры экосистемы. </a:t>
            </a:r>
          </a:p>
          <a:p>
            <a:pPr indent="450215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Недетерминированные модели делят на стохастические, использующие методы математической статистики и теории вероятностей, 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нестохастические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применяемые для описания систем, функционирование которых не носит вероятностный характер, например, единичный случай с системой.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8134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4933"/>
            <a:ext cx="10515600" cy="5652030"/>
          </a:xfrm>
        </p:spPr>
        <p:txBody>
          <a:bodyPr/>
          <a:lstStyle/>
          <a:p>
            <a:pPr indent="0" algn="ctr">
              <a:lnSpc>
                <a:spcPct val="100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Аналитические и алгоритмические модели. </a:t>
            </a:r>
            <a:endParaRPr lang="ru-RU" sz="2000" b="1" i="1" dirty="0" smtClean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Аналитические модели строятся на аналитическом исследовании, учитывающем все траектории развития системы.</a:t>
            </a:r>
          </a:p>
          <a:p>
            <a:pPr indent="450215" algn="just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Алгоритмические модели позволяют исследовать более широкий спектр задач и применяются при построении моделей случайного поиска и стохастической аппроксимации, а также при имитационном моделировании сложных экосистем.</a:t>
            </a:r>
          </a:p>
          <a:p>
            <a:pPr indent="450215" algn="just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экологических исследованиях часто используют детерминированные, стохастические и эмпирико-статистические модели.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7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940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Классификация математических моделей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1400" y="1388533"/>
            <a:ext cx="10515600" cy="4809067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разработке любой модели необходимо определить объект моделирования, цель моделирования и средства моделирования.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объектом и целями математические модели в биологии можно подразделить на три больших класса.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 класс - </a:t>
            </a:r>
            <a:r>
              <a:rPr lang="ru-RU" b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регрессионные модели</a:t>
            </a: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класс - </a:t>
            </a:r>
            <a:r>
              <a:rPr lang="ru-RU" b="1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имитационные модели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Третий класс </a:t>
            </a:r>
            <a:r>
              <a:rPr lang="ru-RU" b="1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качественные (базовые) модели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130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Регрессионные модели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включают эмпирически установленные зависимости (формулы, дифференциальные и разностные уравнения, статистические законы) не претендующие на раскрытие механизма изучаемого процесса,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 физический или биологический смысл этих зависимостей. </a:t>
            </a:r>
            <a:endParaRPr lang="ru-RU" dirty="0" smtClean="0">
              <a:solidFill>
                <a:srgbClr val="181818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Для построения регрессионной модели достаточно статистически достоверных наблюдаемых корреляций между переменными или постоянными параметрами системы.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33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524932"/>
            <a:ext cx="10744201" cy="594360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2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Имитационные модели </a:t>
            </a:r>
            <a:r>
              <a:rPr lang="ru-RU" sz="2200" b="1" dirty="0" smtClean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2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конкретных сложных живых систем, максимально учитывающие имеющуюся информацию об объекте. Имитационные модели применяются для описания объектов различного уровня организации живой материи - от </a:t>
            </a:r>
            <a:r>
              <a:rPr lang="ru-RU" sz="2200" dirty="0" err="1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биомакромолекул</a:t>
            </a:r>
            <a:r>
              <a:rPr lang="ru-RU" sz="22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моделей биогеоценозов. 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ru-RU" sz="22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Суть имитационного моделирования заключается в исследовании сложной математической модели с помощью вычислительных экспериментов и обработки полученных результатов. При этом максимально используется вся имеющаяся информация об объекте моделирования, как количественная, так и качественная</a:t>
            </a:r>
            <a:r>
              <a:rPr lang="ru-RU" sz="22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200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Имитационные модели созданы для описания физиологических процессов, происходящих в жизненно важных органах: нервном волокне, сердце, мозге, желудочно-кишечном тракте, кровеносном русле. На них проигрываются "сценарии" процессов, протекающих в норме и при различных патологиях, исследуется влияние на процессы различных внешних воздействий, в том числе лекарственных препаратов.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055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6533"/>
            <a:ext cx="10515600" cy="55504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Качественные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(базовые) модели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простые модели, которые поддаются аналитическому исследованию и обладают свойствами, которые позволяют описывать целый спектр природных явлений,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объясняют качественное исследование при разных значениях параметров.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Благодаря простоте и наглядности, базовые модели становятся чрезвычайно полезными при изучении самых разных систем,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они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могут быть использованы в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дальнейшем </a:t>
            </a:r>
            <a:r>
              <a:rPr lang="ru-RU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как основа для построения более детальных моделей целого класса сходных систем</a:t>
            </a: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2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728133"/>
            <a:ext cx="10905067" cy="544883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Современная биология очень широко применяет математические и компьютерные методы. Без использования этих методов было бы невозможным выполнение таких глобальных проектов, как геном человека, расшифровка пространственной структуры сложных </a:t>
            </a:r>
            <a:r>
              <a:rPr lang="ru-RU" dirty="0" err="1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биомакромолекул</a:t>
            </a: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анализ последовательности ДНК. </a:t>
            </a:r>
          </a:p>
          <a:p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 математической обработки </a:t>
            </a:r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невозможна оценка результатов эксперимента. Применение математических методов способствовало пониманию законов, лежащих в основе многих биологических процессов. </a:t>
            </a:r>
          </a:p>
          <a:p>
            <a:r>
              <a:rPr lang="ru-RU" dirty="0" smtClean="0">
                <a:solidFill>
                  <a:srgbClr val="181818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Компьютерное моделирование применяют при изучении различных биологических процессов и отдельных молекул (н-р, молекул новых лекарственных веществ), планировании мероприятий по предотвращению распространения эпидемий, анализе экологических последствий работы различных промышленных объектов, биотехнологических процессов производства и многое другое.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8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1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A5002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 типу применяемых математических методов различают следующие виды моделей: </a:t>
            </a:r>
            <a:endParaRPr lang="ru-RU" sz="3600" b="1" dirty="0">
              <a:solidFill>
                <a:srgbClr val="A5002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76800"/>
          </a:xfrm>
        </p:spPr>
        <p:txBody>
          <a:bodyPr>
            <a:normAutofit fontScale="92500" lnSpcReduction="20000"/>
          </a:bodyPr>
          <a:lstStyle/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Модели на основе дифференциальных уравнений.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Разностные модели.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Матричные модели.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Оптимизационные модели.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>
              <a:lnSpc>
                <a:spcPct val="11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Имитационные модели – модели, построенные на пределе наших знаний об объекте и реализованные на компьютере по блочному принципу.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6. Регрессионные модели – дают функциональные связи между входными и выходными переменными на основе аппроксимации статистических данных, применяются на этапе эмпирико-статистического моделирования.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83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800" y="321734"/>
            <a:ext cx="11277599" cy="604520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настоящее время область математического моделирования живых систем объединяет ряд различных традиционных и более современных дисциплин, так что трудно бывает строго разграничить зоны их специфического использования: </a:t>
            </a:r>
          </a:p>
          <a:p>
            <a:pPr>
              <a:spcAft>
                <a:spcPts val="0"/>
              </a:spcAf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биофизика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математическая биофизика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изучающие физические основы биологических систем с использованием математического описания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физических процессов; </a:t>
            </a:r>
          </a:p>
          <a:p>
            <a:pPr>
              <a:spcAft>
                <a:spcPts val="0"/>
              </a:spcAf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математическая биология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или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теоретическая биология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которые могут охватывать любые области моделирования живого, традиционно включают в себя популяционную динамику, моделирование экосистем, климата; </a:t>
            </a:r>
          </a:p>
          <a:p>
            <a:pPr>
              <a:spcAft>
                <a:spcPts val="0"/>
              </a:spcAf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системная биология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традиционно обращающаяся к моделям сложных внутриклеточных систем, включая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протеомику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(науку о белках),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метаболомику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(науку о метаболических процессах); </a:t>
            </a:r>
          </a:p>
          <a:p>
            <a:pPr>
              <a:spcAft>
                <a:spcPts val="0"/>
              </a:spcAf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компьютерная биология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которая также обращается к математическим моделям сложных биологических процессов и систем, реализуемым в компьютерных экспериментах;</a:t>
            </a:r>
          </a:p>
          <a:p>
            <a:pPr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биоинформатика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традиционно ассоциирующаяся с моделированием в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геномике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45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2667"/>
            <a:ext cx="10515600" cy="55842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настоящее время особенно бурно развиваются специализированные междисциплинарные области применения математического моделирования живых систем —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математическая физиология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математическая иммунология</a:t>
            </a: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математическая эпидемиология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направленные на разработку математических теорий и компьютерных моделей соответствующих систем и процессов.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58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4932"/>
            <a:ext cx="10515600" cy="5825067"/>
          </a:xfrm>
        </p:spPr>
        <p:txBody>
          <a:bodyPr>
            <a:normAutofit/>
          </a:bodyPr>
          <a:lstStyle/>
          <a:p>
            <a:pPr indent="450215"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(от лат. </a:t>
            </a:r>
            <a:r>
              <a:rPr lang="ru-RU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modulus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мера, аналог, образец) – система, исследование которой служит средством для получения информации о другой системе; представление некоторого реального процесса, устройства или концепции. </a:t>
            </a:r>
          </a:p>
          <a:p>
            <a:pPr indent="450215"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абстрактное представление реальности в какой-либо форме (в математической, физической, символической, графической или дескриптивной), предназначенное для представления определенных аспектов этой реальности и позволяющее получить ответы на изучаемые вопросы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Модель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это копия объекта, в некотором смысле «более удобная», допускающая манипуляции в пространстве и во времени. Математические модели – это язык, на котором формулируются наши представления о явлениях в живой и неживой природе [Ризниченко, Г.Ю.]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731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Наибольшее значение для биологии и экологии имеют две разновидности знаковых моделей: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во-первых, так называемые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концептуальные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и, во-вторых, </a:t>
            </a: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математические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модели. </a:t>
            </a:r>
            <a:endParaRPr lang="ru-RU" sz="3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Концептуальная модель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представляет собой несколько более формализованный и систематизированный вариант традиционного естественнонаучного описания изучаемого биологического объекта или экосистемы, состоящего из научного текста, сопровождаемого блок-схемой системы, таблицами, графиками и прочим иллюстративным материалом. </a:t>
            </a:r>
            <a:endParaRPr lang="ru-RU" sz="32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272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1867"/>
            <a:ext cx="10515600" cy="5635096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Физическая модель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представляет собой физический объект, «назначенный» моделью другого объекта. Любая физическая модель обладает конкретными свойствами физического (в том числе биологического) объекта. С одной стороны, физическая модель может точнее передавать характеристики моделируемого объекта. С другой стороны, физическая модель в конкретном исследовании может быть столь же сложна, как и объект.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03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338667"/>
            <a:ext cx="10515600" cy="590973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Математические модели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описывают целый класс процессов или явлений, которые обладают сходными свойствами или являются изоморфными. </a:t>
            </a:r>
          </a:p>
          <a:p>
            <a:pPr>
              <a:lnSpc>
                <a:spcPct val="100000"/>
              </a:lnSpc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Математическая модель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есть приближенное описание какого-либо класса явлений внешнего мира с помощью математической символики.</a:t>
            </a:r>
          </a:p>
          <a:p>
            <a:pPr>
              <a:lnSpc>
                <a:spcPct val="100000"/>
              </a:lnSpc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Математические модели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реальных исследуемых процессов сложны и включают системы нелинейных функционально-дифференциальных уравнений. Ядро математической модели – дифференциальные уравнения в частных производных. Изучение математических моделей производится на основе методов вычислительной математики, основу которых составляют разностные методы решения задач математической физики.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461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6181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Компьютерные модели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представляют собой подтип математических моделей и содержат «знания» об объекте в виде математических формул, таблиц, графиков, баз данных.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Они позволяют изучать поведение системы при изменении внутренних характеристик и внешних условий, проигрывать сценарии, решать задачу оптимизации.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Однако каждая компьютерная реализация соответствует конкретным заданным параметрам системы.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8415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1290</Words>
  <Application>Microsoft Office PowerPoint</Application>
  <PresentationFormat>Широкоэкранный</PresentationFormat>
  <Paragraphs>68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МЕТОДОЛОГИЧЕСКИЕ И ТЕОРЕТИЧЕСКИЕ ОСНОВЫ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моделей  (по В.Д. Федорову и Т.Г. Гильманову, 1980)</vt:lpstr>
      <vt:lpstr>Ш.Х. Зарипов (2010) делит все математические модели по 6-ти основным признакам. 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математических моделей</vt:lpstr>
      <vt:lpstr>Презентация PowerPoint</vt:lpstr>
      <vt:lpstr>Презентация PowerPoint</vt:lpstr>
      <vt:lpstr>Презентация PowerPoint</vt:lpstr>
      <vt:lpstr>По типу применяемых математических методов различают следующие виды моделей: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МЕТОДОЛОГИЧЕСКИЕ И ТЕОРЕТИЧЕСКИЕ ОСНОВЫ ИССЛЕДОВАНИЯ</dc:title>
  <dc:creator>Учетная запись Майкрософт</dc:creator>
  <cp:lastModifiedBy>Учетная запись Майкрософт</cp:lastModifiedBy>
  <cp:revision>26</cp:revision>
  <dcterms:created xsi:type="dcterms:W3CDTF">2022-03-28T18:19:48Z</dcterms:created>
  <dcterms:modified xsi:type="dcterms:W3CDTF">2022-03-28T20:36:33Z</dcterms:modified>
</cp:coreProperties>
</file>