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92" r:id="rId2"/>
    <p:sldId id="293" r:id="rId3"/>
    <p:sldId id="256" r:id="rId4"/>
    <p:sldId id="280" r:id="rId5"/>
    <p:sldId id="285" r:id="rId6"/>
    <p:sldId id="281" r:id="rId7"/>
    <p:sldId id="282" r:id="rId8"/>
    <p:sldId id="286" r:id="rId9"/>
    <p:sldId id="287" r:id="rId10"/>
    <p:sldId id="288" r:id="rId11"/>
    <p:sldId id="289" r:id="rId12"/>
    <p:sldId id="290" r:id="rId13"/>
    <p:sldId id="291" r:id="rId14"/>
    <p:sldId id="283" r:id="rId15"/>
    <p:sldId id="284" r:id="rId16"/>
    <p:sldId id="257" r:id="rId17"/>
    <p:sldId id="258" r:id="rId18"/>
    <p:sldId id="260" r:id="rId19"/>
    <p:sldId id="294" r:id="rId20"/>
    <p:sldId id="261" r:id="rId21"/>
    <p:sldId id="262" r:id="rId22"/>
    <p:sldId id="263" r:id="rId23"/>
    <p:sldId id="264" r:id="rId24"/>
    <p:sldId id="295" r:id="rId25"/>
    <p:sldId id="265" r:id="rId26"/>
    <p:sldId id="266" r:id="rId27"/>
    <p:sldId id="267" r:id="rId28"/>
    <p:sldId id="296" r:id="rId29"/>
    <p:sldId id="297" r:id="rId30"/>
    <p:sldId id="268" r:id="rId31"/>
    <p:sldId id="269" r:id="rId32"/>
    <p:sldId id="270" r:id="rId33"/>
    <p:sldId id="271" r:id="rId34"/>
    <p:sldId id="272" r:id="rId35"/>
    <p:sldId id="273" r:id="rId36"/>
    <p:sldId id="298" r:id="rId37"/>
    <p:sldId id="303" r:id="rId38"/>
    <p:sldId id="299" r:id="rId39"/>
    <p:sldId id="300" r:id="rId40"/>
    <p:sldId id="301" r:id="rId41"/>
    <p:sldId id="302" r:id="rId42"/>
    <p:sldId id="304" r:id="rId43"/>
    <p:sldId id="308" r:id="rId44"/>
    <p:sldId id="305" r:id="rId45"/>
    <p:sldId id="306" r:id="rId46"/>
    <p:sldId id="307" r:id="rId47"/>
    <p:sldId id="317" r:id="rId48"/>
    <p:sldId id="309" r:id="rId49"/>
    <p:sldId id="318" r:id="rId50"/>
    <p:sldId id="319" r:id="rId51"/>
    <p:sldId id="320" r:id="rId52"/>
    <p:sldId id="321" r:id="rId53"/>
    <p:sldId id="311" r:id="rId54"/>
    <p:sldId id="322" r:id="rId55"/>
    <p:sldId id="323" r:id="rId56"/>
    <p:sldId id="312" r:id="rId57"/>
    <p:sldId id="324" r:id="rId58"/>
    <p:sldId id="313" r:id="rId59"/>
    <p:sldId id="325" r:id="rId60"/>
    <p:sldId id="326" r:id="rId61"/>
    <p:sldId id="314" r:id="rId62"/>
    <p:sldId id="329" r:id="rId63"/>
    <p:sldId id="327" r:id="rId64"/>
    <p:sldId id="331" r:id="rId65"/>
    <p:sldId id="330" r:id="rId66"/>
    <p:sldId id="315" r:id="rId67"/>
    <p:sldId id="332" r:id="rId68"/>
    <p:sldId id="316" r:id="rId69"/>
    <p:sldId id="333" r:id="rId70"/>
    <p:sldId id="334" r:id="rId71"/>
    <p:sldId id="335" r:id="rId7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5111" autoAdjust="0"/>
  </p:normalViewPr>
  <p:slideViewPr>
    <p:cSldViewPr snapToGrid="0">
      <p:cViewPr varScale="1">
        <p:scale>
          <a:sx n="91" d="100"/>
          <a:sy n="91" d="100"/>
        </p:scale>
        <p:origin x="-102" y="-1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8DBF9C-EA39-4988-894C-7A25E499B057}" type="datetimeFigureOut">
              <a:rPr lang="ru-RU" smtClean="0"/>
              <a:t>31.01.2023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93FF87-3527-478B-8525-2DF9F5B52C9E}" type="slidenum">
              <a:rPr lang="ru-RU" smtClean="0"/>
              <a:t>‹#›</a:t>
            </a:fld>
            <a:endParaRPr lang="ru-RU"/>
          </a:p>
        </p:txBody>
      </p:sp>
    </p:spTree>
    <p:extLst>
      <p:ext uri="{BB962C8B-B14F-4D97-AF65-F5344CB8AC3E}">
        <p14:creationId xmlns:p14="http://schemas.microsoft.com/office/powerpoint/2010/main" val="3366097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393FF87-3527-478B-8525-2DF9F5B52C9E}" type="slidenum">
              <a:rPr lang="ru-RU" smtClean="0"/>
              <a:t>1</a:t>
            </a:fld>
            <a:endParaRPr lang="ru-RU"/>
          </a:p>
        </p:txBody>
      </p:sp>
    </p:spTree>
    <p:extLst>
      <p:ext uri="{BB962C8B-B14F-4D97-AF65-F5344CB8AC3E}">
        <p14:creationId xmlns:p14="http://schemas.microsoft.com/office/powerpoint/2010/main" val="1125799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104387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415051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366568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76163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834965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AD1840B-8D5B-4C6F-B8AA-D1678BE41112}" type="datetimeFigureOut">
              <a:rPr lang="ru-RU" smtClean="0"/>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33270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AD1840B-8D5B-4C6F-B8AA-D1678BE41112}" type="datetimeFigureOut">
              <a:rPr lang="ru-RU" smtClean="0"/>
              <a:t>31.01.2023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44824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AD1840B-8D5B-4C6F-B8AA-D1678BE41112}" type="datetimeFigureOut">
              <a:rPr lang="ru-RU" smtClean="0"/>
              <a:t>31.01.2023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186290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D1840B-8D5B-4C6F-B8AA-D1678BE41112}" type="datetimeFigureOut">
              <a:rPr lang="ru-RU" smtClean="0"/>
              <a:t>31.01.2023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251642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D1840B-8D5B-4C6F-B8AA-D1678BE41112}" type="datetimeFigureOut">
              <a:rPr lang="ru-RU" smtClean="0"/>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26622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D1840B-8D5B-4C6F-B8AA-D1678BE41112}" type="datetimeFigureOut">
              <a:rPr lang="ru-RU" smtClean="0"/>
              <a:t>31.01.2023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5B0C3A-381B-4897-9DB9-C887D63C2ED5}" type="slidenum">
              <a:rPr lang="ru-RU" smtClean="0"/>
              <a:t>‹#›</a:t>
            </a:fld>
            <a:endParaRPr lang="ru-RU"/>
          </a:p>
        </p:txBody>
      </p:sp>
    </p:spTree>
    <p:extLst>
      <p:ext uri="{BB962C8B-B14F-4D97-AF65-F5344CB8AC3E}">
        <p14:creationId xmlns:p14="http://schemas.microsoft.com/office/powerpoint/2010/main" val="2964167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1840B-8D5B-4C6F-B8AA-D1678BE41112}" type="datetimeFigureOut">
              <a:rPr lang="ru-RU" smtClean="0"/>
              <a:t>31.01.2023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B0C3A-381B-4897-9DB9-C887D63C2ED5}" type="slidenum">
              <a:rPr lang="ru-RU" smtClean="0"/>
              <a:t>‹#›</a:t>
            </a:fld>
            <a:endParaRPr lang="ru-RU"/>
          </a:p>
        </p:txBody>
      </p:sp>
    </p:spTree>
    <p:extLst>
      <p:ext uri="{BB962C8B-B14F-4D97-AF65-F5344CB8AC3E}">
        <p14:creationId xmlns:p14="http://schemas.microsoft.com/office/powerpoint/2010/main" val="2670545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3320328"/>
          </a:xfrm>
        </p:spPr>
        <p:txBody>
          <a:bodyPr/>
          <a:lstStyle/>
          <a:p>
            <a:r>
              <a:rPr lang="ru-RU" b="1" dirty="0" smtClean="0">
                <a:solidFill>
                  <a:srgbClr val="FF0000"/>
                </a:solidFill>
              </a:rPr>
              <a:t>ГАСТРИТ, ГАСТРОЭНТЕРИТ СОБАК</a:t>
            </a:r>
            <a:endParaRPr lang="ru-RU" b="1" dirty="0">
              <a:solidFill>
                <a:srgbClr val="FF0000"/>
              </a:solidFill>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380895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81891"/>
            <a:ext cx="10515600" cy="5595072"/>
          </a:xfrm>
        </p:spPr>
        <p:txBody>
          <a:bodyPr>
            <a:normAutofit/>
          </a:bodyPr>
          <a:lstStyle/>
          <a:p>
            <a:r>
              <a:rPr lang="ru-RU" sz="4800" b="1" dirty="0" smtClean="0">
                <a:solidFill>
                  <a:srgbClr val="FF0000"/>
                </a:solidFill>
              </a:rPr>
              <a:t>Защитная</a:t>
            </a:r>
            <a:r>
              <a:rPr lang="ru-RU" sz="4800" dirty="0" smtClean="0"/>
              <a:t> — благодаря барьерным системам желудочно-кишечного тракта и рефлекторным механизмам осуществляется бактерицидная, бактериостатическая и </a:t>
            </a:r>
            <a:r>
              <a:rPr lang="ru-RU" sz="4800" dirty="0" err="1" smtClean="0"/>
              <a:t>дезинтоксикационная</a:t>
            </a:r>
            <a:r>
              <a:rPr lang="ru-RU" sz="4800" dirty="0" smtClean="0"/>
              <a:t> деятельность (рвота)</a:t>
            </a:r>
            <a:endParaRPr lang="ru-RU" sz="4800" dirty="0"/>
          </a:p>
        </p:txBody>
      </p:sp>
    </p:spTree>
    <p:extLst>
      <p:ext uri="{BB962C8B-B14F-4D97-AF65-F5344CB8AC3E}">
        <p14:creationId xmlns:p14="http://schemas.microsoft.com/office/powerpoint/2010/main" val="1706193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320800"/>
            <a:ext cx="10515600" cy="4856163"/>
          </a:xfrm>
        </p:spPr>
        <p:txBody>
          <a:bodyPr>
            <a:noAutofit/>
          </a:bodyPr>
          <a:lstStyle/>
          <a:p>
            <a:r>
              <a:rPr lang="ru-RU" sz="5400" b="1" dirty="0" smtClean="0">
                <a:solidFill>
                  <a:srgbClr val="FF0000"/>
                </a:solidFill>
              </a:rPr>
              <a:t>Экскреторная</a:t>
            </a:r>
            <a:r>
              <a:rPr lang="ru-RU" sz="5400" dirty="0" smtClean="0"/>
              <a:t> — выделение с пищеварительными секретами природных метаболитов, солей тяжелых металлов, лекарственных средств или их метаболитов.</a:t>
            </a:r>
            <a:endParaRPr lang="ru-RU" sz="5400" dirty="0"/>
          </a:p>
        </p:txBody>
      </p:sp>
    </p:spTree>
    <p:extLst>
      <p:ext uri="{BB962C8B-B14F-4D97-AF65-F5344CB8AC3E}">
        <p14:creationId xmlns:p14="http://schemas.microsoft.com/office/powerpoint/2010/main" val="219177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711200"/>
            <a:ext cx="10515600" cy="5465763"/>
          </a:xfrm>
        </p:spPr>
        <p:txBody>
          <a:bodyPr>
            <a:normAutofit/>
          </a:bodyPr>
          <a:lstStyle/>
          <a:p>
            <a:r>
              <a:rPr lang="ru-RU" sz="6000" b="1" dirty="0" smtClean="0">
                <a:solidFill>
                  <a:srgbClr val="FF0000"/>
                </a:solidFill>
              </a:rPr>
              <a:t>Рецепторная</a:t>
            </a:r>
            <a:r>
              <a:rPr lang="ru-RU" sz="6000" dirty="0" smtClean="0"/>
              <a:t> — связана с раздражением хемо- и </a:t>
            </a:r>
            <a:r>
              <a:rPr lang="ru-RU" sz="6000" dirty="0" err="1" smtClean="0"/>
              <a:t>механорецепторов</a:t>
            </a:r>
            <a:r>
              <a:rPr lang="ru-RU" sz="6000" dirty="0" smtClean="0"/>
              <a:t>, которые оценивают состав и характер пищевых продуктов и химуса.</a:t>
            </a:r>
            <a:endParaRPr lang="ru-RU" sz="6000" dirty="0"/>
          </a:p>
        </p:txBody>
      </p:sp>
    </p:spTree>
    <p:extLst>
      <p:ext uri="{BB962C8B-B14F-4D97-AF65-F5344CB8AC3E}">
        <p14:creationId xmlns:p14="http://schemas.microsoft.com/office/powerpoint/2010/main" val="1440690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283854" y="847291"/>
            <a:ext cx="9310255" cy="5461145"/>
          </a:xfrm>
        </p:spPr>
        <p:txBody>
          <a:bodyPr>
            <a:noAutofit/>
          </a:bodyPr>
          <a:lstStyle/>
          <a:p>
            <a:r>
              <a:rPr lang="ru-RU" sz="5400" b="1" dirty="0" smtClean="0">
                <a:solidFill>
                  <a:srgbClr val="FF0000"/>
                </a:solidFill>
              </a:rPr>
              <a:t>Гемопоэтическая</a:t>
            </a:r>
            <a:r>
              <a:rPr lang="ru-RU" sz="5400" dirty="0" smtClean="0"/>
              <a:t> — связана с образованием </a:t>
            </a:r>
            <a:r>
              <a:rPr lang="ru-RU" sz="5400" dirty="0" err="1" smtClean="0"/>
              <a:t>гемамина</a:t>
            </a:r>
            <a:r>
              <a:rPr lang="ru-RU" sz="5400" dirty="0" smtClean="0"/>
              <a:t> (продукт железистых клеток слизистой оболочки желудка), который стимулирует всасывание витамина В12.</a:t>
            </a:r>
            <a:endParaRPr lang="ru-RU" sz="5400" dirty="0"/>
          </a:p>
        </p:txBody>
      </p:sp>
    </p:spTree>
    <p:extLst>
      <p:ext uri="{BB962C8B-B14F-4D97-AF65-F5344CB8AC3E}">
        <p14:creationId xmlns:p14="http://schemas.microsoft.com/office/powerpoint/2010/main" val="90102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4000" dirty="0" smtClean="0"/>
              <a:t>При нормальном режиме кормления собаки освобождают прямую кишку 2-3 раза в сутки.</a:t>
            </a:r>
          </a:p>
          <a:p>
            <a:r>
              <a:rPr lang="ru-RU" sz="4000" dirty="0" smtClean="0"/>
              <a:t> Дефекация фекальных масс у собаки осуществляется в три этапа. </a:t>
            </a:r>
            <a:endParaRPr lang="ru-RU" sz="4000" dirty="0"/>
          </a:p>
        </p:txBody>
      </p:sp>
    </p:spTree>
    <p:extLst>
      <p:ext uri="{BB962C8B-B14F-4D97-AF65-F5344CB8AC3E}">
        <p14:creationId xmlns:p14="http://schemas.microsoft.com/office/powerpoint/2010/main" val="1231198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sz="3600" dirty="0" smtClean="0"/>
              <a:t>Первый этап — </a:t>
            </a:r>
            <a:r>
              <a:rPr lang="ru-RU" sz="3600" b="1" dirty="0" smtClean="0"/>
              <a:t>поведенческий:</a:t>
            </a:r>
            <a:r>
              <a:rPr lang="ru-RU" sz="3600" dirty="0" smtClean="0"/>
              <a:t> собака ищет место для осуществления акта дефекации. При этом она старается удалиться от места своего обитания. </a:t>
            </a:r>
          </a:p>
          <a:p>
            <a:r>
              <a:rPr lang="ru-RU" sz="3600" dirty="0" smtClean="0"/>
              <a:t>Следующий этап- </a:t>
            </a:r>
            <a:r>
              <a:rPr lang="ru-RU" sz="3600" b="1" dirty="0" smtClean="0"/>
              <a:t>механическая подготовка</a:t>
            </a:r>
            <a:r>
              <a:rPr lang="ru-RU" sz="3600" dirty="0" smtClean="0"/>
              <a:t>: для сокращения групп мышц задействованных при дефекации, собака принимает особую, характерную позу. </a:t>
            </a:r>
          </a:p>
          <a:p>
            <a:r>
              <a:rPr lang="ru-RU" sz="3600" dirty="0" smtClean="0"/>
              <a:t>Последний этап — </a:t>
            </a:r>
            <a:r>
              <a:rPr lang="ru-RU" sz="3600" b="1" dirty="0" smtClean="0"/>
              <a:t>собственно эвакуация фекалий</a:t>
            </a:r>
            <a:r>
              <a:rPr lang="ru-RU" sz="3600" dirty="0" smtClean="0"/>
              <a:t>, осуществляемая благодаря сильному сокращению прямой кишки. </a:t>
            </a:r>
          </a:p>
          <a:p>
            <a:endParaRPr lang="ru-RU" sz="3600" dirty="0"/>
          </a:p>
        </p:txBody>
      </p:sp>
    </p:spTree>
    <p:extLst>
      <p:ext uri="{BB962C8B-B14F-4D97-AF65-F5344CB8AC3E}">
        <p14:creationId xmlns:p14="http://schemas.microsoft.com/office/powerpoint/2010/main" val="638961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40145"/>
            <a:ext cx="10515600" cy="5936818"/>
          </a:xfrm>
        </p:spPr>
        <p:txBody>
          <a:bodyPr>
            <a:noAutofit/>
          </a:bodyPr>
          <a:lstStyle/>
          <a:p>
            <a:r>
              <a:rPr lang="ru-RU" sz="6000" dirty="0"/>
              <a:t>Гастрит это воспаление слизистой оболочки желудка, </a:t>
            </a:r>
            <a:r>
              <a:rPr lang="ru-RU" sz="6000" dirty="0" smtClean="0"/>
              <a:t>сопровождается </a:t>
            </a:r>
            <a:r>
              <a:rPr lang="ru-RU" sz="6000" dirty="0"/>
              <a:t>перестройкой ее структуры, нарушением </a:t>
            </a:r>
            <a:r>
              <a:rPr lang="ru-RU" sz="6000" dirty="0">
                <a:solidFill>
                  <a:srgbClr val="FF0000"/>
                </a:solidFill>
              </a:rPr>
              <a:t>секреторной, моторной и инкреторной функции. </a:t>
            </a:r>
          </a:p>
        </p:txBody>
      </p:sp>
    </p:spTree>
    <p:extLst>
      <p:ext uri="{BB962C8B-B14F-4D97-AF65-F5344CB8AC3E}">
        <p14:creationId xmlns:p14="http://schemas.microsoft.com/office/powerpoint/2010/main" val="438775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95564"/>
            <a:ext cx="10515600" cy="5881399"/>
          </a:xfrm>
        </p:spPr>
        <p:txBody>
          <a:bodyPr>
            <a:normAutofit fontScale="92500" lnSpcReduction="10000"/>
          </a:bodyPr>
          <a:lstStyle/>
          <a:p>
            <a:r>
              <a:rPr lang="ru-RU" sz="4000" dirty="0" smtClean="0"/>
              <a:t>По  течению гастрит у собак бывает острым и хроническим.</a:t>
            </a:r>
          </a:p>
          <a:p>
            <a:pPr algn="ctr"/>
            <a:r>
              <a:rPr lang="ru-RU" sz="4000" dirty="0" smtClean="0"/>
              <a:t> Заболевание может протекать:</a:t>
            </a:r>
          </a:p>
          <a:p>
            <a:pPr algn="ctr"/>
            <a:r>
              <a:rPr lang="ru-RU" sz="4000" dirty="0" smtClean="0"/>
              <a:t> с </a:t>
            </a:r>
            <a:r>
              <a:rPr lang="ru-RU" sz="4000" u="sng" dirty="0" smtClean="0"/>
              <a:t>повышением кислотности (</a:t>
            </a:r>
            <a:r>
              <a:rPr lang="ru-RU" sz="4000" u="sng" dirty="0" err="1" smtClean="0"/>
              <a:t>гиперацидный</a:t>
            </a:r>
            <a:r>
              <a:rPr lang="ru-RU" sz="4000" u="sng" dirty="0" smtClean="0"/>
              <a:t> гастрит),</a:t>
            </a:r>
          </a:p>
          <a:p>
            <a:pPr algn="ctr"/>
            <a:r>
              <a:rPr lang="ru-RU" sz="4000" u="sng" dirty="0" smtClean="0"/>
              <a:t> понижением (</a:t>
            </a:r>
            <a:r>
              <a:rPr lang="ru-RU" sz="4000" u="sng" dirty="0" err="1" smtClean="0"/>
              <a:t>гипоацидный</a:t>
            </a:r>
            <a:r>
              <a:rPr lang="ru-RU" sz="4000" u="sng" dirty="0" smtClean="0"/>
              <a:t> гастрит) </a:t>
            </a:r>
          </a:p>
          <a:p>
            <a:pPr algn="ctr"/>
            <a:r>
              <a:rPr lang="ru-RU" sz="4000" dirty="0" smtClean="0"/>
              <a:t>или с </a:t>
            </a:r>
            <a:r>
              <a:rPr lang="ru-RU" sz="4000" u="sng" dirty="0" smtClean="0"/>
              <a:t>отсутствием в желудочном соке соляной кислоты (</a:t>
            </a:r>
            <a:r>
              <a:rPr lang="ru-RU" sz="4000" u="sng" dirty="0" err="1" smtClean="0"/>
              <a:t>анацидный</a:t>
            </a:r>
            <a:r>
              <a:rPr lang="ru-RU" sz="4000" u="sng" dirty="0" smtClean="0"/>
              <a:t> гастрит). </a:t>
            </a:r>
          </a:p>
          <a:p>
            <a:r>
              <a:rPr lang="ru-RU" sz="4000" dirty="0" smtClean="0"/>
              <a:t>У собак иногда встречаются случаи, когда в желудочном соке отсутствует как соляная кислота, так и пепсин (ахилия). </a:t>
            </a:r>
          </a:p>
          <a:p>
            <a:endParaRPr lang="ru-RU" sz="4000" dirty="0"/>
          </a:p>
        </p:txBody>
      </p:sp>
    </p:spTree>
    <p:extLst>
      <p:ext uri="{BB962C8B-B14F-4D97-AF65-F5344CB8AC3E}">
        <p14:creationId xmlns:p14="http://schemas.microsoft.com/office/powerpoint/2010/main" val="3061211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Причины острого гастрита у собак</a:t>
            </a:r>
            <a:endParaRPr lang="ru-RU" b="1" dirty="0">
              <a:solidFill>
                <a:srgbClr val="FF0000"/>
              </a:solidFill>
            </a:endParaRPr>
          </a:p>
        </p:txBody>
      </p:sp>
      <p:sp>
        <p:nvSpPr>
          <p:cNvPr id="3" name="Объект 2"/>
          <p:cNvSpPr>
            <a:spLocks noGrp="1"/>
          </p:cNvSpPr>
          <p:nvPr>
            <p:ph idx="1"/>
          </p:nvPr>
        </p:nvSpPr>
        <p:spPr>
          <a:xfrm>
            <a:off x="838200" y="1366982"/>
            <a:ext cx="10515600" cy="4809981"/>
          </a:xfrm>
        </p:spPr>
        <p:txBody>
          <a:bodyPr>
            <a:noAutofit/>
          </a:bodyPr>
          <a:lstStyle/>
          <a:p>
            <a:r>
              <a:rPr lang="ru-RU" sz="4000" dirty="0" smtClean="0"/>
              <a:t>Быстрое и жадное поедания корма </a:t>
            </a:r>
          </a:p>
          <a:p>
            <a:r>
              <a:rPr lang="ru-RU" sz="4000" dirty="0" smtClean="0"/>
              <a:t>Болезни зубов (кариес )</a:t>
            </a:r>
          </a:p>
          <a:p>
            <a:r>
              <a:rPr lang="ru-RU" sz="4000" dirty="0" smtClean="0"/>
              <a:t>Болезни  слизистой оболочки ротовой полости (стоматит)</a:t>
            </a:r>
          </a:p>
          <a:p>
            <a:r>
              <a:rPr lang="ru-RU" sz="4000" dirty="0" smtClean="0"/>
              <a:t>Скармливание собакам горячих, холодных (мороженных) или испорченных кормов (кислых, заплесневевших, загнивших, содержащих ядовитые вещества)</a:t>
            </a:r>
            <a:endParaRPr lang="ru-RU" sz="4000" dirty="0"/>
          </a:p>
        </p:txBody>
      </p:sp>
    </p:spTree>
    <p:extLst>
      <p:ext uri="{BB962C8B-B14F-4D97-AF65-F5344CB8AC3E}">
        <p14:creationId xmlns:p14="http://schemas.microsoft.com/office/powerpoint/2010/main" val="2040977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Причины острого гастрита у собак</a:t>
            </a:r>
            <a:endParaRPr lang="ru-RU" dirty="0"/>
          </a:p>
        </p:txBody>
      </p:sp>
      <p:sp>
        <p:nvSpPr>
          <p:cNvPr id="3" name="Объект 2"/>
          <p:cNvSpPr>
            <a:spLocks noGrp="1"/>
          </p:cNvSpPr>
          <p:nvPr>
            <p:ph idx="1"/>
          </p:nvPr>
        </p:nvSpPr>
        <p:spPr>
          <a:xfrm>
            <a:off x="838200" y="1403927"/>
            <a:ext cx="10515600" cy="4773036"/>
          </a:xfrm>
        </p:spPr>
        <p:txBody>
          <a:bodyPr>
            <a:noAutofit/>
          </a:bodyPr>
          <a:lstStyle/>
          <a:p>
            <a:r>
              <a:rPr lang="ru-RU" sz="4000" dirty="0" smtClean="0"/>
              <a:t>Перекармливание </a:t>
            </a:r>
          </a:p>
          <a:p>
            <a:r>
              <a:rPr lang="ru-RU" sz="4000" dirty="0" smtClean="0"/>
              <a:t>Поедание </a:t>
            </a:r>
            <a:r>
              <a:rPr lang="ru-RU" sz="4000" dirty="0"/>
              <a:t>пищи, не подходящей для собачьего рациона — копчености, сосиски, сардельки, колбаса, сладости и прочие деликатесы человеческого питания. </a:t>
            </a:r>
            <a:endParaRPr lang="ru-RU" sz="4000" dirty="0" smtClean="0"/>
          </a:p>
          <a:p>
            <a:r>
              <a:rPr lang="ru-RU" sz="4000" dirty="0" smtClean="0"/>
              <a:t>Переход </a:t>
            </a:r>
            <a:r>
              <a:rPr lang="ru-RU" sz="4000" dirty="0"/>
              <a:t>воспалительного процесса с органов </a:t>
            </a:r>
            <a:r>
              <a:rPr lang="ru-RU" sz="4000" dirty="0" smtClean="0"/>
              <a:t>пищеварения (</a:t>
            </a:r>
            <a:r>
              <a:rPr lang="ru-RU" sz="4000" dirty="0"/>
              <a:t>пищевода, кишечника, печени или поджелудочной железы</a:t>
            </a:r>
            <a:r>
              <a:rPr lang="ru-RU" sz="4000" dirty="0" smtClean="0"/>
              <a:t>)</a:t>
            </a:r>
          </a:p>
          <a:p>
            <a:endParaRPr lang="ru-RU" sz="4000" dirty="0"/>
          </a:p>
        </p:txBody>
      </p:sp>
    </p:spTree>
    <p:extLst>
      <p:ext uri="{BB962C8B-B14F-4D97-AF65-F5344CB8AC3E}">
        <p14:creationId xmlns:p14="http://schemas.microsoft.com/office/powerpoint/2010/main" val="3075251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914" y="47690"/>
            <a:ext cx="10908322" cy="6816277"/>
          </a:xfrm>
        </p:spPr>
      </p:pic>
    </p:spTree>
    <p:extLst>
      <p:ext uri="{BB962C8B-B14F-4D97-AF65-F5344CB8AC3E}">
        <p14:creationId xmlns:p14="http://schemas.microsoft.com/office/powerpoint/2010/main" val="97834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Причины хронического гастрита</a:t>
            </a:r>
            <a:endParaRPr lang="ru-RU" b="1" dirty="0">
              <a:solidFill>
                <a:srgbClr val="FF0000"/>
              </a:solidFill>
            </a:endParaRPr>
          </a:p>
        </p:txBody>
      </p:sp>
      <p:sp>
        <p:nvSpPr>
          <p:cNvPr id="3" name="Объект 2"/>
          <p:cNvSpPr>
            <a:spLocks noGrp="1"/>
          </p:cNvSpPr>
          <p:nvPr>
            <p:ph idx="1"/>
          </p:nvPr>
        </p:nvSpPr>
        <p:spPr/>
        <p:txBody>
          <a:bodyPr>
            <a:normAutofit/>
          </a:bodyPr>
          <a:lstStyle/>
          <a:p>
            <a:r>
              <a:rPr lang="ru-RU" sz="5400" dirty="0" smtClean="0"/>
              <a:t>Возникает </a:t>
            </a:r>
            <a:r>
              <a:rPr lang="ru-RU" sz="5400" dirty="0"/>
              <a:t>в результате воздействия на слизистую оболочку </a:t>
            </a:r>
            <a:r>
              <a:rPr lang="ru-RU" sz="5400" dirty="0" smtClean="0"/>
              <a:t>желудка:</a:t>
            </a:r>
          </a:p>
          <a:p>
            <a:pPr algn="ctr"/>
            <a:r>
              <a:rPr lang="ru-RU" sz="5400" dirty="0" smtClean="0"/>
              <a:t> </a:t>
            </a:r>
            <a:r>
              <a:rPr lang="ru-RU" sz="5400" dirty="0"/>
              <a:t>экзогенных </a:t>
            </a:r>
            <a:r>
              <a:rPr lang="ru-RU" sz="5400" dirty="0" smtClean="0"/>
              <a:t>факторов</a:t>
            </a:r>
          </a:p>
          <a:p>
            <a:pPr algn="ctr"/>
            <a:r>
              <a:rPr lang="ru-RU" sz="5400" dirty="0" smtClean="0"/>
              <a:t>эндогенных факторов </a:t>
            </a:r>
            <a:endParaRPr lang="ru-RU" sz="5400" dirty="0"/>
          </a:p>
        </p:txBody>
      </p:sp>
    </p:spTree>
    <p:extLst>
      <p:ext uri="{BB962C8B-B14F-4D97-AF65-F5344CB8AC3E}">
        <p14:creationId xmlns:p14="http://schemas.microsoft.com/office/powerpoint/2010/main" val="473972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89783"/>
          </a:xfrm>
        </p:spPr>
        <p:txBody>
          <a:bodyPr>
            <a:normAutofit/>
          </a:bodyPr>
          <a:lstStyle/>
          <a:p>
            <a:pPr algn="ctr"/>
            <a:r>
              <a:rPr lang="ru-RU" sz="6000" b="1" dirty="0" smtClean="0">
                <a:solidFill>
                  <a:srgbClr val="FF0000"/>
                </a:solidFill>
              </a:rPr>
              <a:t>экзогенные факторы</a:t>
            </a:r>
            <a:endParaRPr lang="ru-RU" sz="6000" b="1" dirty="0">
              <a:solidFill>
                <a:srgbClr val="FF0000"/>
              </a:solidFill>
            </a:endParaRPr>
          </a:p>
        </p:txBody>
      </p:sp>
      <p:sp>
        <p:nvSpPr>
          <p:cNvPr id="3" name="Объект 2"/>
          <p:cNvSpPr>
            <a:spLocks noGrp="1"/>
          </p:cNvSpPr>
          <p:nvPr>
            <p:ph idx="1"/>
          </p:nvPr>
        </p:nvSpPr>
        <p:spPr>
          <a:xfrm>
            <a:off x="73891" y="1995055"/>
            <a:ext cx="11933382" cy="4729018"/>
          </a:xfrm>
        </p:spPr>
        <p:txBody>
          <a:bodyPr>
            <a:noAutofit/>
          </a:bodyPr>
          <a:lstStyle/>
          <a:p>
            <a:r>
              <a:rPr lang="ru-RU" sz="4400" dirty="0" smtClean="0"/>
              <a:t> </a:t>
            </a:r>
            <a:r>
              <a:rPr lang="ru-RU" sz="4400" dirty="0"/>
              <a:t>Нарушение режима </a:t>
            </a:r>
            <a:r>
              <a:rPr lang="ru-RU" sz="4400" dirty="0" smtClean="0"/>
              <a:t>кормления</a:t>
            </a:r>
          </a:p>
          <a:p>
            <a:r>
              <a:rPr lang="ru-RU" sz="4400" dirty="0" smtClean="0"/>
              <a:t> </a:t>
            </a:r>
            <a:r>
              <a:rPr lang="ru-RU" sz="4400" dirty="0"/>
              <a:t>Скармливание собаке слишком горячей, холодной, механически и химически раздражающей пищи. </a:t>
            </a:r>
            <a:endParaRPr lang="ru-RU" sz="4400" dirty="0" smtClean="0"/>
          </a:p>
          <a:p>
            <a:r>
              <a:rPr lang="ru-RU" sz="4400" dirty="0" smtClean="0"/>
              <a:t>Пищевая </a:t>
            </a:r>
            <a:r>
              <a:rPr lang="ru-RU" sz="4400" dirty="0"/>
              <a:t>аллергия </a:t>
            </a:r>
            <a:endParaRPr lang="ru-RU" sz="4400" dirty="0" smtClean="0"/>
          </a:p>
          <a:p>
            <a:r>
              <a:rPr lang="ru-RU" sz="4400" dirty="0" smtClean="0"/>
              <a:t>Инвазионные </a:t>
            </a:r>
            <a:r>
              <a:rPr lang="ru-RU" sz="4400" dirty="0"/>
              <a:t>заболевания (глисты у собак</a:t>
            </a:r>
            <a:r>
              <a:rPr lang="ru-RU" sz="4400" dirty="0" smtClean="0"/>
              <a:t>) </a:t>
            </a:r>
            <a:endParaRPr lang="ru-RU" sz="4400" dirty="0"/>
          </a:p>
        </p:txBody>
      </p:sp>
    </p:spTree>
    <p:extLst>
      <p:ext uri="{BB962C8B-B14F-4D97-AF65-F5344CB8AC3E}">
        <p14:creationId xmlns:p14="http://schemas.microsoft.com/office/powerpoint/2010/main" val="2183988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FF0000"/>
                </a:solidFill>
              </a:rPr>
              <a:t>экзогенные факторы</a:t>
            </a:r>
            <a:endParaRPr lang="ru-RU" dirty="0"/>
          </a:p>
        </p:txBody>
      </p:sp>
      <p:sp>
        <p:nvSpPr>
          <p:cNvPr id="3" name="Объект 2"/>
          <p:cNvSpPr>
            <a:spLocks noGrp="1"/>
          </p:cNvSpPr>
          <p:nvPr>
            <p:ph idx="1"/>
          </p:nvPr>
        </p:nvSpPr>
        <p:spPr>
          <a:xfrm>
            <a:off x="838200" y="1394691"/>
            <a:ext cx="10515600" cy="4782272"/>
          </a:xfrm>
        </p:spPr>
        <p:txBody>
          <a:bodyPr>
            <a:noAutofit/>
          </a:bodyPr>
          <a:lstStyle/>
          <a:p>
            <a:r>
              <a:rPr lang="ru-RU" sz="4400" dirty="0"/>
              <a:t>Длительное применение лекарственных средств, раздражающих слизистую оболочку желудка (сульфаниламидные препараты, антибиотики, </a:t>
            </a:r>
            <a:r>
              <a:rPr lang="ru-RU" sz="4400" dirty="0" err="1"/>
              <a:t>глюкокортикоиды</a:t>
            </a:r>
            <a:r>
              <a:rPr lang="ru-RU" sz="4400" dirty="0"/>
              <a:t> и др.)</a:t>
            </a:r>
          </a:p>
          <a:p>
            <a:r>
              <a:rPr lang="ru-RU" sz="4400" dirty="0"/>
              <a:t>Нервно-психологический стресс</a:t>
            </a:r>
          </a:p>
          <a:p>
            <a:r>
              <a:rPr lang="ru-RU" sz="4400" dirty="0"/>
              <a:t>Не излеченный острый гастрит</a:t>
            </a:r>
          </a:p>
          <a:p>
            <a:endParaRPr lang="ru-RU" sz="4400" dirty="0"/>
          </a:p>
        </p:txBody>
      </p:sp>
    </p:spTree>
    <p:extLst>
      <p:ext uri="{BB962C8B-B14F-4D97-AF65-F5344CB8AC3E}">
        <p14:creationId xmlns:p14="http://schemas.microsoft.com/office/powerpoint/2010/main" val="1150632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эндогенные факторы</a:t>
            </a:r>
            <a:endParaRPr lang="ru-RU" b="1" dirty="0">
              <a:solidFill>
                <a:srgbClr val="FF0000"/>
              </a:solidFill>
            </a:endParaRPr>
          </a:p>
        </p:txBody>
      </p:sp>
      <p:sp>
        <p:nvSpPr>
          <p:cNvPr id="3" name="Объект 2"/>
          <p:cNvSpPr>
            <a:spLocks noGrp="1"/>
          </p:cNvSpPr>
          <p:nvPr>
            <p:ph idx="1"/>
          </p:nvPr>
        </p:nvSpPr>
        <p:spPr>
          <a:xfrm>
            <a:off x="838200" y="1551709"/>
            <a:ext cx="10515600" cy="4625254"/>
          </a:xfrm>
        </p:spPr>
        <p:txBody>
          <a:bodyPr>
            <a:normAutofit/>
          </a:bodyPr>
          <a:lstStyle/>
          <a:p>
            <a:r>
              <a:rPr lang="ru-RU" sz="4000" dirty="0" smtClean="0"/>
              <a:t> </a:t>
            </a:r>
            <a:r>
              <a:rPr lang="ru-RU" sz="4000" dirty="0"/>
              <a:t>Воспалительные заболевания органов брюшной полости. </a:t>
            </a:r>
            <a:endParaRPr lang="ru-RU" sz="4000" dirty="0" smtClean="0"/>
          </a:p>
          <a:p>
            <a:r>
              <a:rPr lang="ru-RU" sz="4000" dirty="0" smtClean="0"/>
              <a:t>Хронические </a:t>
            </a:r>
            <a:r>
              <a:rPr lang="ru-RU" sz="4000" dirty="0"/>
              <a:t>инфекционные заболевания. </a:t>
            </a:r>
            <a:endParaRPr lang="ru-RU" sz="4000" dirty="0" smtClean="0"/>
          </a:p>
          <a:p>
            <a:r>
              <a:rPr lang="ru-RU" sz="4000" dirty="0" smtClean="0"/>
              <a:t>Болезни </a:t>
            </a:r>
            <a:r>
              <a:rPr lang="ru-RU" sz="4000" dirty="0"/>
              <a:t>эндокринной системы (сахарный диабет у животных, болезни щитовидной железы, надпочечниковая недостаточность и т.д.). </a:t>
            </a:r>
          </a:p>
        </p:txBody>
      </p:sp>
    </p:spTree>
    <p:extLst>
      <p:ext uri="{BB962C8B-B14F-4D97-AF65-F5344CB8AC3E}">
        <p14:creationId xmlns:p14="http://schemas.microsoft.com/office/powerpoint/2010/main" val="2910964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эндогенные факторы</a:t>
            </a:r>
            <a:endParaRPr lang="ru-RU" b="1" dirty="0">
              <a:solidFill>
                <a:srgbClr val="FF0000"/>
              </a:solidFill>
            </a:endParaRPr>
          </a:p>
        </p:txBody>
      </p:sp>
      <p:sp>
        <p:nvSpPr>
          <p:cNvPr id="3" name="Объект 2"/>
          <p:cNvSpPr>
            <a:spLocks noGrp="1"/>
          </p:cNvSpPr>
          <p:nvPr>
            <p:ph idx="1"/>
          </p:nvPr>
        </p:nvSpPr>
        <p:spPr>
          <a:xfrm>
            <a:off x="838200" y="1339273"/>
            <a:ext cx="10515600" cy="4837690"/>
          </a:xfrm>
        </p:spPr>
        <p:txBody>
          <a:bodyPr>
            <a:noAutofit/>
          </a:bodyPr>
          <a:lstStyle/>
          <a:p>
            <a:pPr algn="ctr"/>
            <a:r>
              <a:rPr lang="ru-RU" sz="3600" b="1" dirty="0" smtClean="0">
                <a:solidFill>
                  <a:srgbClr val="FF0000"/>
                </a:solidFill>
              </a:rPr>
              <a:t>Болезни нарушения обмена веществ</a:t>
            </a:r>
          </a:p>
          <a:p>
            <a:pPr marL="0" indent="0" algn="ctr">
              <a:buNone/>
            </a:pPr>
            <a:r>
              <a:rPr lang="ru-RU" sz="3600" dirty="0" smtClean="0"/>
              <a:t>ГИПОВИТАМИНОЗЫ :</a:t>
            </a:r>
          </a:p>
          <a:p>
            <a:r>
              <a:rPr lang="ru-RU" sz="3600" dirty="0" smtClean="0"/>
              <a:t>гиповитаминоз С у собак, </a:t>
            </a:r>
          </a:p>
          <a:p>
            <a:r>
              <a:rPr lang="ru-RU" sz="3600" dirty="0" smtClean="0"/>
              <a:t>гиповитаминоз В1 у собак, </a:t>
            </a:r>
          </a:p>
          <a:p>
            <a:r>
              <a:rPr lang="ru-RU" sz="3600" dirty="0" smtClean="0"/>
              <a:t>гиповитаминоз В2 у собак, </a:t>
            </a:r>
          </a:p>
          <a:p>
            <a:r>
              <a:rPr lang="ru-RU" sz="3600" dirty="0" smtClean="0"/>
              <a:t>гиповитаминоз В6 у собак, </a:t>
            </a:r>
          </a:p>
          <a:p>
            <a:r>
              <a:rPr lang="ru-RU" sz="3600" dirty="0" smtClean="0"/>
              <a:t>гиповитаминоз В12 у собак,</a:t>
            </a:r>
          </a:p>
          <a:p>
            <a:pPr marL="0" indent="0" algn="ctr">
              <a:buNone/>
            </a:pPr>
            <a:r>
              <a:rPr lang="ru-RU" sz="3600" dirty="0" smtClean="0"/>
              <a:t>НЕДОСТАТОК МИКРОЭЛЕМЕНТОВ (Дефицит железа)</a:t>
            </a:r>
          </a:p>
          <a:p>
            <a:pPr marL="0" indent="0" algn="ctr">
              <a:buNone/>
            </a:pPr>
            <a:endParaRPr lang="ru-RU" sz="3600" dirty="0" smtClean="0"/>
          </a:p>
          <a:p>
            <a:endParaRPr lang="ru-RU" sz="3600" dirty="0"/>
          </a:p>
        </p:txBody>
      </p:sp>
    </p:spTree>
    <p:extLst>
      <p:ext uri="{BB962C8B-B14F-4D97-AF65-F5344CB8AC3E}">
        <p14:creationId xmlns:p14="http://schemas.microsoft.com/office/powerpoint/2010/main" val="2524581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эндогенные факторы</a:t>
            </a:r>
            <a:endParaRPr lang="ru-RU" b="1" dirty="0">
              <a:solidFill>
                <a:srgbClr val="FF0000"/>
              </a:solidFill>
            </a:endParaRPr>
          </a:p>
        </p:txBody>
      </p:sp>
      <p:sp>
        <p:nvSpPr>
          <p:cNvPr id="3" name="Объект 2"/>
          <p:cNvSpPr>
            <a:spLocks noGrp="1"/>
          </p:cNvSpPr>
          <p:nvPr>
            <p:ph idx="1"/>
          </p:nvPr>
        </p:nvSpPr>
        <p:spPr>
          <a:xfrm>
            <a:off x="838200" y="1348509"/>
            <a:ext cx="10515600" cy="4828454"/>
          </a:xfrm>
        </p:spPr>
        <p:txBody>
          <a:bodyPr>
            <a:normAutofit/>
          </a:bodyPr>
          <a:lstStyle/>
          <a:p>
            <a:r>
              <a:rPr lang="ru-RU" sz="4000" dirty="0" smtClean="0"/>
              <a:t>Заболевания приводящие к тканевой гипоксии (сердечно-сосудистая и дыхательная недостаточность, эмфизема легких, бронхит у собак)</a:t>
            </a:r>
          </a:p>
          <a:p>
            <a:r>
              <a:rPr lang="ru-RU" sz="4000" dirty="0" smtClean="0"/>
              <a:t>Аутоинтоксикация и выделение слизистой оболочкой желудка токсических веществ (кета-ацидоз при сахарном диабете, почечная недостаточность)</a:t>
            </a:r>
            <a:endParaRPr lang="ru-RU" sz="4000" dirty="0"/>
          </a:p>
        </p:txBody>
      </p:sp>
    </p:spTree>
    <p:extLst>
      <p:ext uri="{BB962C8B-B14F-4D97-AF65-F5344CB8AC3E}">
        <p14:creationId xmlns:p14="http://schemas.microsoft.com/office/powerpoint/2010/main" val="3637409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эндогенные факторы</a:t>
            </a:r>
            <a:endParaRPr lang="ru-RU" b="1" dirty="0">
              <a:solidFill>
                <a:srgbClr val="FF0000"/>
              </a:solidFill>
            </a:endParaRPr>
          </a:p>
        </p:txBody>
      </p:sp>
      <p:sp>
        <p:nvSpPr>
          <p:cNvPr id="3" name="Объект 2"/>
          <p:cNvSpPr>
            <a:spLocks noGrp="1"/>
          </p:cNvSpPr>
          <p:nvPr>
            <p:ph idx="1"/>
          </p:nvPr>
        </p:nvSpPr>
        <p:spPr/>
        <p:txBody>
          <a:bodyPr>
            <a:normAutofit/>
          </a:bodyPr>
          <a:lstStyle/>
          <a:p>
            <a:r>
              <a:rPr lang="ru-RU" sz="4000" dirty="0" smtClean="0"/>
              <a:t>Наследственность. </a:t>
            </a:r>
          </a:p>
          <a:p>
            <a:r>
              <a:rPr lang="ru-RU" sz="4000" b="1" u="sng" dirty="0" smtClean="0"/>
              <a:t>В последние годы частой причиной гастрита является чрезмерное и частое скармливание собакам искусственных импортных и отечественных сухих и консервированных кормов, в которых содержится много вредных для организма собак добавок.</a:t>
            </a:r>
          </a:p>
          <a:p>
            <a:endParaRPr lang="ru-RU" sz="4000" dirty="0"/>
          </a:p>
        </p:txBody>
      </p:sp>
    </p:spTree>
    <p:extLst>
      <p:ext uri="{BB962C8B-B14F-4D97-AF65-F5344CB8AC3E}">
        <p14:creationId xmlns:p14="http://schemas.microsoft.com/office/powerpoint/2010/main" val="3380982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30802"/>
          </a:xfrm>
        </p:spPr>
        <p:txBody>
          <a:bodyPr>
            <a:normAutofit fontScale="90000"/>
          </a:bodyPr>
          <a:lstStyle/>
          <a:p>
            <a:pPr algn="ctr"/>
            <a:r>
              <a:rPr lang="ru-RU" dirty="0" smtClean="0"/>
              <a:t>Патогенез</a:t>
            </a:r>
            <a:endParaRPr lang="ru-RU" dirty="0"/>
          </a:p>
        </p:txBody>
      </p:sp>
      <p:sp>
        <p:nvSpPr>
          <p:cNvPr id="3" name="Объект 2"/>
          <p:cNvSpPr>
            <a:spLocks noGrp="1"/>
          </p:cNvSpPr>
          <p:nvPr>
            <p:ph idx="1"/>
          </p:nvPr>
        </p:nvSpPr>
        <p:spPr>
          <a:xfrm>
            <a:off x="286327" y="895928"/>
            <a:ext cx="11720946" cy="5281035"/>
          </a:xfrm>
        </p:spPr>
        <p:txBody>
          <a:bodyPr>
            <a:noAutofit/>
          </a:bodyPr>
          <a:lstStyle/>
          <a:p>
            <a:r>
              <a:rPr lang="ru-RU" sz="4000" dirty="0" smtClean="0"/>
              <a:t>Возникший </a:t>
            </a:r>
            <a:r>
              <a:rPr lang="ru-RU" sz="4000" dirty="0"/>
              <a:t>у собаки гастрит приводит к рефлекторным расстройствам деятельности </a:t>
            </a:r>
            <a:r>
              <a:rPr lang="ru-RU" sz="4000" dirty="0" smtClean="0"/>
              <a:t>как самого </a:t>
            </a:r>
            <a:r>
              <a:rPr lang="ru-RU" sz="4000" dirty="0"/>
              <a:t>желудка, </a:t>
            </a:r>
            <a:r>
              <a:rPr lang="ru-RU" sz="4000" dirty="0" smtClean="0"/>
              <a:t>так и </a:t>
            </a:r>
            <a:r>
              <a:rPr lang="ru-RU" sz="4000" dirty="0"/>
              <a:t>связанных с ним органов – кишечника, печени, поджелудочной железы. </a:t>
            </a:r>
            <a:endParaRPr lang="ru-RU" sz="4000" dirty="0" smtClean="0"/>
          </a:p>
          <a:p>
            <a:r>
              <a:rPr lang="ru-RU" sz="4000" dirty="0" smtClean="0"/>
              <a:t>Под </a:t>
            </a:r>
            <a:r>
              <a:rPr lang="ru-RU" sz="4000" dirty="0"/>
              <a:t>влиянием усиленного раздражения и повышенной чувствительности интерорецепторов желудка у собаки </a:t>
            </a:r>
            <a:r>
              <a:rPr lang="ru-RU" sz="4000" b="1" dirty="0"/>
              <a:t>наступает нарушение секреторной, моторной и других функций желудка</a:t>
            </a:r>
            <a:r>
              <a:rPr lang="ru-RU" sz="4000" dirty="0"/>
              <a:t>. </a:t>
            </a:r>
          </a:p>
        </p:txBody>
      </p:sp>
    </p:spTree>
    <p:extLst>
      <p:ext uri="{BB962C8B-B14F-4D97-AF65-F5344CB8AC3E}">
        <p14:creationId xmlns:p14="http://schemas.microsoft.com/office/powerpoint/2010/main" val="3441733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21673" y="365125"/>
            <a:ext cx="11711709" cy="5811838"/>
          </a:xfrm>
        </p:spPr>
        <p:txBody>
          <a:bodyPr>
            <a:noAutofit/>
          </a:bodyPr>
          <a:lstStyle/>
          <a:p>
            <a:r>
              <a:rPr lang="ru-RU" sz="4000" b="1" dirty="0"/>
              <a:t>У больной собаки может наступить усиление секреции </a:t>
            </a:r>
            <a:r>
              <a:rPr lang="ru-RU" sz="4000" u="sng" dirty="0"/>
              <a:t>с последующим ее понижением</a:t>
            </a:r>
            <a:r>
              <a:rPr lang="ru-RU" sz="4000" dirty="0"/>
              <a:t>. </a:t>
            </a:r>
            <a:endParaRPr lang="ru-RU" sz="4000" dirty="0" smtClean="0"/>
          </a:p>
          <a:p>
            <a:r>
              <a:rPr lang="ru-RU" sz="4000" dirty="0" smtClean="0"/>
              <a:t>При этом состав и количество желудочного сока, его кислотность зависит от распространенности воспалительного процесса в желудке и состояния возбудимости его желез. </a:t>
            </a:r>
          </a:p>
          <a:p>
            <a:r>
              <a:rPr lang="ru-RU" sz="4000" dirty="0" smtClean="0"/>
              <a:t>Наступающий спазм </a:t>
            </a:r>
            <a:r>
              <a:rPr lang="ru-RU" sz="4000" dirty="0" err="1" smtClean="0"/>
              <a:t>пилоруса</a:t>
            </a:r>
            <a:r>
              <a:rPr lang="ru-RU" sz="4000" dirty="0" smtClean="0"/>
              <a:t>, напряжение или расслабление стенок желудка возбуждает рвотный центр, в результате у собаки возникает отрыжка и рвота.</a:t>
            </a:r>
            <a:endParaRPr lang="ru-RU" sz="4000" dirty="0"/>
          </a:p>
          <a:p>
            <a:endParaRPr lang="ru-RU" sz="4000" dirty="0"/>
          </a:p>
        </p:txBody>
      </p:sp>
    </p:spTree>
    <p:extLst>
      <p:ext uri="{BB962C8B-B14F-4D97-AF65-F5344CB8AC3E}">
        <p14:creationId xmlns:p14="http://schemas.microsoft.com/office/powerpoint/2010/main" val="20078299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988291"/>
            <a:ext cx="10515600" cy="5188672"/>
          </a:xfrm>
        </p:spPr>
        <p:txBody>
          <a:bodyPr>
            <a:normAutofit/>
          </a:bodyPr>
          <a:lstStyle/>
          <a:p>
            <a:r>
              <a:rPr lang="ru-RU" sz="5400" dirty="0" err="1"/>
              <a:t>Пилорус</a:t>
            </a:r>
            <a:r>
              <a:rPr lang="ru-RU" sz="5400" dirty="0"/>
              <a:t>– это мышечный клапан, препятствующий преждевременному прохождению пищи из желудка в двенадцатиперстную кишку</a:t>
            </a:r>
          </a:p>
        </p:txBody>
      </p:sp>
    </p:spTree>
    <p:extLst>
      <p:ext uri="{BB962C8B-B14F-4D97-AF65-F5344CB8AC3E}">
        <p14:creationId xmlns:p14="http://schemas.microsoft.com/office/powerpoint/2010/main" val="4052704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ctr"/>
            <a:r>
              <a:rPr lang="ru-RU" sz="8800" b="1" dirty="0" smtClean="0"/>
              <a:t>ГАСТРИТ У СОБАК</a:t>
            </a:r>
            <a:endParaRPr lang="ru-RU" sz="8800" b="1" dirty="0"/>
          </a:p>
        </p:txBody>
      </p:sp>
    </p:spTree>
    <p:extLst>
      <p:ext uri="{BB962C8B-B14F-4D97-AF65-F5344CB8AC3E}">
        <p14:creationId xmlns:p14="http://schemas.microsoft.com/office/powerpoint/2010/main" val="23778396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00257"/>
          </a:xfrm>
        </p:spPr>
        <p:txBody>
          <a:bodyPr>
            <a:normAutofit fontScale="90000"/>
          </a:bodyPr>
          <a:lstStyle/>
          <a:p>
            <a:pPr algn="ctr"/>
            <a:r>
              <a:rPr lang="ru-RU" b="1" dirty="0" smtClean="0"/>
              <a:t>Нарушение секреторно-моторной деятельности желудка</a:t>
            </a:r>
            <a:endParaRPr lang="ru-RU" b="1" dirty="0"/>
          </a:p>
        </p:txBody>
      </p:sp>
      <p:sp>
        <p:nvSpPr>
          <p:cNvPr id="3" name="Объект 2"/>
          <p:cNvSpPr>
            <a:spLocks noGrp="1"/>
          </p:cNvSpPr>
          <p:nvPr>
            <p:ph idx="1"/>
          </p:nvPr>
        </p:nvSpPr>
        <p:spPr>
          <a:xfrm>
            <a:off x="138545" y="1265382"/>
            <a:ext cx="11924146" cy="4911581"/>
          </a:xfrm>
        </p:spPr>
        <p:txBody>
          <a:bodyPr>
            <a:noAutofit/>
          </a:bodyPr>
          <a:lstStyle/>
          <a:p>
            <a:pPr algn="ctr"/>
            <a:r>
              <a:rPr lang="ru-RU" sz="4000" dirty="0" smtClean="0"/>
              <a:t>Сопровождается:</a:t>
            </a:r>
          </a:p>
          <a:p>
            <a:r>
              <a:rPr lang="ru-RU" sz="4000" dirty="0" smtClean="0"/>
              <a:t> расстройством эвакуации содержимого из желудка в кишечник</a:t>
            </a:r>
          </a:p>
          <a:p>
            <a:r>
              <a:rPr lang="ru-RU" sz="4000" dirty="0" smtClean="0"/>
              <a:t> микробными и гнилостным распадом съеденного корма с образованием ядовитых для организма веществ (кислот, газов, окисей и др.) и микробных токсинов, которые еще больше усиливают раздражение стенок желудка </a:t>
            </a:r>
            <a:endParaRPr lang="ru-RU" sz="4000" dirty="0"/>
          </a:p>
        </p:txBody>
      </p:sp>
    </p:spTree>
    <p:extLst>
      <p:ext uri="{BB962C8B-B14F-4D97-AF65-F5344CB8AC3E}">
        <p14:creationId xmlns:p14="http://schemas.microsoft.com/office/powerpoint/2010/main" val="30774136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175491" y="166255"/>
            <a:ext cx="11794836" cy="6520872"/>
          </a:xfrm>
        </p:spPr>
        <p:txBody>
          <a:bodyPr>
            <a:noAutofit/>
          </a:bodyPr>
          <a:lstStyle/>
          <a:p>
            <a:r>
              <a:rPr lang="ru-RU" sz="4000" dirty="0" smtClean="0"/>
              <a:t>Рефлекторно затормаживается перистальтика кишечника,  усиливается интоксикация</a:t>
            </a:r>
          </a:p>
          <a:p>
            <a:r>
              <a:rPr lang="ru-RU" sz="4000" dirty="0" smtClean="0"/>
              <a:t>Раздражение слизистой оболочки кишечника токсичным химусом вызывает энтероколит и сильную болезненность, беспокойство у животного </a:t>
            </a:r>
          </a:p>
          <a:p>
            <a:r>
              <a:rPr lang="ru-RU" sz="4000" dirty="0" smtClean="0"/>
              <a:t>Желудочные и кишечные токсины, всасываясь, поступают в печень, нарушают ее многочисленные функции. </a:t>
            </a:r>
          </a:p>
          <a:p>
            <a:r>
              <a:rPr lang="ru-RU" sz="4000" dirty="0" smtClean="0"/>
              <a:t>Возникающая у собаки общая интоксикация отрицательно влияет на функции многих органов и тканей организма собаки.</a:t>
            </a:r>
          </a:p>
          <a:p>
            <a:endParaRPr lang="ru-RU" sz="4000" dirty="0"/>
          </a:p>
        </p:txBody>
      </p:sp>
    </p:spTree>
    <p:extLst>
      <p:ext uri="{BB962C8B-B14F-4D97-AF65-F5344CB8AC3E}">
        <p14:creationId xmlns:p14="http://schemas.microsoft.com/office/powerpoint/2010/main" val="22421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60111"/>
          </a:xfrm>
        </p:spPr>
        <p:txBody>
          <a:bodyPr>
            <a:normAutofit fontScale="90000"/>
          </a:bodyPr>
          <a:lstStyle/>
          <a:p>
            <a:pPr algn="ctr"/>
            <a:r>
              <a:rPr lang="ru-RU" b="1" dirty="0" smtClean="0">
                <a:solidFill>
                  <a:srgbClr val="FF0000"/>
                </a:solidFill>
              </a:rPr>
              <a:t>Симптомы острого гастрита</a:t>
            </a:r>
            <a:endParaRPr lang="ru-RU" b="1" dirty="0">
              <a:solidFill>
                <a:srgbClr val="FF0000"/>
              </a:solidFill>
            </a:endParaRPr>
          </a:p>
        </p:txBody>
      </p:sp>
      <p:sp>
        <p:nvSpPr>
          <p:cNvPr id="3" name="Объект 2"/>
          <p:cNvSpPr>
            <a:spLocks noGrp="1"/>
          </p:cNvSpPr>
          <p:nvPr>
            <p:ph idx="1"/>
          </p:nvPr>
        </p:nvSpPr>
        <p:spPr>
          <a:xfrm>
            <a:off x="258617" y="1025236"/>
            <a:ext cx="11693237" cy="5151727"/>
          </a:xfrm>
        </p:spPr>
        <p:txBody>
          <a:bodyPr>
            <a:noAutofit/>
          </a:bodyPr>
          <a:lstStyle/>
          <a:p>
            <a:r>
              <a:rPr lang="ru-RU" sz="3600" dirty="0" smtClean="0"/>
              <a:t> Угнетение</a:t>
            </a:r>
            <a:r>
              <a:rPr lang="ru-RU" sz="3600" dirty="0"/>
              <a:t>. </a:t>
            </a:r>
            <a:endParaRPr lang="ru-RU" sz="3600" dirty="0" smtClean="0"/>
          </a:p>
          <a:p>
            <a:r>
              <a:rPr lang="ru-RU" sz="3600" dirty="0" smtClean="0"/>
              <a:t>Повышение </a:t>
            </a:r>
            <a:r>
              <a:rPr lang="ru-RU" sz="3600" dirty="0"/>
              <a:t>температуры тела на 0,5- 2 градуса. </a:t>
            </a:r>
            <a:endParaRPr lang="ru-RU" sz="3600" dirty="0" smtClean="0"/>
          </a:p>
          <a:p>
            <a:r>
              <a:rPr lang="ru-RU" sz="3600" dirty="0" smtClean="0"/>
              <a:t>Сначала </a:t>
            </a:r>
            <a:r>
              <a:rPr lang="ru-RU" sz="3600" dirty="0"/>
              <a:t>снижается, а затем исчезает аппетит. </a:t>
            </a:r>
            <a:endParaRPr lang="ru-RU" sz="3600" dirty="0" smtClean="0"/>
          </a:p>
          <a:p>
            <a:r>
              <a:rPr lang="ru-RU" sz="3600" dirty="0" smtClean="0"/>
              <a:t>После </a:t>
            </a:r>
            <a:r>
              <a:rPr lang="ru-RU" sz="3600" dirty="0"/>
              <a:t>приема пищи или воды появляется рвота, рвотные массы состоят из частиц корма, смешанных со слюной и желудочной слизью, иногда в рвотных массах владельцы обнаруживают желчь и кровь </a:t>
            </a:r>
            <a:r>
              <a:rPr lang="ru-RU" sz="3600" dirty="0" smtClean="0"/>
              <a:t> </a:t>
            </a:r>
          </a:p>
          <a:p>
            <a:r>
              <a:rPr lang="ru-RU" sz="3600" dirty="0" smtClean="0"/>
              <a:t>Из </a:t>
            </a:r>
            <a:r>
              <a:rPr lang="ru-RU" sz="3600" dirty="0"/>
              <a:t>пасти у собак исходит неприятный кислый запах. У собаки усиливается отрыжка и </a:t>
            </a:r>
            <a:r>
              <a:rPr lang="ru-RU" sz="3600" dirty="0" smtClean="0"/>
              <a:t>жажда </a:t>
            </a:r>
          </a:p>
        </p:txBody>
      </p:sp>
    </p:spTree>
    <p:extLst>
      <p:ext uri="{BB962C8B-B14F-4D97-AF65-F5344CB8AC3E}">
        <p14:creationId xmlns:p14="http://schemas.microsoft.com/office/powerpoint/2010/main" val="828223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66255" y="166254"/>
            <a:ext cx="11951854" cy="6530109"/>
          </a:xfrm>
        </p:spPr>
        <p:txBody>
          <a:bodyPr>
            <a:noAutofit/>
          </a:bodyPr>
          <a:lstStyle/>
          <a:p>
            <a:r>
              <a:rPr lang="ru-RU" sz="4400" dirty="0" smtClean="0"/>
              <a:t>При осмотре ротовой полости на спинке языка отмечаем беловатый или сероватый налет. </a:t>
            </a:r>
          </a:p>
          <a:p>
            <a:r>
              <a:rPr lang="ru-RU" sz="4400" dirty="0" smtClean="0"/>
              <a:t>Во время пальпации живота и области расположения желудка устанавливаем напряжение брюшной стенки и сильную болезненность. </a:t>
            </a:r>
          </a:p>
          <a:p>
            <a:r>
              <a:rPr lang="ru-RU" sz="4400" dirty="0" smtClean="0"/>
              <a:t>Во время пальпации живота собака сильно беспокоится, проявляет агрессивность, рычит или скулит. </a:t>
            </a:r>
            <a:endParaRPr lang="ru-RU" sz="4400" dirty="0"/>
          </a:p>
        </p:txBody>
      </p:sp>
    </p:spTree>
    <p:extLst>
      <p:ext uri="{BB962C8B-B14F-4D97-AF65-F5344CB8AC3E}">
        <p14:creationId xmlns:p14="http://schemas.microsoft.com/office/powerpoint/2010/main" val="4075915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30909"/>
            <a:ext cx="10515600" cy="5946054"/>
          </a:xfrm>
        </p:spPr>
        <p:txBody>
          <a:bodyPr>
            <a:normAutofit/>
          </a:bodyPr>
          <a:lstStyle/>
          <a:p>
            <a:r>
              <a:rPr lang="ru-RU" sz="3600" dirty="0"/>
              <a:t>Дефекация частая, каловые массы жидкие. В редких случаях у собак бывает запор, который в дальнейшем сменяется поносом.</a:t>
            </a:r>
          </a:p>
          <a:p>
            <a:r>
              <a:rPr lang="ru-RU" sz="3600" dirty="0" smtClean="0"/>
              <a:t>Потемнение </a:t>
            </a:r>
            <a:r>
              <a:rPr lang="ru-RU" sz="3600" dirty="0"/>
              <a:t>каловых масс (свидетельствует о внутреннем кровотечении</a:t>
            </a:r>
            <a:r>
              <a:rPr lang="ru-RU" sz="3600" dirty="0" smtClean="0"/>
              <a:t>)</a:t>
            </a:r>
          </a:p>
          <a:p>
            <a:pPr algn="ctr"/>
            <a:r>
              <a:rPr lang="ru-RU" sz="3600" b="1" dirty="0"/>
              <a:t>Не следует проявлять беспечность в случае отсутствия каких-либо из перечисленных симптомов – их может и не быть, но это не означает, что собака здорова. Один из постоянно встречающихся симптомов – болезненность живота при ощупывании.</a:t>
            </a:r>
          </a:p>
          <a:p>
            <a:endParaRPr lang="ru-RU" sz="3600" dirty="0"/>
          </a:p>
        </p:txBody>
      </p:sp>
    </p:spTree>
    <p:extLst>
      <p:ext uri="{BB962C8B-B14F-4D97-AF65-F5344CB8AC3E}">
        <p14:creationId xmlns:p14="http://schemas.microsoft.com/office/powerpoint/2010/main" val="3083135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21673" y="92364"/>
            <a:ext cx="11730182" cy="6084599"/>
          </a:xfrm>
        </p:spPr>
        <p:txBody>
          <a:bodyPr>
            <a:noAutofit/>
          </a:bodyPr>
          <a:lstStyle/>
          <a:p>
            <a:pPr algn="ctr"/>
            <a:r>
              <a:rPr lang="ru-RU" sz="3600" b="1" dirty="0"/>
              <a:t>Рацион питания при </a:t>
            </a:r>
            <a:r>
              <a:rPr lang="ru-RU" sz="3600" b="1" dirty="0" smtClean="0"/>
              <a:t>обострении (диета):</a:t>
            </a:r>
            <a:endParaRPr lang="ru-RU" sz="3600" b="1" dirty="0"/>
          </a:p>
          <a:p>
            <a:r>
              <a:rPr lang="ru-RU" sz="3600" dirty="0" smtClean="0"/>
              <a:t>Ее </a:t>
            </a:r>
            <a:r>
              <a:rPr lang="ru-RU" sz="3600" dirty="0"/>
              <a:t>следует вводить уже при первых признаках заболевания. </a:t>
            </a:r>
            <a:endParaRPr lang="ru-RU" sz="3600" dirty="0" smtClean="0"/>
          </a:p>
          <a:p>
            <a:r>
              <a:rPr lang="ru-RU" sz="3600" dirty="0" smtClean="0"/>
              <a:t>Начинать </a:t>
            </a:r>
            <a:r>
              <a:rPr lang="ru-RU" sz="3600" dirty="0"/>
              <a:t>следует с голодной диеты с обязательным включением воды. </a:t>
            </a:r>
            <a:endParaRPr lang="ru-RU" sz="3600" dirty="0" smtClean="0"/>
          </a:p>
          <a:p>
            <a:r>
              <a:rPr lang="ru-RU" sz="3600" dirty="0" smtClean="0"/>
              <a:t>Затем </a:t>
            </a:r>
            <a:r>
              <a:rPr lang="ru-RU" sz="3600" dirty="0"/>
              <a:t>следует соблюдать режим частого кормления небольшими по объему порциями</a:t>
            </a:r>
            <a:r>
              <a:rPr lang="ru-RU" sz="3600" dirty="0" smtClean="0"/>
              <a:t>.</a:t>
            </a:r>
          </a:p>
          <a:p>
            <a:pPr algn="ctr"/>
            <a:r>
              <a:rPr lang="ru-RU" sz="3600" b="1" dirty="0" smtClean="0"/>
              <a:t>Что </a:t>
            </a:r>
            <a:r>
              <a:rPr lang="ru-RU" sz="3600" b="1" dirty="0"/>
              <a:t>можно включить в рацион:</a:t>
            </a:r>
          </a:p>
          <a:p>
            <a:r>
              <a:rPr lang="ru-RU" sz="3600" dirty="0"/>
              <a:t>каши – хлопья овсяные, рис;</a:t>
            </a:r>
          </a:p>
          <a:p>
            <a:r>
              <a:rPr lang="ru-RU" sz="3600" dirty="0"/>
              <a:t>мясо нежирное и только отварное;</a:t>
            </a:r>
          </a:p>
          <a:p>
            <a:r>
              <a:rPr lang="ru-RU" sz="3600" dirty="0"/>
              <a:t>творог и кисломолочная продукция (все нежирное</a:t>
            </a:r>
            <a:r>
              <a:rPr lang="ru-RU" sz="3600" dirty="0" smtClean="0"/>
              <a:t>);</a:t>
            </a:r>
            <a:endParaRPr lang="ru-RU" sz="3600" dirty="0"/>
          </a:p>
        </p:txBody>
      </p:sp>
    </p:spTree>
    <p:extLst>
      <p:ext uri="{BB962C8B-B14F-4D97-AF65-F5344CB8AC3E}">
        <p14:creationId xmlns:p14="http://schemas.microsoft.com/office/powerpoint/2010/main" val="42872954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32509" y="365124"/>
            <a:ext cx="11674764" cy="6386657"/>
          </a:xfrm>
        </p:spPr>
        <p:txBody>
          <a:bodyPr>
            <a:noAutofit/>
          </a:bodyPr>
          <a:lstStyle/>
          <a:p>
            <a:pPr algn="ctr"/>
            <a:r>
              <a:rPr lang="ru-RU" sz="3600" b="1" dirty="0" smtClean="0"/>
              <a:t>Что убрать из рациона:</a:t>
            </a:r>
          </a:p>
          <a:p>
            <a:r>
              <a:rPr lang="ru-RU" sz="3600" dirty="0" smtClean="0"/>
              <a:t>все острое, соленое и жирное;</a:t>
            </a:r>
          </a:p>
          <a:p>
            <a:r>
              <a:rPr lang="ru-RU" sz="3600" dirty="0" smtClean="0"/>
              <a:t>лук и чеснок;</a:t>
            </a:r>
          </a:p>
          <a:p>
            <a:r>
              <a:rPr lang="ru-RU" sz="3600" dirty="0" smtClean="0"/>
              <a:t>молоко;</a:t>
            </a:r>
          </a:p>
          <a:p>
            <a:r>
              <a:rPr lang="ru-RU" sz="3600" dirty="0" smtClean="0"/>
              <a:t>сухие промышленные корма.</a:t>
            </a:r>
          </a:p>
          <a:p>
            <a:r>
              <a:rPr lang="ru-RU" sz="3600" dirty="0" smtClean="0"/>
              <a:t>Подавайте пищу в размягченном состоянии – разбавлять можно кипяченой водой или нежирным мясным бульоном.</a:t>
            </a:r>
          </a:p>
          <a:p>
            <a:r>
              <a:rPr lang="ru-RU" sz="3600" dirty="0" smtClean="0"/>
              <a:t>Если питомец вырос на промышленных кормах – купите ему специальный лечебный корм не ниже премиум класса.</a:t>
            </a:r>
          </a:p>
          <a:p>
            <a:endParaRPr lang="ru-RU" sz="3600" dirty="0" smtClean="0"/>
          </a:p>
          <a:p>
            <a:endParaRPr lang="ru-RU" sz="3600" dirty="0"/>
          </a:p>
        </p:txBody>
      </p:sp>
    </p:spTree>
    <p:extLst>
      <p:ext uri="{BB962C8B-B14F-4D97-AF65-F5344CB8AC3E}">
        <p14:creationId xmlns:p14="http://schemas.microsoft.com/office/powerpoint/2010/main" val="36196190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858982"/>
            <a:ext cx="10515600" cy="5317981"/>
          </a:xfrm>
        </p:spPr>
        <p:txBody>
          <a:bodyPr>
            <a:normAutofit fontScale="85000" lnSpcReduction="20000"/>
          </a:bodyPr>
          <a:lstStyle/>
          <a:p>
            <a:pPr algn="ctr"/>
            <a:r>
              <a:rPr lang="ru-RU" sz="6600" b="1" dirty="0" smtClean="0"/>
              <a:t>Профилактические мероприятия</a:t>
            </a:r>
            <a:r>
              <a:rPr lang="ru-RU" sz="6600" dirty="0" smtClean="0"/>
              <a:t> по предупреждению гастрита</a:t>
            </a:r>
          </a:p>
          <a:p>
            <a:pPr algn="ctr"/>
            <a:r>
              <a:rPr lang="ru-RU" sz="6600" dirty="0" smtClean="0"/>
              <a:t>Все профилактические мероприятия направлены на исключение факторов риска и обеспечение правильного ухода за питомцем.  </a:t>
            </a:r>
          </a:p>
          <a:p>
            <a:pPr algn="ctr"/>
            <a:endParaRPr lang="ru-RU" sz="6600" dirty="0"/>
          </a:p>
        </p:txBody>
      </p:sp>
    </p:spTree>
    <p:extLst>
      <p:ext uri="{BB962C8B-B14F-4D97-AF65-F5344CB8AC3E}">
        <p14:creationId xmlns:p14="http://schemas.microsoft.com/office/powerpoint/2010/main" val="9351929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57017" y="365125"/>
            <a:ext cx="11813309" cy="5811838"/>
          </a:xfrm>
        </p:spPr>
        <p:txBody>
          <a:bodyPr>
            <a:noAutofit/>
          </a:bodyPr>
          <a:lstStyle/>
          <a:p>
            <a:r>
              <a:rPr lang="ru-RU" sz="3600" dirty="0" smtClean="0"/>
              <a:t>Обеспечьте хорошо </a:t>
            </a:r>
            <a:r>
              <a:rPr lang="ru-RU" sz="3600" dirty="0"/>
              <a:t>сбалансированный ежедневный рацион. </a:t>
            </a:r>
            <a:r>
              <a:rPr lang="ru-RU" sz="3600" dirty="0" smtClean="0"/>
              <a:t> Обратитесь </a:t>
            </a:r>
            <a:r>
              <a:rPr lang="ru-RU" sz="3600" dirty="0"/>
              <a:t>за консультацией к </a:t>
            </a:r>
            <a:r>
              <a:rPr lang="ru-RU" sz="3600" dirty="0" smtClean="0"/>
              <a:t>специалисту.</a:t>
            </a:r>
            <a:endParaRPr lang="ru-RU" sz="3600" dirty="0"/>
          </a:p>
          <a:p>
            <a:r>
              <a:rPr lang="ru-RU" sz="3600" dirty="0"/>
              <a:t>Установите режим питания и никогда его не нарушайте.</a:t>
            </a:r>
          </a:p>
          <a:p>
            <a:r>
              <a:rPr lang="ru-RU" sz="3600" dirty="0"/>
              <a:t>Соблюдайте дозировку порций и не допускайте переедания.</a:t>
            </a:r>
          </a:p>
          <a:p>
            <a:r>
              <a:rPr lang="ru-RU" sz="3600" dirty="0"/>
              <a:t>Выполняйте указания врача по борьбе с глистами.</a:t>
            </a:r>
          </a:p>
          <a:p>
            <a:r>
              <a:rPr lang="ru-RU" sz="3600" dirty="0"/>
              <a:t>Ухаживайте за псом. Купание и вычесывание – обязательные процедуры.</a:t>
            </a:r>
          </a:p>
          <a:p>
            <a:r>
              <a:rPr lang="ru-RU" sz="3600" dirty="0"/>
              <a:t>Проводите вакцинацию питомца в сроки, установленные для породы.</a:t>
            </a:r>
          </a:p>
          <a:p>
            <a:endParaRPr lang="ru-RU" sz="3600" dirty="0"/>
          </a:p>
        </p:txBody>
      </p:sp>
    </p:spTree>
    <p:extLst>
      <p:ext uri="{BB962C8B-B14F-4D97-AF65-F5344CB8AC3E}">
        <p14:creationId xmlns:p14="http://schemas.microsoft.com/office/powerpoint/2010/main" val="502313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ctr"/>
            <a:r>
              <a:rPr lang="ru-RU" sz="9600" b="1" dirty="0" smtClean="0">
                <a:solidFill>
                  <a:srgbClr val="FF0000"/>
                </a:solidFill>
              </a:rPr>
              <a:t>гастроэнтерит</a:t>
            </a:r>
            <a:endParaRPr lang="ru-RU" sz="9600" b="1" dirty="0">
              <a:solidFill>
                <a:srgbClr val="FF0000"/>
              </a:solidFill>
            </a:endParaRPr>
          </a:p>
        </p:txBody>
      </p:sp>
    </p:spTree>
    <p:extLst>
      <p:ext uri="{BB962C8B-B14F-4D97-AF65-F5344CB8AC3E}">
        <p14:creationId xmlns:p14="http://schemas.microsoft.com/office/powerpoint/2010/main" val="180065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1818" y="-65015"/>
            <a:ext cx="11453091" cy="7204364"/>
          </a:xfrm>
        </p:spPr>
      </p:pic>
    </p:spTree>
    <p:extLst>
      <p:ext uri="{BB962C8B-B14F-4D97-AF65-F5344CB8AC3E}">
        <p14:creationId xmlns:p14="http://schemas.microsoft.com/office/powerpoint/2010/main" val="398929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40145"/>
            <a:ext cx="10515600" cy="5936818"/>
          </a:xfrm>
        </p:spPr>
        <p:txBody>
          <a:bodyPr>
            <a:normAutofit/>
          </a:bodyPr>
          <a:lstStyle/>
          <a:p>
            <a:r>
              <a:rPr lang="ru-RU" sz="4400" dirty="0"/>
              <a:t>Гастроэнтерит является преимущественно острым </a:t>
            </a:r>
            <a:r>
              <a:rPr lang="ru-RU" sz="4400" dirty="0" err="1"/>
              <a:t>полиэтиологическим</a:t>
            </a:r>
            <a:r>
              <a:rPr lang="ru-RU" sz="4400" dirty="0"/>
              <a:t> воспалительным заболеванием желудка и тонкого отдела кишечника, при котором происходит нарушение пищеварения, иммунного ответа и интоксикация организма собаки. </a:t>
            </a:r>
            <a:endParaRPr lang="ru-RU" sz="4400" dirty="0" smtClean="0"/>
          </a:p>
          <a:p>
            <a:r>
              <a:rPr lang="ru-RU" sz="4400" dirty="0" smtClean="0"/>
              <a:t>Гастроэнтерит </a:t>
            </a:r>
            <a:r>
              <a:rPr lang="ru-RU" sz="4400" dirty="0"/>
              <a:t>у собак бывает первичным и вторичным, очаговым и диффузным. </a:t>
            </a:r>
          </a:p>
        </p:txBody>
      </p:sp>
    </p:spTree>
    <p:extLst>
      <p:ext uri="{BB962C8B-B14F-4D97-AF65-F5344CB8AC3E}">
        <p14:creationId xmlns:p14="http://schemas.microsoft.com/office/powerpoint/2010/main" val="5034128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73891" y="365125"/>
            <a:ext cx="11804073" cy="5811838"/>
          </a:xfrm>
        </p:spPr>
        <p:txBody>
          <a:bodyPr>
            <a:noAutofit/>
          </a:bodyPr>
          <a:lstStyle/>
          <a:p>
            <a:r>
              <a:rPr lang="ru-RU" sz="4000" dirty="0" smtClean="0"/>
              <a:t>По характеру воспалительного процесса гастроэнтериты принято делить на серозные, катаральные, геморрагические, гнойные и фиброзные. </a:t>
            </a:r>
          </a:p>
          <a:p>
            <a:r>
              <a:rPr lang="ru-RU" sz="4000" dirty="0" smtClean="0"/>
              <a:t>Наиболее тяжело гастроэнтерит у собаки протекает при вовлечение в патологический процесс всех слоев стенки желудка и кишечника. </a:t>
            </a:r>
          </a:p>
          <a:p>
            <a:r>
              <a:rPr lang="ru-RU" sz="4000" dirty="0" smtClean="0"/>
              <a:t>Гастроэнтеритом болеют собаки всех возрастов и пород, на чаще болеют собаки мелких пород и молодые собаки.</a:t>
            </a:r>
          </a:p>
          <a:p>
            <a:endParaRPr lang="ru-RU" sz="4000" dirty="0" smtClean="0"/>
          </a:p>
          <a:p>
            <a:endParaRPr lang="ru-RU" sz="4000" dirty="0"/>
          </a:p>
        </p:txBody>
      </p:sp>
    </p:spTree>
    <p:extLst>
      <p:ext uri="{BB962C8B-B14F-4D97-AF65-F5344CB8AC3E}">
        <p14:creationId xmlns:p14="http://schemas.microsoft.com/office/powerpoint/2010/main" val="403153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Этиология</a:t>
            </a:r>
            <a:endParaRPr lang="ru-RU" b="1" dirty="0">
              <a:solidFill>
                <a:srgbClr val="FF0000"/>
              </a:solidFill>
            </a:endParaRPr>
          </a:p>
        </p:txBody>
      </p:sp>
      <p:sp>
        <p:nvSpPr>
          <p:cNvPr id="3" name="Объект 2"/>
          <p:cNvSpPr>
            <a:spLocks noGrp="1"/>
          </p:cNvSpPr>
          <p:nvPr>
            <p:ph idx="1"/>
          </p:nvPr>
        </p:nvSpPr>
        <p:spPr>
          <a:xfrm>
            <a:off x="838200" y="1440873"/>
            <a:ext cx="10515600" cy="4736090"/>
          </a:xfrm>
        </p:spPr>
        <p:txBody>
          <a:bodyPr>
            <a:normAutofit/>
          </a:bodyPr>
          <a:lstStyle/>
          <a:p>
            <a:r>
              <a:rPr lang="ru-RU" sz="4000" dirty="0" smtClean="0"/>
              <a:t>Основная </a:t>
            </a:r>
            <a:r>
              <a:rPr lang="ru-RU" sz="4000" dirty="0"/>
              <a:t>группа причин гастроэнтерита у собак — алиментарные факторы (скармливание острой, грубой, раздражающей, недоброкачественной пищи). </a:t>
            </a:r>
            <a:endParaRPr lang="ru-RU" sz="4000" dirty="0" smtClean="0"/>
          </a:p>
          <a:p>
            <a:r>
              <a:rPr lang="ru-RU" sz="4000" dirty="0" smtClean="0"/>
              <a:t>Нерегулярное </a:t>
            </a:r>
            <a:r>
              <a:rPr lang="ru-RU" sz="4000" dirty="0"/>
              <a:t>кормление, </a:t>
            </a:r>
            <a:endParaRPr lang="ru-RU" sz="4000" dirty="0" smtClean="0"/>
          </a:p>
          <a:p>
            <a:r>
              <a:rPr lang="ru-RU" sz="4000" dirty="0" smtClean="0"/>
              <a:t>Однотипное </a:t>
            </a:r>
            <a:r>
              <a:rPr lang="ru-RU" sz="4000" dirty="0"/>
              <a:t>(преимущественно углеводное или белковое кормление). </a:t>
            </a:r>
            <a:endParaRPr lang="ru-RU" sz="4000" dirty="0" smtClean="0"/>
          </a:p>
        </p:txBody>
      </p:sp>
    </p:spTree>
    <p:extLst>
      <p:ext uri="{BB962C8B-B14F-4D97-AF65-F5344CB8AC3E}">
        <p14:creationId xmlns:p14="http://schemas.microsoft.com/office/powerpoint/2010/main" val="35464549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498764"/>
            <a:ext cx="10515600" cy="5678199"/>
          </a:xfrm>
        </p:spPr>
        <p:txBody>
          <a:bodyPr>
            <a:normAutofit/>
          </a:bodyPr>
          <a:lstStyle/>
          <a:p>
            <a:pPr algn="ctr"/>
            <a:r>
              <a:rPr lang="ru-RU" sz="4400" dirty="0" smtClean="0"/>
              <a:t>НАЛИЧИЕ В КОРМЕ:</a:t>
            </a:r>
          </a:p>
          <a:p>
            <a:r>
              <a:rPr lang="ru-RU" sz="4400" dirty="0" smtClean="0"/>
              <a:t> солей тяжелых металлов (отравление соединениями свинца, отравление соединениями цинка),</a:t>
            </a:r>
          </a:p>
          <a:p>
            <a:pPr marL="0" indent="0">
              <a:spcBef>
                <a:spcPts val="0"/>
              </a:spcBef>
            </a:pPr>
            <a:r>
              <a:rPr lang="ru-RU" sz="4400" dirty="0" smtClean="0"/>
              <a:t> раздражающих лекарственных средств</a:t>
            </a:r>
          </a:p>
          <a:p>
            <a:pPr marL="0" indent="0">
              <a:spcBef>
                <a:spcPts val="0"/>
              </a:spcBef>
              <a:buNone/>
            </a:pPr>
            <a:r>
              <a:rPr lang="ru-RU" sz="4400" dirty="0" smtClean="0"/>
              <a:t> повреждающих слизистые оболочки желудка и кишечника (салицилаты, </a:t>
            </a:r>
            <a:r>
              <a:rPr lang="ru-RU" sz="4400" dirty="0" err="1" smtClean="0"/>
              <a:t>глюкокортикоиды</a:t>
            </a:r>
            <a:r>
              <a:rPr lang="ru-RU" sz="4400" dirty="0" smtClean="0"/>
              <a:t>, </a:t>
            </a:r>
            <a:r>
              <a:rPr lang="ru-RU" sz="4400" dirty="0" err="1" smtClean="0"/>
              <a:t>антигельминтики</a:t>
            </a:r>
            <a:r>
              <a:rPr lang="ru-RU" sz="4400" dirty="0" smtClean="0"/>
              <a:t>, </a:t>
            </a:r>
            <a:r>
              <a:rPr lang="ru-RU" sz="4400" dirty="0" err="1" smtClean="0"/>
              <a:t>цитостатики</a:t>
            </a:r>
            <a:r>
              <a:rPr lang="ru-RU" sz="4400" dirty="0" smtClean="0"/>
              <a:t>, антибиотики и др.). </a:t>
            </a:r>
          </a:p>
          <a:p>
            <a:endParaRPr lang="ru-RU" sz="4400" dirty="0"/>
          </a:p>
        </p:txBody>
      </p:sp>
    </p:spTree>
    <p:extLst>
      <p:ext uri="{BB962C8B-B14F-4D97-AF65-F5344CB8AC3E}">
        <p14:creationId xmlns:p14="http://schemas.microsoft.com/office/powerpoint/2010/main" val="5420283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sz="4000" dirty="0" smtClean="0"/>
              <a:t>Часто собаки, во время прогулки, могут находить и съедать, продукты неподходящего качества или совсем испорченные, что может быть пусковым механизмом острых отравлений, повреждений слизистой кишечника и желудка, и, как следствие развитие гастроэнтерита.</a:t>
            </a:r>
          </a:p>
          <a:p>
            <a:r>
              <a:rPr lang="ru-RU" sz="4000" dirty="0" smtClean="0"/>
              <a:t> Часто причиной гастроэнтерита является пищевая аллергия на тот или иной корм </a:t>
            </a:r>
            <a:endParaRPr lang="ru-RU" sz="4000" dirty="0"/>
          </a:p>
        </p:txBody>
      </p:sp>
    </p:spTree>
    <p:extLst>
      <p:ext uri="{BB962C8B-B14F-4D97-AF65-F5344CB8AC3E}">
        <p14:creationId xmlns:p14="http://schemas.microsoft.com/office/powerpoint/2010/main" val="24831395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92364" y="212436"/>
            <a:ext cx="11841018" cy="6354619"/>
          </a:xfrm>
        </p:spPr>
        <p:txBody>
          <a:bodyPr>
            <a:noAutofit/>
          </a:bodyPr>
          <a:lstStyle/>
          <a:p>
            <a:r>
              <a:rPr lang="ru-RU" sz="3600" dirty="0" smtClean="0"/>
              <a:t> Очень часто гастроэнтерит у собак является следствием:</a:t>
            </a:r>
          </a:p>
          <a:p>
            <a:r>
              <a:rPr lang="ru-RU" sz="3600" dirty="0" smtClean="0"/>
              <a:t> инфекционных болезней (</a:t>
            </a:r>
            <a:r>
              <a:rPr lang="ru-RU" sz="3600" dirty="0" err="1" smtClean="0"/>
              <a:t>парвовирусный</a:t>
            </a:r>
            <a:r>
              <a:rPr lang="ru-RU" sz="3600" dirty="0" smtClean="0"/>
              <a:t> энтерит, инфекционный гепатит, чума плотоядных, лептоспироз, </a:t>
            </a:r>
            <a:r>
              <a:rPr lang="ru-RU" sz="3600" dirty="0" err="1" smtClean="0"/>
              <a:t>аденовироз</a:t>
            </a:r>
            <a:r>
              <a:rPr lang="ru-RU" sz="3600" dirty="0" smtClean="0"/>
              <a:t>, бешенство, </a:t>
            </a:r>
            <a:r>
              <a:rPr lang="ru-RU" sz="3600" dirty="0" err="1" smtClean="0"/>
              <a:t>парагрипп</a:t>
            </a:r>
            <a:r>
              <a:rPr lang="ru-RU" sz="3600" dirty="0" smtClean="0"/>
              <a:t>, </a:t>
            </a:r>
            <a:r>
              <a:rPr lang="ru-RU" sz="3600" dirty="0" err="1" smtClean="0"/>
              <a:t>колибактериоз</a:t>
            </a:r>
            <a:r>
              <a:rPr lang="ru-RU" sz="3600" dirty="0" smtClean="0"/>
              <a:t>, сальмонеллез и др.), </a:t>
            </a:r>
          </a:p>
          <a:p>
            <a:r>
              <a:rPr lang="ru-RU" sz="3600" dirty="0" smtClean="0"/>
              <a:t>Паразитарных болезней (кокцидиоз, пироплазмоз (бабезиоз), глисты</a:t>
            </a:r>
          </a:p>
          <a:p>
            <a:r>
              <a:rPr lang="ru-RU" sz="3600" dirty="0" smtClean="0"/>
              <a:t>незаразных </a:t>
            </a:r>
            <a:r>
              <a:rPr lang="ru-RU" sz="3600" dirty="0" smtClean="0"/>
              <a:t>болезней</a:t>
            </a:r>
            <a:r>
              <a:rPr lang="en-US" sz="3600" dirty="0"/>
              <a:t> </a:t>
            </a:r>
            <a:r>
              <a:rPr lang="en-US" sz="3600" dirty="0" smtClean="0"/>
              <a:t>- </a:t>
            </a:r>
            <a:r>
              <a:rPr lang="ru-RU" sz="3600" dirty="0" smtClean="0"/>
              <a:t>гастрит</a:t>
            </a:r>
            <a:r>
              <a:rPr lang="ru-RU" sz="3600" dirty="0" smtClean="0"/>
              <a:t>, гепатит, </a:t>
            </a:r>
            <a:r>
              <a:rPr lang="ru-RU" sz="3600" dirty="0" err="1" smtClean="0"/>
              <a:t>гепатоз</a:t>
            </a:r>
            <a:r>
              <a:rPr lang="ru-RU" sz="3600" dirty="0" smtClean="0"/>
              <a:t>, </a:t>
            </a:r>
            <a:r>
              <a:rPr lang="ru-RU" sz="3600" dirty="0" smtClean="0"/>
              <a:t>панкреатит, цирроз печени, перитонит, непроходимость кишечника, пневмония, бронхит, болезни эндокринных органов, нефрит и т.д.  </a:t>
            </a:r>
          </a:p>
          <a:p>
            <a:endParaRPr lang="ru-RU" sz="3600" dirty="0"/>
          </a:p>
        </p:txBody>
      </p:sp>
    </p:spTree>
    <p:extLst>
      <p:ext uri="{BB962C8B-B14F-4D97-AF65-F5344CB8AC3E}">
        <p14:creationId xmlns:p14="http://schemas.microsoft.com/office/powerpoint/2010/main" val="3691031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lnSpcReduction="10000"/>
          </a:bodyPr>
          <a:lstStyle/>
          <a:p>
            <a:r>
              <a:rPr lang="ru-RU" sz="3600" dirty="0" smtClean="0"/>
              <a:t>Способствуют возникновению гастроэнтерита у собак имеющиеся в желудке и кишечнике дефекты – недостаточность </a:t>
            </a:r>
            <a:r>
              <a:rPr lang="ru-RU" sz="3600" dirty="0" err="1" smtClean="0"/>
              <a:t>илеоцекального</a:t>
            </a:r>
            <a:r>
              <a:rPr lang="ru-RU" sz="3600" dirty="0" smtClean="0"/>
              <a:t> клапана, ишемия стенки тонкой кишки, атеросклероз </a:t>
            </a:r>
            <a:r>
              <a:rPr lang="ru-RU" sz="3600" dirty="0" err="1" smtClean="0"/>
              <a:t>мезентериальных</a:t>
            </a:r>
            <a:r>
              <a:rPr lang="ru-RU" sz="3600" dirty="0" smtClean="0"/>
              <a:t> артерий, полипы, нарушения мембранного пищеварения и др. </a:t>
            </a:r>
          </a:p>
          <a:p>
            <a:r>
              <a:rPr lang="ru-RU" sz="4400" i="1" dirty="0" smtClean="0"/>
              <a:t>Ведущей функцией </a:t>
            </a:r>
            <a:r>
              <a:rPr lang="ru-RU" sz="4400" i="1" dirty="0" err="1" smtClean="0"/>
              <a:t>илеоцекального</a:t>
            </a:r>
            <a:r>
              <a:rPr lang="ru-RU" sz="4400" i="1" dirty="0" smtClean="0"/>
              <a:t> клапана является предотвращение обратного забрасывания фекального содержимого из толстой кишки в тонкий кишечник.  </a:t>
            </a:r>
          </a:p>
        </p:txBody>
      </p:sp>
    </p:spTree>
    <p:extLst>
      <p:ext uri="{BB962C8B-B14F-4D97-AF65-F5344CB8AC3E}">
        <p14:creationId xmlns:p14="http://schemas.microsoft.com/office/powerpoint/2010/main" val="14927150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262206"/>
            <a:ext cx="10515600" cy="4351338"/>
          </a:xfrm>
        </p:spPr>
        <p:txBody>
          <a:bodyPr>
            <a:normAutofit lnSpcReduction="10000"/>
          </a:bodyPr>
          <a:lstStyle/>
          <a:p>
            <a:endParaRPr lang="ru-RU" sz="4800" dirty="0" smtClean="0"/>
          </a:p>
          <a:p>
            <a:r>
              <a:rPr lang="ru-RU" sz="4800" dirty="0" smtClean="0"/>
              <a:t>В последние годы развитию гастроэнтерита у собак способствует скармливание собакам сухих и консервированных кормов, которые содержат вредные для организма добавки.</a:t>
            </a:r>
          </a:p>
          <a:p>
            <a:endParaRPr lang="ru-RU" sz="4800" dirty="0"/>
          </a:p>
        </p:txBody>
      </p:sp>
    </p:spTree>
    <p:extLst>
      <p:ext uri="{BB962C8B-B14F-4D97-AF65-F5344CB8AC3E}">
        <p14:creationId xmlns:p14="http://schemas.microsoft.com/office/powerpoint/2010/main" val="37352677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Патогенез</a:t>
            </a:r>
            <a:endParaRPr lang="ru-RU" b="1" dirty="0">
              <a:solidFill>
                <a:srgbClr val="FF0000"/>
              </a:solidFill>
            </a:endParaRPr>
          </a:p>
        </p:txBody>
      </p:sp>
      <p:sp>
        <p:nvSpPr>
          <p:cNvPr id="3" name="Объект 2"/>
          <p:cNvSpPr>
            <a:spLocks noGrp="1"/>
          </p:cNvSpPr>
          <p:nvPr>
            <p:ph idx="1"/>
          </p:nvPr>
        </p:nvSpPr>
        <p:spPr/>
        <p:txBody>
          <a:bodyPr>
            <a:normAutofit/>
          </a:bodyPr>
          <a:lstStyle/>
          <a:p>
            <a:r>
              <a:rPr lang="ru-RU" sz="3600" i="1" dirty="0" smtClean="0"/>
              <a:t>Патогенез сложный </a:t>
            </a:r>
            <a:r>
              <a:rPr lang="ru-RU" sz="3600" i="1" dirty="0"/>
              <a:t>и во многом зависит от причины, которая привела к гастроэнтериту. </a:t>
            </a:r>
            <a:endParaRPr lang="ru-RU" sz="3600" i="1" dirty="0" smtClean="0"/>
          </a:p>
          <a:p>
            <a:r>
              <a:rPr lang="ru-RU" sz="3600" i="1" dirty="0" smtClean="0"/>
              <a:t>Под </a:t>
            </a:r>
            <a:r>
              <a:rPr lang="ru-RU" sz="3600" i="1" dirty="0"/>
              <a:t>влиянием того или иного этиологического фактора в желудке и тонком кишечнике развивается воспалительный и дистрофический процесс. Происходит нарушение полостного и мембранного (пристеночного) </a:t>
            </a:r>
            <a:r>
              <a:rPr lang="ru-RU" sz="3600" i="1" dirty="0" smtClean="0"/>
              <a:t>пищеварения</a:t>
            </a:r>
            <a:endParaRPr lang="ru-RU" sz="3600" i="1" dirty="0"/>
          </a:p>
        </p:txBody>
      </p:sp>
    </p:spTree>
    <p:extLst>
      <p:ext uri="{BB962C8B-B14F-4D97-AF65-F5344CB8AC3E}">
        <p14:creationId xmlns:p14="http://schemas.microsoft.com/office/powerpoint/2010/main" val="17169705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sz="4000" i="1" dirty="0" smtClean="0"/>
              <a:t>У больной собаки усиливается врожденная и приобретенная ферментативная недостаточность, то есть наблюдается ферментопатия кишечника. </a:t>
            </a:r>
          </a:p>
          <a:p>
            <a:r>
              <a:rPr lang="ru-RU" sz="4000" i="1" dirty="0" smtClean="0"/>
              <a:t> Происходит нарушение функции системы иммунитета в целом и иммунной системы кишечника в частности, что ведет к повреждению слизистой оболочки тонкого кишечника антителами, сенсибилизированными лимфоцитами</a:t>
            </a:r>
          </a:p>
          <a:p>
            <a:endParaRPr lang="ru-RU" sz="4000" i="1" dirty="0"/>
          </a:p>
        </p:txBody>
      </p:sp>
    </p:spTree>
    <p:extLst>
      <p:ext uri="{BB962C8B-B14F-4D97-AF65-F5344CB8AC3E}">
        <p14:creationId xmlns:p14="http://schemas.microsoft.com/office/powerpoint/2010/main" val="3074244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58618"/>
            <a:ext cx="10515600" cy="5918345"/>
          </a:xfrm>
        </p:spPr>
        <p:txBody>
          <a:bodyPr>
            <a:noAutofit/>
          </a:bodyPr>
          <a:lstStyle/>
          <a:p>
            <a:pPr algn="ctr"/>
            <a:r>
              <a:rPr lang="ru-RU" sz="4800" dirty="0"/>
              <a:t>Время прохождения пищи по пищеварительному тракту у собак главным образом зависит от рациона и </a:t>
            </a:r>
            <a:r>
              <a:rPr lang="ru-RU" sz="4800" b="1" dirty="0"/>
              <a:t>составляет 12-15 часов. Растительная пища </a:t>
            </a:r>
            <a:r>
              <a:rPr lang="ru-RU" sz="4800" dirty="0"/>
              <a:t>вызывает более сильную перистальтику кишечника, поэтому проходит быстрее, чем мясная, </a:t>
            </a:r>
            <a:r>
              <a:rPr lang="ru-RU" sz="4800" b="1" dirty="0"/>
              <a:t>через </a:t>
            </a:r>
            <a:r>
              <a:rPr lang="ru-RU" sz="4800" b="1" dirty="0" smtClean="0"/>
              <a:t>4-6часов</a:t>
            </a:r>
            <a:endParaRPr lang="ru-RU" sz="4800" b="1" dirty="0"/>
          </a:p>
        </p:txBody>
      </p:sp>
    </p:spTree>
    <p:extLst>
      <p:ext uri="{BB962C8B-B14F-4D97-AF65-F5344CB8AC3E}">
        <p14:creationId xmlns:p14="http://schemas.microsoft.com/office/powerpoint/2010/main" val="34178502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0836" y="92364"/>
            <a:ext cx="12081164" cy="6659418"/>
          </a:xfrm>
        </p:spPr>
        <p:txBody>
          <a:bodyPr>
            <a:normAutofit/>
          </a:bodyPr>
          <a:lstStyle/>
          <a:p>
            <a:r>
              <a:rPr lang="ru-RU" sz="4000" i="1" dirty="0" smtClean="0"/>
              <a:t>Одновременно у собаки развивается дисбактериоз. </a:t>
            </a:r>
          </a:p>
          <a:p>
            <a:r>
              <a:rPr lang="ru-RU" sz="4000" i="1" dirty="0" smtClean="0"/>
              <a:t>Расстраиваются функции эндокринной гастроинтестинальной системы. </a:t>
            </a:r>
          </a:p>
          <a:p>
            <a:r>
              <a:rPr lang="ru-RU" sz="4000" i="1" dirty="0" smtClean="0"/>
              <a:t>Моторная функция желудка и кишечника у собаки нарушается. В результате этого многочисленные компоненты пищи, не всасываясь, следуют транзитом через желудочно-кишечный тракт. В организме больной собаки усиливается интоксикация, возникает обезвоживание вследствие поноса, происходит нарушение работы и функций многих органов и тканей.</a:t>
            </a:r>
          </a:p>
          <a:p>
            <a:endParaRPr lang="ru-RU" sz="4000" i="1" dirty="0"/>
          </a:p>
        </p:txBody>
      </p:sp>
    </p:spTree>
    <p:extLst>
      <p:ext uri="{BB962C8B-B14F-4D97-AF65-F5344CB8AC3E}">
        <p14:creationId xmlns:p14="http://schemas.microsoft.com/office/powerpoint/2010/main" val="36754608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СИМПТОМЫ ГАСТРОЭНТЕРИТА</a:t>
            </a:r>
            <a:endParaRPr lang="ru-RU" b="1" dirty="0">
              <a:solidFill>
                <a:srgbClr val="FF0000"/>
              </a:solidFill>
            </a:endParaRPr>
          </a:p>
        </p:txBody>
      </p:sp>
      <p:sp>
        <p:nvSpPr>
          <p:cNvPr id="3" name="Объект 2"/>
          <p:cNvSpPr>
            <a:spLocks noGrp="1"/>
          </p:cNvSpPr>
          <p:nvPr>
            <p:ph idx="1"/>
          </p:nvPr>
        </p:nvSpPr>
        <p:spPr>
          <a:xfrm>
            <a:off x="838200" y="1524000"/>
            <a:ext cx="10515600" cy="4652963"/>
          </a:xfrm>
        </p:spPr>
        <p:txBody>
          <a:bodyPr>
            <a:normAutofit/>
          </a:bodyPr>
          <a:lstStyle/>
          <a:p>
            <a:r>
              <a:rPr lang="ru-RU" sz="4000" dirty="0" smtClean="0"/>
              <a:t>Угнетение, снижение или отсутствие аппетита </a:t>
            </a:r>
          </a:p>
          <a:p>
            <a:r>
              <a:rPr lang="ru-RU" sz="4000" dirty="0" smtClean="0"/>
              <a:t>Температура тела может быть незначительно повышена или находиться на верхней границе нормы. При этом, когда гастроэнтерит является следствием отравления или при изнурительных поносах, температура тела, как правило, ниже нормы</a:t>
            </a:r>
            <a:endParaRPr lang="ru-RU" sz="4000" dirty="0"/>
          </a:p>
        </p:txBody>
      </p:sp>
    </p:spTree>
    <p:extLst>
      <p:ext uri="{BB962C8B-B14F-4D97-AF65-F5344CB8AC3E}">
        <p14:creationId xmlns:p14="http://schemas.microsoft.com/office/powerpoint/2010/main" val="14982401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365125"/>
            <a:ext cx="10515600" cy="5811838"/>
          </a:xfrm>
        </p:spPr>
        <p:txBody>
          <a:bodyPr>
            <a:normAutofit/>
          </a:bodyPr>
          <a:lstStyle/>
          <a:p>
            <a:r>
              <a:rPr lang="ru-RU" sz="3600" dirty="0" smtClean="0"/>
              <a:t>Жажда у больной собаки умеренная или отсутствует.</a:t>
            </a:r>
          </a:p>
          <a:p>
            <a:r>
              <a:rPr lang="ru-RU" sz="3600" dirty="0" smtClean="0"/>
              <a:t> Появившийся понос усиливается.</a:t>
            </a:r>
          </a:p>
          <a:p>
            <a:r>
              <a:rPr lang="ru-RU" sz="3600" dirty="0" smtClean="0"/>
              <a:t> Возникшее первичное острое воспаление у собаки развивается очень быстро. Диффузный фибринозный, геморрагический и гнойный гастроэнтерит протекают у собаки особенно тяжело.</a:t>
            </a:r>
          </a:p>
          <a:p>
            <a:r>
              <a:rPr lang="ru-RU" sz="3600" dirty="0" smtClean="0"/>
              <a:t> Температура тела может повышаться на 1-2 градуса. Состояние собаки становится угнетенным.</a:t>
            </a:r>
            <a:endParaRPr lang="ru-RU" sz="3600" dirty="0"/>
          </a:p>
        </p:txBody>
      </p:sp>
    </p:spTree>
    <p:extLst>
      <p:ext uri="{BB962C8B-B14F-4D97-AF65-F5344CB8AC3E}">
        <p14:creationId xmlns:p14="http://schemas.microsoft.com/office/powerpoint/2010/main" val="581233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29309" y="203200"/>
            <a:ext cx="11850255" cy="6437745"/>
          </a:xfrm>
        </p:spPr>
        <p:txBody>
          <a:bodyPr>
            <a:noAutofit/>
          </a:bodyPr>
          <a:lstStyle/>
          <a:p>
            <a:r>
              <a:rPr lang="ru-RU" sz="3600" dirty="0" smtClean="0"/>
              <a:t>Появляется </a:t>
            </a:r>
            <a:r>
              <a:rPr lang="ru-RU" sz="3600" dirty="0"/>
              <a:t>и усиливается болевой синдром – колика. </a:t>
            </a:r>
            <a:endParaRPr lang="ru-RU" sz="3600" dirty="0" smtClean="0"/>
          </a:p>
          <a:p>
            <a:r>
              <a:rPr lang="ru-RU" sz="3600" dirty="0" smtClean="0"/>
              <a:t>У </a:t>
            </a:r>
            <a:r>
              <a:rPr lang="ru-RU" sz="3600" dirty="0"/>
              <a:t>собаки полностью исчезает аппетит, появляется частая рвота </a:t>
            </a:r>
            <a:endParaRPr lang="ru-RU" sz="3600" dirty="0" smtClean="0"/>
          </a:p>
          <a:p>
            <a:r>
              <a:rPr lang="ru-RU" sz="3600" dirty="0" smtClean="0"/>
              <a:t> </a:t>
            </a:r>
            <a:r>
              <a:rPr lang="ru-RU" sz="3600" dirty="0"/>
              <a:t>Рвотные массы могут содержать частицы корма, слизь, слюну, кровь и желчь. </a:t>
            </a:r>
            <a:endParaRPr lang="ru-RU" sz="3600" dirty="0" smtClean="0"/>
          </a:p>
          <a:p>
            <a:r>
              <a:rPr lang="ru-RU" sz="3600" dirty="0" smtClean="0"/>
              <a:t>При </a:t>
            </a:r>
            <a:r>
              <a:rPr lang="ru-RU" sz="3600" dirty="0"/>
              <a:t>осмотре ротовой полости ее слизистая оболочка покрыта слюной, на языке белый или серый налет</a:t>
            </a:r>
            <a:r>
              <a:rPr lang="ru-RU" sz="3600" dirty="0" smtClean="0"/>
              <a:t>.</a:t>
            </a:r>
          </a:p>
          <a:p>
            <a:r>
              <a:rPr lang="ru-RU" sz="3600" dirty="0" smtClean="0"/>
              <a:t> </a:t>
            </a:r>
            <a:r>
              <a:rPr lang="ru-RU" sz="3600" dirty="0"/>
              <a:t>Моторика желудка и перистальтика кишечника в начале болезни усилены, а по мере усиления интоксикации и обезвоживания организма ослабевают или исчезают. </a:t>
            </a:r>
            <a:endParaRPr lang="ru-RU" sz="3600" dirty="0" smtClean="0"/>
          </a:p>
        </p:txBody>
      </p:sp>
    </p:spTree>
    <p:extLst>
      <p:ext uri="{BB962C8B-B14F-4D97-AF65-F5344CB8AC3E}">
        <p14:creationId xmlns:p14="http://schemas.microsoft.com/office/powerpoint/2010/main" val="28806349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22514"/>
            <a:ext cx="10515600" cy="5654449"/>
          </a:xfrm>
        </p:spPr>
        <p:txBody>
          <a:bodyPr>
            <a:normAutofit/>
          </a:bodyPr>
          <a:lstStyle/>
          <a:p>
            <a:r>
              <a:rPr lang="ru-RU" sz="4000" dirty="0" smtClean="0"/>
              <a:t>Дефекация становится частой, кал жидкий с большим количеством слизи и не переваренными частицами корма, иногда в кале имеются частицы жира. В зависимости от характера воспалительного процесса в фекальных массах можно обнаружить плотные сгустки фибрина, толстые пленки или уплотненные сгустки слизи, кровь, которая окрашивает кал в красный или бурый цвет, иногда гной, пузырьки газа, сгустки крови. </a:t>
            </a:r>
            <a:endParaRPr lang="ru-RU" sz="4000" dirty="0"/>
          </a:p>
        </p:txBody>
      </p:sp>
    </p:spTree>
    <p:extLst>
      <p:ext uri="{BB962C8B-B14F-4D97-AF65-F5344CB8AC3E}">
        <p14:creationId xmlns:p14="http://schemas.microsoft.com/office/powerpoint/2010/main" val="41091344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1114697"/>
            <a:ext cx="10515600" cy="5062266"/>
          </a:xfrm>
        </p:spPr>
        <p:txBody>
          <a:bodyPr>
            <a:normAutofit/>
          </a:bodyPr>
          <a:lstStyle/>
          <a:p>
            <a:r>
              <a:rPr lang="ru-RU" sz="4000" dirty="0" smtClean="0"/>
              <a:t>При пальпации стенка живота болезненная и напряженная. У собаки при этом проявляется беспокойство, иногда агрессивность. Кишечные петли не эластичные, малоподвижные и болезненные. В результате поносов происходит обезвоживание организма (дегидратация).</a:t>
            </a:r>
          </a:p>
          <a:p>
            <a:endParaRPr lang="ru-RU" sz="4000" dirty="0"/>
          </a:p>
        </p:txBody>
      </p:sp>
    </p:spTree>
    <p:extLst>
      <p:ext uri="{BB962C8B-B14F-4D97-AF65-F5344CB8AC3E}">
        <p14:creationId xmlns:p14="http://schemas.microsoft.com/office/powerpoint/2010/main" val="8586001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748937"/>
            <a:ext cx="10515600" cy="5428026"/>
          </a:xfrm>
        </p:spPr>
        <p:txBody>
          <a:bodyPr>
            <a:normAutofit/>
          </a:bodyPr>
          <a:lstStyle/>
          <a:p>
            <a:r>
              <a:rPr lang="ru-RU" sz="4000" dirty="0"/>
              <a:t>Дегидратация у собаки при гастроэнтерите приводит к потере жидкости со рвотой и диареей. Наиболее опасно то, что теряется не только вода, но и электролиты, что вызывает расстройство у собаки водно-электролитного баланса. Это состояние нельзя оставлять без лечения ни в коем случае, ведь следствием этого может стать </a:t>
            </a:r>
            <a:r>
              <a:rPr lang="ru-RU" sz="4000" dirty="0" smtClean="0"/>
              <a:t>шок </a:t>
            </a:r>
            <a:r>
              <a:rPr lang="ru-RU" sz="4000" dirty="0"/>
              <a:t>и смерть собаки. </a:t>
            </a:r>
          </a:p>
        </p:txBody>
      </p:sp>
    </p:spTree>
    <p:extLst>
      <p:ext uri="{BB962C8B-B14F-4D97-AF65-F5344CB8AC3E}">
        <p14:creationId xmlns:p14="http://schemas.microsoft.com/office/powerpoint/2010/main" val="12138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61257" y="365125"/>
            <a:ext cx="11730446" cy="5811838"/>
          </a:xfrm>
        </p:spPr>
        <p:txBody>
          <a:bodyPr>
            <a:noAutofit/>
          </a:bodyPr>
          <a:lstStyle/>
          <a:p>
            <a:r>
              <a:rPr lang="ru-RU" sz="4000" dirty="0" smtClean="0"/>
              <a:t>Глаза западают. Кожа теряет эластичность, волос становится сухим и тусклым. Собака худеет </a:t>
            </a:r>
          </a:p>
          <a:p>
            <a:r>
              <a:rPr lang="ru-RU" sz="4000" dirty="0" smtClean="0"/>
              <a:t> Лапы, уши, нос и кончик хвоста становятся холодными.</a:t>
            </a:r>
          </a:p>
          <a:p>
            <a:r>
              <a:rPr lang="ru-RU" sz="4000" dirty="0" smtClean="0"/>
              <a:t> Видимые слизистые оболочки бледные, синюшные, иногда с желтушным оттенком. </a:t>
            </a:r>
          </a:p>
          <a:p>
            <a:r>
              <a:rPr lang="ru-RU" sz="4000" dirty="0" smtClean="0"/>
              <a:t>Нарастают признаки сердечно-сосудистой недостаточности. Сердечный ритм при аускультации нарушен. Пульс аритмичный, слабый.</a:t>
            </a:r>
          </a:p>
          <a:p>
            <a:endParaRPr lang="ru-RU" sz="4000" dirty="0"/>
          </a:p>
        </p:txBody>
      </p:sp>
    </p:spTree>
    <p:extLst>
      <p:ext uri="{BB962C8B-B14F-4D97-AF65-F5344CB8AC3E}">
        <p14:creationId xmlns:p14="http://schemas.microsoft.com/office/powerpoint/2010/main" val="3011460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0000"/>
                </a:solidFill>
              </a:rPr>
              <a:t>ИНФОРМАЦИЯ ДЛЯ ВЛАДЕЛЬЦЕВ ПРИ ЛЕЧЕНИИ ГАСТРОЭНТЕРИТА У СОБАК</a:t>
            </a:r>
            <a:endParaRPr lang="ru-RU" dirty="0">
              <a:solidFill>
                <a:srgbClr val="FF0000"/>
              </a:solidFill>
            </a:endParaRPr>
          </a:p>
        </p:txBody>
      </p:sp>
      <p:sp>
        <p:nvSpPr>
          <p:cNvPr id="3" name="Объект 2"/>
          <p:cNvSpPr>
            <a:spLocks noGrp="1"/>
          </p:cNvSpPr>
          <p:nvPr>
            <p:ph idx="1"/>
          </p:nvPr>
        </p:nvSpPr>
        <p:spPr/>
        <p:txBody>
          <a:bodyPr>
            <a:normAutofit/>
          </a:bodyPr>
          <a:lstStyle/>
          <a:p>
            <a:r>
              <a:rPr lang="ru-RU" sz="3600" dirty="0" smtClean="0"/>
              <a:t>Устранить  установленную или предполагаемую причину </a:t>
            </a:r>
            <a:r>
              <a:rPr lang="ru-RU" sz="3600" dirty="0"/>
              <a:t>заболевания. </a:t>
            </a:r>
            <a:endParaRPr lang="ru-RU" sz="3600" dirty="0" smtClean="0"/>
          </a:p>
          <a:p>
            <a:r>
              <a:rPr lang="ru-RU" sz="3600" dirty="0" smtClean="0"/>
              <a:t>Назначат </a:t>
            </a:r>
            <a:r>
              <a:rPr lang="ru-RU" sz="3600" dirty="0"/>
              <a:t>диетическое кормление. При диетическом кормлении необходимо учитывать возраст и породные особенности больной собаки. </a:t>
            </a:r>
            <a:endParaRPr lang="ru-RU" sz="3600" dirty="0" smtClean="0"/>
          </a:p>
          <a:p>
            <a:r>
              <a:rPr lang="ru-RU" sz="3600" dirty="0" smtClean="0"/>
              <a:t>Вначале </a:t>
            </a:r>
            <a:r>
              <a:rPr lang="ru-RU" sz="3600" dirty="0"/>
              <a:t>курса лечения назначается голодный режим до 12-48 часов со свободным доступом к воде или </a:t>
            </a:r>
            <a:r>
              <a:rPr lang="ru-RU" sz="3600" dirty="0" err="1"/>
              <a:t>регидрационным</a:t>
            </a:r>
            <a:r>
              <a:rPr lang="ru-RU" sz="3600" dirty="0"/>
              <a:t> растворам. </a:t>
            </a:r>
          </a:p>
        </p:txBody>
      </p:sp>
    </p:spTree>
    <p:extLst>
      <p:ext uri="{BB962C8B-B14F-4D97-AF65-F5344CB8AC3E}">
        <p14:creationId xmlns:p14="http://schemas.microsoft.com/office/powerpoint/2010/main" val="25266068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12436" y="365125"/>
            <a:ext cx="11767128" cy="6423602"/>
          </a:xfrm>
        </p:spPr>
        <p:txBody>
          <a:bodyPr>
            <a:noAutofit/>
          </a:bodyPr>
          <a:lstStyle/>
          <a:p>
            <a:r>
              <a:rPr lang="ru-RU" sz="3600" dirty="0" smtClean="0"/>
              <a:t>Кроме воды в другую миску наливают куриный или говяжий бульон второй варки и скармливают бульоны в течение нескольких дней.</a:t>
            </a:r>
          </a:p>
          <a:p>
            <a:r>
              <a:rPr lang="ru-RU" sz="3600" dirty="0" smtClean="0"/>
              <a:t> В миску с водой неплохо добавлять отвары или настои из лекарственных растений слабой концентрации таких, как: корень алтея, череда, листья шалфея, кора дуба, аптечной ромашки, зверобоя, плоды черемухи, черники, льняное семя и др. </a:t>
            </a:r>
          </a:p>
          <a:p>
            <a:r>
              <a:rPr lang="ru-RU" sz="3600" dirty="0" smtClean="0"/>
              <a:t>Данные лекарственные растения обладают лечебными свойствами (вяжущими, обволакивающими, противовоспалительными). </a:t>
            </a:r>
          </a:p>
          <a:p>
            <a:endParaRPr lang="ru-RU" sz="3600" dirty="0"/>
          </a:p>
        </p:txBody>
      </p:sp>
    </p:spTree>
    <p:extLst>
      <p:ext uri="{BB962C8B-B14F-4D97-AF65-F5344CB8AC3E}">
        <p14:creationId xmlns:p14="http://schemas.microsoft.com/office/powerpoint/2010/main" val="3799092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Функции пищеварительной системы</a:t>
            </a:r>
            <a:endParaRPr lang="ru-RU" dirty="0"/>
          </a:p>
        </p:txBody>
      </p:sp>
      <p:sp>
        <p:nvSpPr>
          <p:cNvPr id="3" name="Объект 2"/>
          <p:cNvSpPr>
            <a:spLocks noGrp="1"/>
          </p:cNvSpPr>
          <p:nvPr>
            <p:ph idx="1"/>
          </p:nvPr>
        </p:nvSpPr>
        <p:spPr/>
        <p:txBody>
          <a:bodyPr>
            <a:normAutofit/>
          </a:bodyPr>
          <a:lstStyle/>
          <a:p>
            <a:pPr algn="ctr"/>
            <a:r>
              <a:rPr lang="ru-RU" sz="4000" b="1" dirty="0" smtClean="0">
                <a:solidFill>
                  <a:srgbClr val="FF0000"/>
                </a:solidFill>
              </a:rPr>
              <a:t>Секреторная</a:t>
            </a:r>
          </a:p>
          <a:p>
            <a:r>
              <a:rPr lang="ru-RU" sz="4000" dirty="0" smtClean="0"/>
              <a:t>Образование </a:t>
            </a:r>
            <a:r>
              <a:rPr lang="ru-RU" sz="4000" dirty="0"/>
              <a:t>и выделение железистыми клетками следующих пищеварительных </a:t>
            </a:r>
            <a:r>
              <a:rPr lang="ru-RU" sz="4000" dirty="0" smtClean="0"/>
              <a:t>соков - </a:t>
            </a:r>
            <a:r>
              <a:rPr lang="ru-RU" sz="4000" dirty="0"/>
              <a:t>слюны, желудочного, поджелудочного, кишечного и желчи. </a:t>
            </a:r>
            <a:endParaRPr lang="ru-RU" sz="4000" dirty="0" smtClean="0"/>
          </a:p>
          <a:p>
            <a:r>
              <a:rPr lang="ru-RU" sz="4000" dirty="0" smtClean="0"/>
              <a:t>Они  вызывают </a:t>
            </a:r>
            <a:r>
              <a:rPr lang="ru-RU" sz="4000" dirty="0"/>
              <a:t>расщепление попавшей в пищеварительный тракт пищи. </a:t>
            </a:r>
          </a:p>
        </p:txBody>
      </p:sp>
    </p:spTree>
    <p:extLst>
      <p:ext uri="{BB962C8B-B14F-4D97-AF65-F5344CB8AC3E}">
        <p14:creationId xmlns:p14="http://schemas.microsoft.com/office/powerpoint/2010/main" val="18411503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 y="193964"/>
            <a:ext cx="12108873" cy="6373091"/>
          </a:xfrm>
        </p:spPr>
        <p:txBody>
          <a:bodyPr>
            <a:noAutofit/>
          </a:bodyPr>
          <a:lstStyle/>
          <a:p>
            <a:r>
              <a:rPr lang="ru-RU" sz="3600" dirty="0" smtClean="0"/>
              <a:t>Начиная с 2-3 дня, после постановки собаке диагноза начинают скармливать сырые и вареные куриные яйца (желательно приобретенные на рынке у владельцев ЛПХ и КФХ) из расчета одно яйцо 2-3 раза в день до полного клинического выздоровления.  При этом у собаки должна отсутствовать аллергическая реакция на куриные яйца. </a:t>
            </a:r>
          </a:p>
          <a:p>
            <a:r>
              <a:rPr lang="ru-RU" sz="3600" dirty="0" smtClean="0"/>
              <a:t>С 3-4 дня лечения в рацион вводят в небольшом количестве жидкие (на воде или мясном бульоне) рисовую или геркулесовую каши или отвары риса, овса или семени льна.</a:t>
            </a:r>
          </a:p>
          <a:p>
            <a:r>
              <a:rPr lang="ru-RU" sz="3600" dirty="0" smtClean="0"/>
              <a:t> В кашу можно добавлять небольшое количество вареного куриного или говяжьего фарша (1-2 столовые ложки на прием).</a:t>
            </a:r>
          </a:p>
          <a:p>
            <a:endParaRPr lang="ru-RU" sz="3600" dirty="0" smtClean="0"/>
          </a:p>
          <a:p>
            <a:endParaRPr lang="ru-RU" sz="3600" dirty="0"/>
          </a:p>
        </p:txBody>
      </p:sp>
    </p:spTree>
    <p:extLst>
      <p:ext uri="{BB962C8B-B14F-4D97-AF65-F5344CB8AC3E}">
        <p14:creationId xmlns:p14="http://schemas.microsoft.com/office/powerpoint/2010/main" val="27354290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42047"/>
            <a:ext cx="10515600" cy="5934916"/>
          </a:xfrm>
        </p:spPr>
        <p:txBody>
          <a:bodyPr>
            <a:noAutofit/>
          </a:bodyPr>
          <a:lstStyle/>
          <a:p>
            <a:r>
              <a:rPr lang="ru-RU" sz="3600" dirty="0"/>
              <a:t>На 4-5 день лечения к выше приведенному рациону кормления добавляют в небольшом количестве свежие комнатной температуры молочно-кислые нежирные продукты: кефир, простоквашу, ацидофилин, молоко, </a:t>
            </a:r>
            <a:r>
              <a:rPr lang="ru-RU" sz="3600" dirty="0" err="1"/>
              <a:t>бифидок</a:t>
            </a:r>
            <a:r>
              <a:rPr lang="ru-RU" sz="3600" dirty="0"/>
              <a:t>, </a:t>
            </a:r>
            <a:r>
              <a:rPr lang="ru-RU" sz="3600" dirty="0" err="1"/>
              <a:t>бифилайн</a:t>
            </a:r>
            <a:r>
              <a:rPr lang="ru-RU" sz="3600" dirty="0"/>
              <a:t>, детскую молочную смесь. </a:t>
            </a:r>
            <a:endParaRPr lang="ru-RU" sz="3600" dirty="0" smtClean="0"/>
          </a:p>
          <a:p>
            <a:r>
              <a:rPr lang="ru-RU" sz="3600" dirty="0" smtClean="0"/>
              <a:t>В </a:t>
            </a:r>
            <a:r>
              <a:rPr lang="ru-RU" sz="3600" dirty="0"/>
              <a:t>эти же дни владельцы собаки могут готовить рисовую и овсяную каши на молоке или заменять их другими – гречневой пшеничной, манной, ячневой. </a:t>
            </a:r>
            <a:endParaRPr lang="ru-RU" sz="3600" dirty="0" smtClean="0"/>
          </a:p>
          <a:p>
            <a:r>
              <a:rPr lang="ru-RU" sz="3600" dirty="0" smtClean="0"/>
              <a:t>С </a:t>
            </a:r>
            <a:r>
              <a:rPr lang="ru-RU" sz="3600" dirty="0"/>
              <a:t>первых дней лечения желательно использовать отвар льняного семени. </a:t>
            </a:r>
          </a:p>
        </p:txBody>
      </p:sp>
    </p:spTree>
    <p:extLst>
      <p:ext uri="{BB962C8B-B14F-4D97-AF65-F5344CB8AC3E}">
        <p14:creationId xmlns:p14="http://schemas.microsoft.com/office/powerpoint/2010/main" val="128204123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09006"/>
            <a:ext cx="10515600" cy="5967957"/>
          </a:xfrm>
        </p:spPr>
        <p:txBody>
          <a:bodyPr>
            <a:normAutofit/>
          </a:bodyPr>
          <a:lstStyle/>
          <a:p>
            <a:r>
              <a:rPr lang="ru-RU" sz="4000" dirty="0" smtClean="0"/>
              <a:t>На 7-9 дни в рацион собаки вводят вареные мелкоизмельченные овощи – капусту, картофель, немного моркови, репу, салат. Данные овощи мелко измельчают и добавляют в суп и в кашу. Начиная с 9-10 дней лечения собак переводят на обычный рацион. </a:t>
            </a:r>
          </a:p>
          <a:p>
            <a:r>
              <a:rPr lang="ru-RU" sz="4000" dirty="0" smtClean="0"/>
              <a:t>При сильном обезвоживании и истощении собаки полезно искусственное кормление через прямую кишку питательными и лечебными жидкостями.</a:t>
            </a:r>
            <a:endParaRPr lang="ru-RU" sz="4000" dirty="0"/>
          </a:p>
        </p:txBody>
      </p:sp>
    </p:spTree>
    <p:extLst>
      <p:ext uri="{BB962C8B-B14F-4D97-AF65-F5344CB8AC3E}">
        <p14:creationId xmlns:p14="http://schemas.microsoft.com/office/powerpoint/2010/main" val="20598657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226423"/>
            <a:ext cx="10515600" cy="5950540"/>
          </a:xfrm>
        </p:spPr>
        <p:txBody>
          <a:bodyPr>
            <a:normAutofit/>
          </a:bodyPr>
          <a:lstStyle/>
          <a:p>
            <a:r>
              <a:rPr lang="ru-RU" sz="4000" dirty="0" smtClean="0"/>
              <a:t>Из питательных растворов применяют 5-20%- из глюкозы, 0,9—1% натрия хлорида, растворы </a:t>
            </a:r>
            <a:r>
              <a:rPr lang="ru-RU" sz="4000" dirty="0" err="1" smtClean="0"/>
              <a:t>Рингера</a:t>
            </a:r>
            <a:r>
              <a:rPr lang="ru-RU" sz="4000" dirty="0" smtClean="0"/>
              <a:t> и </a:t>
            </a:r>
            <a:r>
              <a:rPr lang="ru-RU" sz="4000" dirty="0" err="1" smtClean="0"/>
              <a:t>Рингера</a:t>
            </a:r>
            <a:r>
              <a:rPr lang="ru-RU" sz="4000" dirty="0" smtClean="0"/>
              <a:t> – Локка. Данные растворы вводят в прямую кишку 3-4 раза в сутки в количестве 100-1000мл после очистительной клизмы. </a:t>
            </a:r>
          </a:p>
          <a:p>
            <a:r>
              <a:rPr lang="ru-RU" sz="4000" dirty="0" smtClean="0"/>
              <a:t>Таким же образом в прямую кишку вводят рисовые, овсяные отвары, мясной куриный или говяжий бульон, </a:t>
            </a:r>
            <a:r>
              <a:rPr lang="ru-RU" sz="4000" dirty="0" err="1" smtClean="0"/>
              <a:t>регидрон</a:t>
            </a:r>
            <a:r>
              <a:rPr lang="ru-RU" sz="4000" dirty="0" smtClean="0"/>
              <a:t>. </a:t>
            </a:r>
          </a:p>
        </p:txBody>
      </p:sp>
    </p:spTree>
    <p:extLst>
      <p:ext uri="{BB962C8B-B14F-4D97-AF65-F5344CB8AC3E}">
        <p14:creationId xmlns:p14="http://schemas.microsoft.com/office/powerpoint/2010/main" val="30189424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83474"/>
            <a:ext cx="10515600" cy="5593489"/>
          </a:xfrm>
        </p:spPr>
        <p:txBody>
          <a:bodyPr>
            <a:noAutofit/>
          </a:bodyPr>
          <a:lstStyle/>
          <a:p>
            <a:r>
              <a:rPr lang="ru-RU" sz="4000" dirty="0" smtClean="0"/>
              <a:t>Перед введением питательной смеси или жидкости прямую кишку у собаки освобождают от содержимого. Для этого собаке ставят теплую очистительную клизму, которая снимает болевые ощущения, снижает тонус мускулатуры, способствует освобождению кишечника от фекальных масс. Для клизмы можно использовать теплую воду, слабый мыльный раствор или воду с растительным маслом. </a:t>
            </a:r>
          </a:p>
          <a:p>
            <a:endParaRPr lang="ru-RU" sz="4000" dirty="0"/>
          </a:p>
        </p:txBody>
      </p:sp>
    </p:spTree>
    <p:extLst>
      <p:ext uri="{BB962C8B-B14F-4D97-AF65-F5344CB8AC3E}">
        <p14:creationId xmlns:p14="http://schemas.microsoft.com/office/powerpoint/2010/main" val="30388721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57051" y="113211"/>
            <a:ext cx="11625943" cy="6063752"/>
          </a:xfrm>
        </p:spPr>
        <p:txBody>
          <a:bodyPr>
            <a:noAutofit/>
          </a:bodyPr>
          <a:lstStyle/>
          <a:p>
            <a:r>
              <a:rPr lang="ru-RU" sz="3600" dirty="0" smtClean="0"/>
              <a:t>Для дезинфекции полости кишечника можно применять растворы калия перманганата (1: 10 000), 0,1% раствор риванола, 0,1% -</a:t>
            </a:r>
            <a:r>
              <a:rPr lang="ru-RU" sz="3600" dirty="0" err="1" smtClean="0"/>
              <a:t>ные</a:t>
            </a:r>
            <a:r>
              <a:rPr lang="ru-RU" sz="3600" dirty="0" smtClean="0"/>
              <a:t> растворы </a:t>
            </a:r>
            <a:r>
              <a:rPr lang="ru-RU" sz="3600" dirty="0" err="1" smtClean="0"/>
              <a:t>фурациллина</a:t>
            </a:r>
            <a:r>
              <a:rPr lang="ru-RU" sz="3600" dirty="0" smtClean="0"/>
              <a:t> и </a:t>
            </a:r>
            <a:r>
              <a:rPr lang="ru-RU" sz="3600" dirty="0" err="1" smtClean="0"/>
              <a:t>фуразолидона</a:t>
            </a:r>
            <a:r>
              <a:rPr lang="ru-RU" sz="3600" dirty="0" smtClean="0"/>
              <a:t>, а также 0,1%-</a:t>
            </a:r>
            <a:r>
              <a:rPr lang="ru-RU" sz="3600" dirty="0" err="1" smtClean="0"/>
              <a:t>ные</a:t>
            </a:r>
            <a:r>
              <a:rPr lang="ru-RU" sz="3600" dirty="0" smtClean="0"/>
              <a:t> растворы борной кислоты, салициловой кислоты и др. Через 10-20 минут после очистительной или дезинфицирующей клизмы приступают к постановке питательной клизмы. </a:t>
            </a:r>
          </a:p>
          <a:p>
            <a:r>
              <a:rPr lang="ru-RU" sz="3600" dirty="0" smtClean="0"/>
              <a:t>После введения больной собаке питательной клизмы в прямую кишку плавно вытаскивают наконечник резиновой трубки, а корень хвоста прижимают к анальному отверстию и дают время собаке успокоиться.</a:t>
            </a:r>
          </a:p>
          <a:p>
            <a:endParaRPr lang="ru-RU" sz="3600" dirty="0"/>
          </a:p>
        </p:txBody>
      </p:sp>
    </p:spTree>
    <p:extLst>
      <p:ext uri="{BB962C8B-B14F-4D97-AF65-F5344CB8AC3E}">
        <p14:creationId xmlns:p14="http://schemas.microsoft.com/office/powerpoint/2010/main" val="36119683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4000" dirty="0"/>
              <a:t>При тяжелом течении у собаки гастроэнтерита, сопровождающимся сильным обезвоживанием организма приходиться прибегать к внутривенным и подкожным инъекциям. С этой целью используют солевые растворы подкожно струйным, а внутривенно капельным методами с помощью капельниц</a:t>
            </a:r>
            <a:r>
              <a:rPr lang="ru-RU" sz="4000" dirty="0" smtClean="0"/>
              <a:t>.</a:t>
            </a:r>
            <a:endParaRPr lang="ru-RU" sz="4000" dirty="0"/>
          </a:p>
        </p:txBody>
      </p:sp>
    </p:spTree>
    <p:extLst>
      <p:ext uri="{BB962C8B-B14F-4D97-AF65-F5344CB8AC3E}">
        <p14:creationId xmlns:p14="http://schemas.microsoft.com/office/powerpoint/2010/main" val="20857794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ctr"/>
            <a:r>
              <a:rPr lang="ru-RU" sz="8000" dirty="0" smtClean="0"/>
              <a:t>Профилактика гастроэнтерита</a:t>
            </a:r>
            <a:endParaRPr lang="ru-RU" sz="8000" dirty="0"/>
          </a:p>
        </p:txBody>
      </p:sp>
    </p:spTree>
    <p:extLst>
      <p:ext uri="{BB962C8B-B14F-4D97-AF65-F5344CB8AC3E}">
        <p14:creationId xmlns:p14="http://schemas.microsoft.com/office/powerpoint/2010/main" val="11577792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00297" y="139336"/>
            <a:ext cx="11887200" cy="6540137"/>
          </a:xfrm>
        </p:spPr>
        <p:txBody>
          <a:bodyPr>
            <a:noAutofit/>
          </a:bodyPr>
          <a:lstStyle/>
          <a:p>
            <a:r>
              <a:rPr lang="ru-RU" sz="3600" dirty="0" smtClean="0"/>
              <a:t>Профилактика </a:t>
            </a:r>
            <a:r>
              <a:rPr lang="ru-RU" sz="3600" dirty="0"/>
              <a:t>гастроэнтерита у собак должна быть как общей, так и частной</a:t>
            </a:r>
            <a:r>
              <a:rPr lang="ru-RU" sz="3600" dirty="0" smtClean="0"/>
              <a:t>.</a:t>
            </a:r>
          </a:p>
          <a:p>
            <a:r>
              <a:rPr lang="ru-RU" sz="3600" dirty="0" smtClean="0"/>
              <a:t> </a:t>
            </a:r>
            <a:r>
              <a:rPr lang="ru-RU" sz="3600" b="1" dirty="0"/>
              <a:t>Основой общей профилактики составляет </a:t>
            </a:r>
            <a:r>
              <a:rPr lang="ru-RU" sz="3600" dirty="0"/>
              <a:t>биологически полноценное кормление собак с учетом физиологического состояния, предоставления им активных прогулок и поддержание хорошего санитарного состояния и микроклимата в том месте, где собака содержится. </a:t>
            </a:r>
            <a:endParaRPr lang="ru-RU" sz="3600" dirty="0" smtClean="0"/>
          </a:p>
          <a:p>
            <a:r>
              <a:rPr lang="ru-RU" sz="3600" dirty="0" smtClean="0"/>
              <a:t>Из </a:t>
            </a:r>
            <a:r>
              <a:rPr lang="ru-RU" sz="3600" dirty="0"/>
              <a:t>рациона собак владельцы должны исключать недоброкачественные и несвойственные им корма (кондитерские изделия, сладости, продукты с большим содержанием жира и специй, консервы, сухие корма и колбасные изделия). </a:t>
            </a:r>
          </a:p>
        </p:txBody>
      </p:sp>
    </p:spTree>
    <p:extLst>
      <p:ext uri="{BB962C8B-B14F-4D97-AF65-F5344CB8AC3E}">
        <p14:creationId xmlns:p14="http://schemas.microsoft.com/office/powerpoint/2010/main" val="33603828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17714" y="252549"/>
            <a:ext cx="11608526" cy="6461760"/>
          </a:xfrm>
        </p:spPr>
        <p:txBody>
          <a:bodyPr>
            <a:normAutofit/>
          </a:bodyPr>
          <a:lstStyle/>
          <a:p>
            <a:r>
              <a:rPr lang="ru-RU" sz="4400" dirty="0" smtClean="0"/>
              <a:t>Категорически запрещается скармливание собакам свинины, баранины, а иногда и рыбы.</a:t>
            </a:r>
          </a:p>
          <a:p>
            <a:r>
              <a:rPr lang="ru-RU" sz="4400" dirty="0" smtClean="0"/>
              <a:t> В кормах, которые скармливаются собакам не должно быть механических примесей, нитратов, нитритов, гербицидов, стабилизаторов, лекарств и других отравляющих веществ. </a:t>
            </a:r>
          </a:p>
          <a:p>
            <a:r>
              <a:rPr lang="ru-RU" sz="4400" dirty="0" smtClean="0"/>
              <a:t>У собак всегда в изобилии должна находиться свежая и чистая вода комнатной температуры. </a:t>
            </a:r>
            <a:endParaRPr lang="ru-RU" sz="4400" dirty="0"/>
          </a:p>
        </p:txBody>
      </p:sp>
    </p:spTree>
    <p:extLst>
      <p:ext uri="{BB962C8B-B14F-4D97-AF65-F5344CB8AC3E}">
        <p14:creationId xmlns:p14="http://schemas.microsoft.com/office/powerpoint/2010/main" val="193750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91127"/>
            <a:ext cx="10515600" cy="5585836"/>
          </a:xfrm>
        </p:spPr>
        <p:txBody>
          <a:bodyPr>
            <a:normAutofit/>
          </a:bodyPr>
          <a:lstStyle/>
          <a:p>
            <a:r>
              <a:rPr lang="ru-RU" sz="5400" b="1" dirty="0" smtClean="0">
                <a:solidFill>
                  <a:srgbClr val="FF0000"/>
                </a:solidFill>
              </a:rPr>
              <a:t>Двигательная</a:t>
            </a:r>
            <a:r>
              <a:rPr lang="ru-RU" sz="5400" dirty="0" smtClean="0"/>
              <a:t> (</a:t>
            </a:r>
            <a:r>
              <a:rPr lang="ru-RU" sz="5400" b="1" dirty="0" smtClean="0"/>
              <a:t>моторная</a:t>
            </a:r>
            <a:r>
              <a:rPr lang="ru-RU" sz="5400" dirty="0" smtClean="0"/>
              <a:t>) — осуществляется мышцами пищеварительного тракта и обеспечивает измельчение, перемешивание и продвижение пищи по пищеварительному каналу.</a:t>
            </a:r>
            <a:endParaRPr lang="ru-RU" sz="5400" dirty="0"/>
          </a:p>
        </p:txBody>
      </p:sp>
    </p:spTree>
    <p:extLst>
      <p:ext uri="{BB962C8B-B14F-4D97-AF65-F5344CB8AC3E}">
        <p14:creationId xmlns:p14="http://schemas.microsoft.com/office/powerpoint/2010/main" val="4122675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4503" y="261257"/>
            <a:ext cx="11869783" cy="6244046"/>
          </a:xfrm>
        </p:spPr>
        <p:txBody>
          <a:bodyPr>
            <a:noAutofit/>
          </a:bodyPr>
          <a:lstStyle/>
          <a:p>
            <a:r>
              <a:rPr lang="ru-RU" sz="3600" dirty="0" smtClean="0"/>
              <a:t>Рацион кормления должен быть сбалансирован как по набору кормов, так и по </a:t>
            </a:r>
            <a:r>
              <a:rPr lang="ru-RU" sz="3600" dirty="0" err="1" smtClean="0"/>
              <a:t>сахаро</a:t>
            </a:r>
            <a:r>
              <a:rPr lang="ru-RU" sz="3600" dirty="0" smtClean="0"/>
              <a:t>-протеиновому соотношению, по макро- микроэлементам, витаминам (основы кормления собак, кормление беременных самок, кормление </a:t>
            </a:r>
            <a:r>
              <a:rPr lang="ru-RU" sz="3600" dirty="0" err="1" smtClean="0"/>
              <a:t>лактирующих</a:t>
            </a:r>
            <a:r>
              <a:rPr lang="ru-RU" sz="3600" dirty="0" smtClean="0"/>
              <a:t> собак, кормление стареющих собак, кормление щенков, золотые правила рационального кормления собак). </a:t>
            </a:r>
          </a:p>
          <a:p>
            <a:r>
              <a:rPr lang="ru-RU" sz="3600" dirty="0" smtClean="0"/>
              <a:t>Кормление с целью недопущения перегрузки желудка, желательно осуществлять 2-4 раза в сутки. </a:t>
            </a:r>
          </a:p>
          <a:p>
            <a:r>
              <a:rPr lang="ru-RU" sz="3600" dirty="0" smtClean="0"/>
              <a:t>Смена рациона кормления на другой рацион должна проходить постепенно. </a:t>
            </a:r>
          </a:p>
          <a:p>
            <a:endParaRPr lang="ru-RU" sz="3600" dirty="0"/>
          </a:p>
        </p:txBody>
      </p:sp>
    </p:spTree>
    <p:extLst>
      <p:ext uri="{BB962C8B-B14F-4D97-AF65-F5344CB8AC3E}">
        <p14:creationId xmlns:p14="http://schemas.microsoft.com/office/powerpoint/2010/main" val="42034361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профилактика вторичных </a:t>
            </a:r>
            <a:r>
              <a:rPr lang="ru-RU" b="1" dirty="0"/>
              <a:t>гастроэнтеритов у </a:t>
            </a:r>
            <a:r>
              <a:rPr lang="ru-RU" b="1" dirty="0" smtClean="0"/>
              <a:t>собак</a:t>
            </a:r>
            <a:endParaRPr lang="ru-RU" b="1" dirty="0"/>
          </a:p>
        </p:txBody>
      </p:sp>
      <p:sp>
        <p:nvSpPr>
          <p:cNvPr id="3" name="Объект 2"/>
          <p:cNvSpPr>
            <a:spLocks noGrp="1"/>
          </p:cNvSpPr>
          <p:nvPr>
            <p:ph idx="1"/>
          </p:nvPr>
        </p:nvSpPr>
        <p:spPr/>
        <p:txBody>
          <a:bodyPr>
            <a:normAutofit/>
          </a:bodyPr>
          <a:lstStyle/>
          <a:p>
            <a:r>
              <a:rPr lang="ru-RU" sz="4000" dirty="0" smtClean="0"/>
              <a:t>Профилактика вторичных гастроэнтеритов должна строиться на своевременном лечение первичных заразных и незаразных болезней. </a:t>
            </a:r>
          </a:p>
          <a:p>
            <a:r>
              <a:rPr lang="ru-RU" sz="4000" dirty="0" smtClean="0"/>
              <a:t>Регулярно проводить дегельминтизацию </a:t>
            </a:r>
          </a:p>
          <a:p>
            <a:r>
              <a:rPr lang="ru-RU" sz="4000" dirty="0" smtClean="0"/>
              <a:t>Вакцинировать против инфекционных заболеваний распространенных в регионе проживания.</a:t>
            </a:r>
          </a:p>
          <a:p>
            <a:endParaRPr lang="ru-RU" sz="4000" dirty="0"/>
          </a:p>
        </p:txBody>
      </p:sp>
    </p:spTree>
    <p:extLst>
      <p:ext uri="{BB962C8B-B14F-4D97-AF65-F5344CB8AC3E}">
        <p14:creationId xmlns:p14="http://schemas.microsoft.com/office/powerpoint/2010/main" val="3126508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600364"/>
            <a:ext cx="10515600" cy="5576599"/>
          </a:xfrm>
        </p:spPr>
        <p:txBody>
          <a:bodyPr>
            <a:normAutofit/>
          </a:bodyPr>
          <a:lstStyle/>
          <a:p>
            <a:r>
              <a:rPr lang="ru-RU" sz="5400" b="1" dirty="0" smtClean="0">
                <a:solidFill>
                  <a:srgbClr val="FF0000"/>
                </a:solidFill>
              </a:rPr>
              <a:t>Всасывательная</a:t>
            </a:r>
            <a:r>
              <a:rPr lang="ru-RU" sz="5400" dirty="0" smtClean="0"/>
              <a:t> — обеспечивает всасывание конечных продуктов пищеварения, воды, макро-микроэлементов и витаминов в кровеносную и лимфатическую систему, а также в межклеточную жидкость.</a:t>
            </a:r>
            <a:endParaRPr lang="ru-RU" sz="5400" dirty="0"/>
          </a:p>
        </p:txBody>
      </p:sp>
    </p:spTree>
    <p:extLst>
      <p:ext uri="{BB962C8B-B14F-4D97-AF65-F5344CB8AC3E}">
        <p14:creationId xmlns:p14="http://schemas.microsoft.com/office/powerpoint/2010/main" val="315532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38200" y="517236"/>
            <a:ext cx="10515600" cy="5659727"/>
          </a:xfrm>
        </p:spPr>
        <p:txBody>
          <a:bodyPr>
            <a:noAutofit/>
          </a:bodyPr>
          <a:lstStyle/>
          <a:p>
            <a:r>
              <a:rPr lang="ru-RU" sz="4800" b="1" dirty="0" smtClean="0">
                <a:solidFill>
                  <a:srgbClr val="FF0000"/>
                </a:solidFill>
              </a:rPr>
              <a:t>Инкреторная</a:t>
            </a:r>
            <a:r>
              <a:rPr lang="ru-RU" sz="4800" dirty="0" smtClean="0"/>
              <a:t> — выделение эндокринными клетками слизистой оболочки желудочно-кишечного тракта и поджелудочной железой гормонов, стимулирующих или тормозящих работу органов пищеварения, а также влияющих на другие системы организма собаки.</a:t>
            </a:r>
            <a:endParaRPr lang="ru-RU" sz="4800" dirty="0"/>
          </a:p>
        </p:txBody>
      </p:sp>
    </p:spTree>
    <p:extLst>
      <p:ext uri="{BB962C8B-B14F-4D97-AF65-F5344CB8AC3E}">
        <p14:creationId xmlns:p14="http://schemas.microsoft.com/office/powerpoint/2010/main" val="2181257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618</TotalTime>
  <Words>2678</Words>
  <Application>Microsoft Office PowerPoint</Application>
  <PresentationFormat>Произвольный</PresentationFormat>
  <Paragraphs>204</Paragraphs>
  <Slides>71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71</vt:i4>
      </vt:variant>
    </vt:vector>
  </HeadingPairs>
  <TitlesOfParts>
    <vt:vector size="72" baseType="lpstr">
      <vt:lpstr>Тема Office</vt:lpstr>
      <vt:lpstr>ГАСТРИТ, ГАСТРОЭНТЕРИТ СОБАК</vt:lpstr>
      <vt:lpstr>Презентация PowerPoint</vt:lpstr>
      <vt:lpstr>Презентация PowerPoint</vt:lpstr>
      <vt:lpstr>Презентация PowerPoint</vt:lpstr>
      <vt:lpstr>Презентация PowerPoint</vt:lpstr>
      <vt:lpstr>Функции пищеварительной системы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Причины острого гастрита у собак</vt:lpstr>
      <vt:lpstr>Причины острого гастрита у собак</vt:lpstr>
      <vt:lpstr>Причины хронического гастрита</vt:lpstr>
      <vt:lpstr>экзогенные факторы</vt:lpstr>
      <vt:lpstr>экзогенные факторы</vt:lpstr>
      <vt:lpstr>эндогенные факторы</vt:lpstr>
      <vt:lpstr>эндогенные факторы</vt:lpstr>
      <vt:lpstr>эндогенные факторы</vt:lpstr>
      <vt:lpstr>эндогенные факторы</vt:lpstr>
      <vt:lpstr>Патогенез</vt:lpstr>
      <vt:lpstr>Презентация PowerPoint</vt:lpstr>
      <vt:lpstr>Презентация PowerPoint</vt:lpstr>
      <vt:lpstr>Нарушение секреторно-моторной деятельности желудка</vt:lpstr>
      <vt:lpstr>Презентация PowerPoint</vt:lpstr>
      <vt:lpstr>Симптомы острого гастрита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Этиология</vt:lpstr>
      <vt:lpstr>Презентация PowerPoint</vt:lpstr>
      <vt:lpstr>Презентация PowerPoint</vt:lpstr>
      <vt:lpstr>Презентация PowerPoint</vt:lpstr>
      <vt:lpstr>Презентация PowerPoint</vt:lpstr>
      <vt:lpstr>Презентация PowerPoint</vt:lpstr>
      <vt:lpstr>Патогенез</vt:lpstr>
      <vt:lpstr>Презентация PowerPoint</vt:lpstr>
      <vt:lpstr>Презентация PowerPoint</vt:lpstr>
      <vt:lpstr>СИМПТОМЫ ГАСТРОЭНТЕРИТА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ИНФОРМАЦИЯ ДЛЯ ВЛАДЕЛЬЦЕВ ПРИ ЛЕЧЕНИИ ГАСТРОЭНТЕРИТА У СОБАК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профилактика вторичных гастроэнтеритов у собак</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Любовь</dc:creator>
  <cp:lastModifiedBy>Любовь П. Кучина</cp:lastModifiedBy>
  <cp:revision>36</cp:revision>
  <dcterms:created xsi:type="dcterms:W3CDTF">2023-01-21T08:28:18Z</dcterms:created>
  <dcterms:modified xsi:type="dcterms:W3CDTF">2023-01-31T09:44:59Z</dcterms:modified>
</cp:coreProperties>
</file>