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83" r:id="rId5"/>
    <p:sldId id="286" r:id="rId6"/>
    <p:sldId id="288" r:id="rId7"/>
    <p:sldId id="287" r:id="rId8"/>
    <p:sldId id="298" r:id="rId9"/>
    <p:sldId id="284" r:id="rId10"/>
    <p:sldId id="289" r:id="rId11"/>
    <p:sldId id="290" r:id="rId12"/>
    <p:sldId id="291" r:id="rId13"/>
    <p:sldId id="299" r:id="rId14"/>
    <p:sldId id="265" r:id="rId15"/>
    <p:sldId id="301" r:id="rId16"/>
    <p:sldId id="272" r:id="rId17"/>
    <p:sldId id="300" r:id="rId18"/>
    <p:sldId id="273" r:id="rId19"/>
    <p:sldId id="274" r:id="rId20"/>
    <p:sldId id="302" r:id="rId21"/>
    <p:sldId id="303" r:id="rId22"/>
    <p:sldId id="267" r:id="rId23"/>
    <p:sldId id="259" r:id="rId24"/>
    <p:sldId id="279" r:id="rId25"/>
    <p:sldId id="278" r:id="rId26"/>
    <p:sldId id="282" r:id="rId27"/>
    <p:sldId id="261" r:id="rId28"/>
    <p:sldId id="281" r:id="rId29"/>
    <p:sldId id="277" r:id="rId30"/>
    <p:sldId id="268" r:id="rId31"/>
    <p:sldId id="292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48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58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65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56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09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85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33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60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47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38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18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8ABB0-CC6A-4106-837F-32D9E5E4C4E7}" type="datetimeFigureOut">
              <a:rPr lang="ru-RU" smtClean="0"/>
              <a:t>15.01.2024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83A46-F4E3-46ED-86FE-6B8067BC3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8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lanta.vet/vet-blog/wp-content/uploads/2019/04/4-11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dirty="0" smtClean="0"/>
              <a:t>РАНЫ У СОБАКИ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50113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5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Легочное кровотечение, алгоритм действий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6692"/>
            <a:ext cx="10515600" cy="529027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Необходимо незамедлительно выполнить следующие действия:</a:t>
            </a:r>
          </a:p>
          <a:p>
            <a:r>
              <a:rPr lang="ru-RU" sz="3200" dirty="0" smtClean="0"/>
              <a:t>Самое главное – полностью обездвижить животное, сразу вызвать ветеринара.</a:t>
            </a:r>
          </a:p>
          <a:p>
            <a:r>
              <a:rPr lang="ru-RU" sz="3200" dirty="0" smtClean="0"/>
              <a:t>Если клиника находится далеко, то не нужно тратить время просто так. Дожидаясь доктора, необходимо остановить кровотечение. Использовать кровеостанавливающее лекарство </a:t>
            </a:r>
            <a:r>
              <a:rPr lang="ru-RU" sz="3200" dirty="0" err="1" smtClean="0"/>
              <a:t>Викасол</a:t>
            </a:r>
            <a:r>
              <a:rPr lang="ru-RU" sz="3200" dirty="0" smtClean="0"/>
              <a:t> с витамином K, который способствует увеличению свертываемости крови. Действует на внутренние процессы в организме, поэтому эффективен в борьбе с кровотечениями.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09782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6984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Легочное кровотечение, алгоритм действий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942110"/>
            <a:ext cx="12025745" cy="577272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Затем, нужно плотно перетянуть грудную клетку собаки подходящей тканью, тугим эластичным бинтом или другим средством. Затем влить в рот раствор хлористого кальция (одна доза составляет 10 мл). Лекарство необходимо для нормализации передачи нервных импульсов, работы сердца и свертываемости крови. Потери крови отрицательно сказываются на организме питомца. Поэтому полезно дать обычные капли для сердца.</a:t>
            </a:r>
          </a:p>
          <a:p>
            <a:r>
              <a:rPr lang="ru-RU" sz="3200" dirty="0" smtClean="0"/>
              <a:t>Через 6 часов нужно повторить эти действия, чтобы максимально стабилизировать состояние и отвезти собаку к ветеринару.</a:t>
            </a:r>
          </a:p>
          <a:p>
            <a:r>
              <a:rPr lang="ru-RU" sz="3200" dirty="0" smtClean="0"/>
              <a:t>Обращение в </a:t>
            </a:r>
            <a:r>
              <a:rPr lang="ru-RU" sz="3200" dirty="0" err="1" smtClean="0"/>
              <a:t>ветклинику</a:t>
            </a:r>
            <a:r>
              <a:rPr lang="ru-RU" sz="3200" dirty="0" smtClean="0"/>
              <a:t> обязательное, так как требуется немедленное лечение для спасения жизни.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29908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Кровотечения из пасти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617" y="1385455"/>
            <a:ext cx="11702473" cy="5283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dirty="0" smtClean="0"/>
              <a:t>Спровоцировать кровотечение из пасти могут  заболевания зубов, переломы также провоцируют кровяные выделения проблемы с зубами и деснами, повреждения челюсти или же серьезные переломы</a:t>
            </a:r>
            <a:r>
              <a:rPr lang="ru-RU" sz="3600" dirty="0" smtClean="0"/>
              <a:t>.</a:t>
            </a:r>
            <a:r>
              <a:rPr lang="ru-RU" sz="3600" dirty="0"/>
              <a:t> </a:t>
            </a:r>
            <a:endParaRPr lang="ru-RU" sz="3600" dirty="0" smtClean="0"/>
          </a:p>
          <a:p>
            <a:pPr>
              <a:spcBef>
                <a:spcPts val="0"/>
              </a:spcBef>
            </a:pPr>
            <a:r>
              <a:rPr lang="ru-RU" sz="3600" dirty="0" smtClean="0"/>
              <a:t>Помощь: </a:t>
            </a:r>
            <a:r>
              <a:rPr lang="ru-RU" sz="3600" dirty="0"/>
              <a:t>Скатайте ватный шарик, положите его между челюстями собаки в месте повреждения. Для фиксации замотайте морду собаки бинтом или наденьте намордник</a:t>
            </a:r>
            <a:r>
              <a:rPr lang="ru-RU" sz="3600" dirty="0" smtClean="0"/>
              <a:t>;</a:t>
            </a:r>
            <a:endParaRPr lang="ru-RU" sz="3600" dirty="0" smtClean="0"/>
          </a:p>
          <a:p>
            <a:pPr>
              <a:spcBef>
                <a:spcPts val="0"/>
              </a:spcBef>
            </a:pPr>
            <a:r>
              <a:rPr lang="ru-RU" sz="3600" dirty="0" smtClean="0"/>
              <a:t>неотложное </a:t>
            </a:r>
            <a:r>
              <a:rPr lang="ru-RU" sz="3600" dirty="0" smtClean="0"/>
              <a:t>обращение в </a:t>
            </a:r>
            <a:r>
              <a:rPr lang="ru-RU" sz="3600" dirty="0" err="1" smtClean="0"/>
              <a:t>ветклинику</a:t>
            </a:r>
            <a:r>
              <a:rPr lang="ru-RU" sz="3600" dirty="0" smtClean="0"/>
              <a:t> необходимо.</a:t>
            </a:r>
            <a:endParaRPr lang="ru-RU" sz="3600" dirty="0" smtClean="0"/>
          </a:p>
          <a:p>
            <a:pPr>
              <a:spcBef>
                <a:spcPts val="0"/>
              </a:spcBef>
            </a:pPr>
            <a:endParaRPr lang="ru-RU" sz="3600" dirty="0" smtClean="0"/>
          </a:p>
          <a:p>
            <a:pPr>
              <a:spcBef>
                <a:spcPts val="0"/>
              </a:spcBef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29489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Раны </a:t>
            </a:r>
            <a:r>
              <a:rPr lang="ru-RU" dirty="0" smtClean="0"/>
              <a:t>век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1564"/>
            <a:ext cx="10515600" cy="486539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Необходимо </a:t>
            </a:r>
            <a:r>
              <a:rPr lang="ru-RU" sz="3200" dirty="0"/>
              <a:t>поражённый участок обработать 1%-раствором бриллиантовой зелени, наложить повязку и доставить питомца в </a:t>
            </a:r>
            <a:r>
              <a:rPr lang="ru-RU" sz="3200" dirty="0" err="1"/>
              <a:t>ветклинику</a:t>
            </a:r>
            <a:r>
              <a:rPr lang="ru-RU" sz="3200" dirty="0"/>
              <a:t>. </a:t>
            </a:r>
            <a:endParaRPr lang="ru-RU" sz="3200" dirty="0" smtClean="0"/>
          </a:p>
          <a:p>
            <a:r>
              <a:rPr lang="ru-RU" sz="3200" dirty="0" smtClean="0"/>
              <a:t>Если </a:t>
            </a:r>
            <a:r>
              <a:rPr lang="ru-RU" sz="3200" dirty="0"/>
              <a:t>веко оторвано частично, нельзя самостоятельно удалять кожу. </a:t>
            </a:r>
            <a:endParaRPr lang="ru-RU" sz="3200" dirty="0" smtClean="0"/>
          </a:p>
          <a:p>
            <a:r>
              <a:rPr lang="ru-RU" sz="3200" dirty="0" smtClean="0"/>
              <a:t>Если </a:t>
            </a:r>
            <a:r>
              <a:rPr lang="ru-RU" sz="3200" dirty="0"/>
              <a:t>же веко оторвано полностью, необходимо доставить собаку и оторванный кусок кожи ветеринару для возможного пришивания века. В последнем случае запрещается промывать рану какими-либо растворами;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69737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240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Желудочные или кишечные кровотечения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7528"/>
            <a:ext cx="10515600" cy="517943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Причиной геморрагии этого типа могут стать воспаление стенок органов, физические повреждения, вызванные попаданием внутрь различных предметов. Кровотечение в кишечнике обычно происходит из-за сильных травм, ударов и других факторов.</a:t>
            </a:r>
          </a:p>
          <a:p>
            <a:r>
              <a:rPr lang="ru-RU" sz="3200" dirty="0" smtClean="0"/>
              <a:t>Патология сопровождается явными симптомами, на которые нужно сразу отреагировать после их появления. Первый признак – изменение характеристик кала. На начальной стадии заболеваний фекалии становятся похожими на деготь по структуре. Уже при таких изменениях нужно обращаться к ветеринару.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97385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011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Желудочные или кишечные кровотечения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5236"/>
            <a:ext cx="10515600" cy="5151727"/>
          </a:xfrm>
        </p:spPr>
        <p:txBody>
          <a:bodyPr>
            <a:normAutofit/>
          </a:bodyPr>
          <a:lstStyle/>
          <a:p>
            <a:r>
              <a:rPr lang="ru-RU" sz="4000" dirty="0"/>
              <a:t>Более запущенная стадия кровотечения в желудке и верхней части ЖКТ сопровождается другими признаками: собака необычно часто просится в туалет, кал приобретает черный цвет. Испражнения имеют ярко красный цвет, если патологии возникают в толстой и прямой кишке. Животное часто испражняется, становиться вялым, отказывается от пищи и воды.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15365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0909"/>
            <a:ext cx="10515600" cy="594605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При </a:t>
            </a:r>
            <a:r>
              <a:rPr lang="ru-RU" dirty="0"/>
              <a:t>наличии этих признаков необходимо:</a:t>
            </a:r>
          </a:p>
          <a:p>
            <a:r>
              <a:rPr lang="ru-RU" dirty="0"/>
              <a:t>Обеспечить животному полный покой и сразу вызвать ветврача на дом.</a:t>
            </a:r>
          </a:p>
          <a:p>
            <a:r>
              <a:rPr lang="ru-RU" dirty="0"/>
              <a:t>Облегчить ему боль холодным компрессом.</a:t>
            </a:r>
          </a:p>
          <a:p>
            <a:r>
              <a:rPr lang="ru-RU" dirty="0"/>
              <a:t>Не делать никаких процедур до приезда специалиста (не нужны клизмы, промывания, еда, питье и другие действия).</a:t>
            </a:r>
          </a:p>
          <a:p>
            <a:r>
              <a:rPr lang="ru-RU" b="1" dirty="0"/>
              <a:t>Кал с кровяными выделениями. </a:t>
            </a:r>
            <a:r>
              <a:rPr lang="ru-RU" dirty="0"/>
              <a:t>Симптом может возникать не только из-за кровотечений в кишечнике, желудке. Причинами могут стать: механическое повреждение анального прохода, геморрой, наличие опухолевых образований в прямой кишке или ее выпадение, патологии слизистых оболочек. В таких случаях выделения крови будут постоянными и в значительных объемах. </a:t>
            </a:r>
          </a:p>
        </p:txBody>
      </p:sp>
    </p:spTree>
    <p:extLst>
      <p:ext uri="{BB962C8B-B14F-4D97-AF65-F5344CB8AC3E}">
        <p14:creationId xmlns:p14="http://schemas.microsoft.com/office/powerpoint/2010/main" val="2193617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Кровь в кале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964" y="1330036"/>
            <a:ext cx="11905672" cy="542174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Если </a:t>
            </a:r>
            <a:r>
              <a:rPr lang="ru-RU" sz="3200" dirty="0"/>
              <a:t>кровяной кал появляется нерегулярно, не обильно, то причиной могут быть запор, долгое отсутствие позывов в туалет. Тогда нужно пересмотреть рацион питания собаки, не давать ему кости, так как они провоцируют запор.</a:t>
            </a:r>
          </a:p>
          <a:p>
            <a:r>
              <a:rPr lang="ru-RU" sz="3200" dirty="0" smtClean="0"/>
              <a:t>Можно </a:t>
            </a:r>
            <a:r>
              <a:rPr lang="ru-RU" sz="3200" dirty="0"/>
              <a:t>устранить путём налаживания питания и нормализации работы кишечника. </a:t>
            </a:r>
            <a:endParaRPr lang="ru-RU" sz="3200" dirty="0" smtClean="0"/>
          </a:p>
          <a:p>
            <a:r>
              <a:rPr lang="ru-RU" sz="3200" dirty="0" smtClean="0"/>
              <a:t>При </a:t>
            </a:r>
            <a:r>
              <a:rPr lang="ru-RU" sz="3200" dirty="0"/>
              <a:t>длительном кровотечении стоит показать животное врачу. Профилактические меры включают в себя осмотры в ветеринарной клинике и приём сбалансированного питательного корма, который исключает появление запоров и трещин</a:t>
            </a:r>
            <a:r>
              <a:rPr lang="ru-RU" sz="3200" dirty="0" smtClean="0"/>
              <a:t>;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4964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69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Моча с кровью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2110"/>
            <a:ext cx="10515600" cy="5234853"/>
          </a:xfrm>
        </p:spPr>
        <p:txBody>
          <a:bodyPr>
            <a:normAutofit/>
          </a:bodyPr>
          <a:lstStyle/>
          <a:p>
            <a:r>
              <a:rPr lang="ru-RU" b="1" dirty="0"/>
              <a:t>Моча с кровью </a:t>
            </a:r>
            <a:r>
              <a:rPr lang="ru-RU" dirty="0"/>
              <a:t>у собаки появляется при различных заболеваниях почек, мочевого пузыря и мочевой системы в целом, при прогрессирующих патологиях. Симптомы отклонений проявляются не только выделениями крови, но и другими признаками. Собака испытывает частые позывы в туалет, чувствует боль и дискомфорт при естественном процессе, что видно по внешнему поведению животного. Если хозяин замечает такие изменения, не нужно предпринимать какие-либо действия, чтобы лечить проблему самостоятельно. Все, что может сделать владелец питомца – обратиться к доктору. Ветеринар сможет сделать правильный вывод, если картина не будет размыта действием любых препаратов, манипуляций. Поэтому важно ничего не предпринимать, а просто вызвать врача.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6150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02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Маточное кровотечение 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Провоцирует ряд различных факторов: опухолевое новообразование, полученная травма, продолжительное прогрессирующее воспаление.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Другими </a:t>
            </a:r>
            <a:r>
              <a:rPr lang="ru-RU" sz="3600" dirty="0" smtClean="0"/>
              <a:t>причинами могут быть гормональный дисбаланс, воспаление внутренней оболочки матки (эндометрит).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Не </a:t>
            </a:r>
            <a:r>
              <a:rPr lang="ru-RU" sz="3600" dirty="0" smtClean="0"/>
              <a:t>проходящие осложнения после родов также могут стать причиной геморрагия.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47084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r>
              <a:rPr lang="ru-RU" sz="3200" dirty="0"/>
              <a:t>При воздействии повреждающих или патогенных факторов, происходит нарушение целостности сосудов, провоцируя выход крови из просвета в область мягких тканей, наружу вне полости тела или же в подкожное </a:t>
            </a:r>
            <a:r>
              <a:rPr lang="ru-RU" sz="3200" dirty="0" smtClean="0"/>
              <a:t>пространство.</a:t>
            </a:r>
          </a:p>
          <a:p>
            <a:pPr algn="ctr"/>
            <a:r>
              <a:rPr lang="ru-RU" sz="3200" dirty="0" smtClean="0"/>
              <a:t>Чаще встречаются раны:</a:t>
            </a:r>
          </a:p>
          <a:p>
            <a:r>
              <a:rPr lang="ru-RU" sz="3200" dirty="0" smtClean="0"/>
              <a:t>Рваные</a:t>
            </a:r>
          </a:p>
          <a:p>
            <a:r>
              <a:rPr lang="ru-RU" sz="3200" dirty="0" smtClean="0"/>
              <a:t>Ушибленные</a:t>
            </a:r>
          </a:p>
          <a:p>
            <a:r>
              <a:rPr lang="ru-RU" sz="3200" dirty="0" smtClean="0"/>
              <a:t>Укушенные</a:t>
            </a:r>
          </a:p>
          <a:p>
            <a:r>
              <a:rPr lang="ru-RU" sz="3200" dirty="0" smtClean="0"/>
              <a:t>Колотые</a:t>
            </a:r>
          </a:p>
          <a:p>
            <a:r>
              <a:rPr lang="ru-RU" sz="3200" dirty="0" smtClean="0"/>
              <a:t>Резаные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00025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645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Маточное кровотечение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 У здоровой собаки-самки секрет выделяется только перед родами, является нормальным признаком естественного физиологического процесса. </a:t>
            </a:r>
            <a:endParaRPr lang="ru-RU" sz="3600" dirty="0" smtClean="0"/>
          </a:p>
          <a:p>
            <a:r>
              <a:rPr lang="ru-RU" sz="3600" dirty="0" smtClean="0"/>
              <a:t>После </a:t>
            </a:r>
            <a:r>
              <a:rPr lang="ru-RU" sz="3600" dirty="0"/>
              <a:t>родов из влагалища выходят </a:t>
            </a:r>
            <a:r>
              <a:rPr lang="ru-RU" sz="3600" dirty="0" err="1"/>
              <a:t>лохии</a:t>
            </a:r>
            <a:r>
              <a:rPr lang="ru-RU" sz="3600" dirty="0"/>
              <a:t> – вещество зеленовато-бурого цвета. В нормальном состоянии это должно длиться дольше 1-2 суток.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43120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Маточное кровотечение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7382"/>
            <a:ext cx="10515600" cy="5419581"/>
          </a:xfrm>
        </p:spPr>
        <p:txBody>
          <a:bodyPr>
            <a:normAutofit/>
          </a:bodyPr>
          <a:lstStyle/>
          <a:p>
            <a:r>
              <a:rPr lang="ru-RU" sz="3200" dirty="0"/>
              <a:t>Если после родов возникают кровотечения, это признак серьезных патологий, это ненормально. Этот симптом означает, что матка в данный момент сильно наполнена кровью, сокращения отсутствуют, и любое механическое повреждение может привести к сильному кровотечению. </a:t>
            </a:r>
            <a:endParaRPr lang="ru-RU" sz="3200" dirty="0" smtClean="0"/>
          </a:p>
          <a:p>
            <a:r>
              <a:rPr lang="ru-RU" sz="3200" dirty="0" smtClean="0"/>
              <a:t>Поэтому </a:t>
            </a:r>
            <a:r>
              <a:rPr lang="ru-RU" sz="3200" dirty="0"/>
              <a:t>нужно незамедлительно обратиться к ветеринару. </a:t>
            </a:r>
            <a:endParaRPr lang="ru-RU" sz="3200" dirty="0" smtClean="0"/>
          </a:p>
          <a:p>
            <a:r>
              <a:rPr lang="ru-RU" sz="3200" dirty="0" smtClean="0"/>
              <a:t>Может </a:t>
            </a:r>
            <a:r>
              <a:rPr lang="ru-RU" sz="3200" dirty="0"/>
              <a:t>быть и внутреннее кровотечение матки, при котором нет внешних выделений. Определить его можно по поведению собаки. Животное вялое, апатичное, отказывается от еды и питья долгое время.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55414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Первая помощь при кровотечении собаке</a:t>
            </a:r>
          </a:p>
          <a:p>
            <a:r>
              <a:rPr lang="ru-RU" sz="3600" dirty="0"/>
              <a:t>В зависимости от вида кровотечения, симптомы будут различаться. Меняться будет и состояние животного</a:t>
            </a:r>
            <a:r>
              <a:rPr lang="ru-RU" sz="3600" dirty="0" smtClean="0"/>
              <a:t>.</a:t>
            </a:r>
          </a:p>
          <a:p>
            <a:pPr algn="ctr"/>
            <a:r>
              <a:rPr lang="ru-RU" sz="3600" dirty="0" smtClean="0"/>
              <a:t> </a:t>
            </a:r>
            <a:r>
              <a:rPr lang="ru-RU" sz="3600" b="1" dirty="0"/>
              <a:t>В домашних условиях можно оказать первую помощь, необходимо только знать вид геморрагии: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812401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014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Arial Black" panose="020B0A04020102020204" pitchFamily="34" charset="0"/>
              </a:rPr>
              <a:t>Артериальное кровотечение</a:t>
            </a:r>
            <a:endParaRPr lang="ru-RU" sz="3200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563" y="766618"/>
            <a:ext cx="11720945" cy="6091382"/>
          </a:xfrm>
        </p:spPr>
        <p:txBody>
          <a:bodyPr>
            <a:noAutofit/>
          </a:bodyPr>
          <a:lstStyle/>
          <a:p>
            <a:pPr marL="0" algn="ctr">
              <a:spcBef>
                <a:spcPts val="0"/>
              </a:spcBef>
            </a:pPr>
            <a:r>
              <a:rPr lang="ru-RU" sz="3200" dirty="0" smtClean="0"/>
              <a:t>При </a:t>
            </a:r>
            <a:r>
              <a:rPr lang="ru-RU" sz="3200" dirty="0"/>
              <a:t>этом типе патологического процесса </a:t>
            </a:r>
            <a:r>
              <a:rPr lang="ru-RU" sz="3200" dirty="0" smtClean="0"/>
              <a:t>необходимо:</a:t>
            </a:r>
          </a:p>
          <a:p>
            <a:pPr marL="0">
              <a:spcBef>
                <a:spcPts val="0"/>
              </a:spcBef>
            </a:pPr>
            <a:r>
              <a:rPr lang="ru-RU" sz="3200" dirty="0" smtClean="0"/>
              <a:t> Уложить питомца на ровную поверхность, взять </a:t>
            </a:r>
            <a:r>
              <a:rPr lang="ru-RU" sz="3200" dirty="0"/>
              <a:t>бинт, веревку или жгут (подойдет также поводок или </a:t>
            </a:r>
            <a:r>
              <a:rPr lang="ru-RU" sz="3200" dirty="0" smtClean="0"/>
              <a:t>ошейник).</a:t>
            </a:r>
          </a:p>
          <a:p>
            <a:pPr marL="0">
              <a:spcBef>
                <a:spcPts val="0"/>
              </a:spcBef>
            </a:pPr>
            <a:r>
              <a:rPr lang="ru-RU" sz="3200" dirty="0" smtClean="0"/>
              <a:t>При кровотечениях из сосудов конечностей и хвостам жгут накладывают двумя-тремя оборотами выше места кровотечения, а затем завязывают.</a:t>
            </a:r>
          </a:p>
          <a:p>
            <a:pPr marL="0">
              <a:spcBef>
                <a:spcPts val="0"/>
              </a:spcBef>
            </a:pPr>
            <a:r>
              <a:rPr lang="ru-RU" sz="3200" dirty="0" smtClean="0"/>
              <a:t>Держать жгут допустимо не более двух часов</a:t>
            </a:r>
            <a:r>
              <a:rPr lang="ru-RU" sz="3200" dirty="0" smtClean="0"/>
              <a:t>. (ДРУГИЕ РЕКОМЕНДАЦИИ: </a:t>
            </a:r>
            <a:r>
              <a:rPr lang="ru-RU" sz="3200" dirty="0" smtClean="0"/>
              <a:t>В </a:t>
            </a:r>
            <a:r>
              <a:rPr lang="ru-RU" sz="3200" dirty="0"/>
              <a:t>зимнее время жгут можно держать около часа, в летние месяцы – 30 минут. Если за этот промежуток времени вы не смогли доставить питомца к ветеринару, стоит ослабить жгут на 3 минуты. </a:t>
            </a:r>
            <a:r>
              <a:rPr lang="ru-RU" sz="3200" dirty="0" smtClean="0"/>
              <a:t>)</a:t>
            </a:r>
            <a:endParaRPr lang="ru-RU" sz="3200" dirty="0" smtClean="0"/>
          </a:p>
          <a:p>
            <a:pPr marL="0">
              <a:spcBef>
                <a:spcPts val="0"/>
              </a:spcBef>
            </a:pPr>
            <a:r>
              <a:rPr lang="ru-RU" sz="3200" dirty="0" smtClean="0"/>
              <a:t>При более длительном сдавливании  может наступить омертвение.</a:t>
            </a:r>
            <a:r>
              <a:rPr lang="ru-RU" sz="3200" b="1" u="sng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3202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xn--b1agjaajcft0c.xn--p1ai/wp-content/uploads/2020/03/image057-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82" y="942109"/>
            <a:ext cx="10243173" cy="5692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129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Arial Black" panose="020B0A04020102020204" pitchFamily="34" charset="0"/>
              </a:rPr>
              <a:t>Артериальное кровотечение</a:t>
            </a:r>
            <a:endParaRPr lang="ru-RU" sz="40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1709"/>
            <a:ext cx="10515600" cy="4625254"/>
          </a:xfrm>
        </p:spPr>
        <p:txBody>
          <a:bodyPr>
            <a:noAutofit/>
          </a:bodyPr>
          <a:lstStyle/>
          <a:p>
            <a:r>
              <a:rPr lang="ru-RU" sz="4000" dirty="0" smtClean="0"/>
              <a:t>Если удалось остановить наружное артериальное кровотечение, ослаблять жгут нельзя. В таком состоянии следует направляться в ветеринарную клинику. Рану обрабатывать можно только по краям зеленкой или йодом. В сами поврежденные ткани наносить дезинфицирующие растворы не рекомендуется.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90155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33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Arial Black" panose="020B0A04020102020204" pitchFamily="34" charset="0"/>
              </a:rPr>
              <a:t>Венозное </a:t>
            </a:r>
            <a:r>
              <a:rPr lang="ru-RU" sz="3600" dirty="0" smtClean="0">
                <a:latin typeface="Arial Black" panose="020B0A04020102020204" pitchFamily="34" charset="0"/>
              </a:rPr>
              <a:t>кровотечение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073" y="1477818"/>
            <a:ext cx="11859491" cy="4699145"/>
          </a:xfrm>
        </p:spPr>
        <p:txBody>
          <a:bodyPr>
            <a:noAutofit/>
          </a:bodyPr>
          <a:lstStyle/>
          <a:p>
            <a:r>
              <a:rPr lang="ru-RU" sz="3600" dirty="0" smtClean="0"/>
              <a:t>Темная кровь, медленно сочащаяся из раны (не менее 2-х минут), признак венозного кровотечения. </a:t>
            </a:r>
          </a:p>
          <a:p>
            <a:r>
              <a:rPr lang="ru-RU" sz="3600" dirty="0" smtClean="0"/>
              <a:t>останавливают </a:t>
            </a:r>
            <a:r>
              <a:rPr lang="ru-RU" sz="3600" dirty="0" smtClean="0"/>
              <a:t>при помощи повязки из бинта. Если это не помогает, то необходимо перетянуть жгутом ниже раны и через некоторое время послаблять его, чтобы не возникло атрофии тканей из-за недостаточного притока крови. А лучше всего обойтись тугой повязкой на рану, и в течение 2-3 часов отвезти питомца в больницу.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89203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 Black" panose="020B0A04020102020204" pitchFamily="34" charset="0"/>
              </a:rPr>
              <a:t>Капиллярное кровотечение</a:t>
            </a:r>
            <a:endParaRPr lang="ru-RU" sz="3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32873"/>
            <a:ext cx="11998036" cy="5634182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Данный </a:t>
            </a:r>
            <a:r>
              <a:rPr lang="ru-RU" sz="3200" dirty="0"/>
              <a:t>вид кровотечений не несет угрозы для жизни животного. </a:t>
            </a:r>
            <a:r>
              <a:rPr lang="ru-RU" sz="3200" dirty="0" smtClean="0"/>
              <a:t>На </a:t>
            </a:r>
            <a:r>
              <a:rPr lang="ru-RU" sz="3200" dirty="0"/>
              <a:t>рану при капиллярном кровотечении можно положить сухие кристаллы желатина или специальную </a:t>
            </a:r>
            <a:r>
              <a:rPr lang="ru-RU" sz="3200" dirty="0" err="1"/>
              <a:t>гемостатическую</a:t>
            </a:r>
            <a:r>
              <a:rPr lang="ru-RU" sz="3200" dirty="0"/>
              <a:t> </a:t>
            </a:r>
            <a:r>
              <a:rPr lang="ru-RU" sz="3200" dirty="0" smtClean="0"/>
              <a:t>губку, </a:t>
            </a:r>
            <a:r>
              <a:rPr lang="ru-RU" sz="3200" dirty="0" err="1" smtClean="0"/>
              <a:t>гемостатический</a:t>
            </a:r>
            <a:r>
              <a:rPr lang="ru-RU" sz="3200" dirty="0" smtClean="0"/>
              <a:t> порошок. </a:t>
            </a:r>
          </a:p>
          <a:p>
            <a:r>
              <a:rPr lang="ru-RU" sz="3200" dirty="0" smtClean="0"/>
              <a:t>Закрепляют </a:t>
            </a:r>
            <a:r>
              <a:rPr lang="ru-RU" sz="3200" dirty="0"/>
              <a:t>рану тугой повязкой и сверху накладывают лед через полотенце или другую плотную ткань</a:t>
            </a:r>
            <a:r>
              <a:rPr lang="ru-RU" sz="3200" dirty="0" smtClean="0"/>
              <a:t>. Это провоцирует сужение образовавшегося просвета и прекращение кровотока.</a:t>
            </a:r>
          </a:p>
          <a:p>
            <a:r>
              <a:rPr lang="ru-RU" sz="3200" dirty="0" smtClean="0"/>
              <a:t>После </a:t>
            </a:r>
            <a:r>
              <a:rPr lang="ru-RU" sz="3200" dirty="0"/>
              <a:t>остановки капиллярного кровотечения следует промыть рану водой и смазать края дезинфицирующим спиртовым раствором.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585743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178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кровоостанавливающая пудра для собак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127" y="1173018"/>
            <a:ext cx="12108873" cy="55972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 и удобно - Быстро останавливает кровотечение и обеспечивает безопасность и готовность вашего питомца в случае кровотечения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Контролирует кровотечение - Этот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гемостатический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порошок для животных помогает предотвратить кровотечение при стрижке когтей и обработке небольших ран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собак и кошек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Bioline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Bleeding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Powder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содержит высокоэффективную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гемостатическую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формулу. Его можно быстро и эффективно использовать для остановки кровотечения при ранении вашего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питомца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Гемостатический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порошок для лечения ран - равномерно нанесите свертывающий порошок на рану и прижмите ее, кровотечение быстро остановится.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домашним животным - может использоваться для собак, кошек и птиц всех размеров и возрастов.</a:t>
            </a:r>
          </a:p>
        </p:txBody>
      </p:sp>
    </p:spTree>
    <p:extLst>
      <p:ext uri="{BB962C8B-B14F-4D97-AF65-F5344CB8AC3E}">
        <p14:creationId xmlns:p14="http://schemas.microsoft.com/office/powerpoint/2010/main" val="6759850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Маточное кровотечение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остановить </a:t>
            </a:r>
            <a:r>
              <a:rPr lang="ru-RU" sz="4400" dirty="0"/>
              <a:t>самостоятельно невозможно, и не имеет смысла. </a:t>
            </a:r>
            <a:r>
              <a:rPr lang="ru-RU" sz="4400" dirty="0" smtClean="0"/>
              <a:t>Требуется </a:t>
            </a:r>
            <a:r>
              <a:rPr lang="ru-RU" sz="4400" dirty="0"/>
              <a:t>вмешательство специалистов наряду с надлежащим лечением.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7696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09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Виды кровотечений при ранениях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4327"/>
            <a:ext cx="12192000" cy="5902037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ru-RU" sz="3400" b="1" dirty="0"/>
              <a:t>Артериальные</a:t>
            </a:r>
            <a:r>
              <a:rPr lang="ru-RU" sz="3400" dirty="0"/>
              <a:t> – характеризуются выходом крови под большим давлением. Сопровождается подобное состояние истечением крови из поврежденного сосуда непрерывной пульсирующей струей.</a:t>
            </a:r>
          </a:p>
          <a:p>
            <a:pPr marL="0">
              <a:spcBef>
                <a:spcPts val="0"/>
              </a:spcBef>
            </a:pPr>
            <a:r>
              <a:rPr lang="ru-RU" sz="3400" b="1" dirty="0"/>
              <a:t>Венозные</a:t>
            </a:r>
            <a:r>
              <a:rPr lang="ru-RU" sz="3400" dirty="0"/>
              <a:t> – характерны плавным истечением крови в связи со слабым внутренним давлением. Венозное кровотечение остановить значительно легче, чем артериальное.</a:t>
            </a:r>
          </a:p>
          <a:p>
            <a:pPr marL="0">
              <a:spcBef>
                <a:spcPts val="0"/>
              </a:spcBef>
            </a:pPr>
            <a:r>
              <a:rPr lang="ru-RU" sz="3400" b="1" dirty="0"/>
              <a:t>Капиллярные</a:t>
            </a:r>
            <a:r>
              <a:rPr lang="ru-RU" sz="3400" dirty="0"/>
              <a:t> – представляют собой поверхностные истечения крови в виде капель. При таком типе кровотечения потери незначительные, а сам процесс легко можно приостановить.</a:t>
            </a:r>
          </a:p>
          <a:p>
            <a:pPr marL="0">
              <a:spcBef>
                <a:spcPts val="0"/>
              </a:spcBef>
            </a:pPr>
            <a:r>
              <a:rPr lang="ru-RU" sz="3400" b="1" dirty="0"/>
              <a:t>Смешанные</a:t>
            </a:r>
            <a:r>
              <a:rPr lang="ru-RU" sz="3400" dirty="0"/>
              <a:t> – самые тяжело купируемые кровотечения, так как одновременно кровь вытекает и из артерий и из </a:t>
            </a:r>
            <a:r>
              <a:rPr lang="ru-RU" sz="3400" dirty="0" smtClean="0"/>
              <a:t>вен</a:t>
            </a:r>
            <a:br>
              <a:rPr lang="ru-RU" sz="3400" dirty="0" smtClean="0"/>
            </a:b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3018468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ровотечение у собаки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579" y="1825625"/>
            <a:ext cx="761484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0481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Оказание первой </a:t>
            </a:r>
            <a:r>
              <a:rPr lang="ru-RU" sz="3600" b="1" dirty="0" smtClean="0"/>
              <a:t>помощи: 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dirty="0"/>
              <a:t>Укусы, порезы и незначительные раны.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55" y="1570182"/>
            <a:ext cx="12127345" cy="513541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Первая </a:t>
            </a:r>
            <a:r>
              <a:rPr lang="ru-RU" sz="3200" dirty="0"/>
              <a:t>помощь заключается в максимально быстрой обработке раны. По возможности подстригите шерсть собаки в области раны. В первую очередь, необходимо промыть рану. Края раны обработайте антисептиком, например, </a:t>
            </a:r>
            <a:r>
              <a:rPr lang="ru-RU" sz="3200" dirty="0" err="1"/>
              <a:t>хлоргексидином</a:t>
            </a:r>
            <a:r>
              <a:rPr lang="ru-RU" sz="3200" dirty="0"/>
              <a:t>, перекисью водорода, </a:t>
            </a:r>
            <a:r>
              <a:rPr lang="ru-RU" sz="3200" dirty="0" err="1"/>
              <a:t>мирамистином</a:t>
            </a:r>
            <a:r>
              <a:rPr lang="ru-RU" sz="3200" dirty="0"/>
              <a:t>. </a:t>
            </a:r>
            <a:endParaRPr lang="ru-RU" sz="3200" dirty="0" smtClean="0"/>
          </a:p>
          <a:p>
            <a:r>
              <a:rPr lang="ru-RU" sz="3200" dirty="0" smtClean="0"/>
              <a:t>Если </a:t>
            </a:r>
            <a:r>
              <a:rPr lang="ru-RU" sz="3200" dirty="0"/>
              <a:t>под рукой нет антисептика — используйте чистую воду. Следует забинтовать рану и предупредить </a:t>
            </a:r>
            <a:r>
              <a:rPr lang="ru-RU" sz="3200" dirty="0" err="1"/>
              <a:t>вылизывание</a:t>
            </a:r>
            <a:r>
              <a:rPr lang="ru-RU" sz="3200" dirty="0"/>
              <a:t> её питомцем. Адекватно оцените глубину и ширину раны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Если она больше 2 см, нужно обратиться в ветеринарную клинику</a:t>
            </a:r>
            <a:r>
              <a:rPr lang="ru-RU" sz="3200" dirty="0" smtClean="0"/>
              <a:t>.</a:t>
            </a:r>
            <a:r>
              <a:rPr lang="ru-RU" sz="3200" dirty="0">
                <a:hlinkClick r:id="rId2"/>
              </a:rPr>
              <a:t/>
            </a:r>
            <a:br>
              <a:rPr lang="ru-RU" sz="3200" dirty="0">
                <a:hlinkClick r:id="rId2"/>
              </a:rPr>
            </a:br>
            <a:endParaRPr lang="ru-RU" sz="3200" b="1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0970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У собаки чаще всего диагностируются следующие виды кровотечений: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Носовые</a:t>
            </a:r>
            <a:r>
              <a:rPr lang="ru-RU" sz="4000" dirty="0" smtClean="0"/>
              <a:t>. </a:t>
            </a:r>
          </a:p>
          <a:p>
            <a:r>
              <a:rPr lang="ru-RU" sz="4000" dirty="0" smtClean="0"/>
              <a:t>Возникают при механическом повреждении внутренних или внешних частей носовых ходов. </a:t>
            </a:r>
          </a:p>
          <a:p>
            <a:r>
              <a:rPr lang="ru-RU" sz="4000" dirty="0" smtClean="0"/>
              <a:t>Кровотечение из носа может различаться по степени интенсивности – вытекать небольшой струйкой или крупными каплями.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54585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378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Носовые.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8908"/>
            <a:ext cx="10515600" cy="5438055"/>
          </a:xfrm>
        </p:spPr>
        <p:txBody>
          <a:bodyPr>
            <a:noAutofit/>
          </a:bodyPr>
          <a:lstStyle/>
          <a:p>
            <a:r>
              <a:rPr lang="ru-RU" sz="3600" b="1" dirty="0"/>
              <a:t> </a:t>
            </a:r>
            <a:r>
              <a:rPr lang="ru-RU" sz="3600" dirty="0"/>
              <a:t>Появляются чаще всего в результате механической травмы внутренней или внешней части носа. </a:t>
            </a:r>
            <a:endParaRPr lang="ru-RU" sz="3600" dirty="0" smtClean="0"/>
          </a:p>
          <a:p>
            <a:r>
              <a:rPr lang="ru-RU" sz="3600" dirty="0" smtClean="0"/>
              <a:t>Кровотечение </a:t>
            </a:r>
            <a:r>
              <a:rPr lang="ru-RU" sz="3600" dirty="0"/>
              <a:t>может быть разной силы: вытекать тонкой струей, крупными каплями. Внешние симптомы обычно шокируют хозяина, вызывают растерянность. </a:t>
            </a:r>
            <a:endParaRPr lang="ru-RU" sz="3600" dirty="0" smtClean="0"/>
          </a:p>
          <a:p>
            <a:pPr algn="ctr"/>
            <a:r>
              <a:rPr lang="ru-RU" sz="3600" dirty="0" smtClean="0"/>
              <a:t>Но</a:t>
            </a:r>
            <a:r>
              <a:rPr lang="ru-RU" sz="3600" dirty="0"/>
              <a:t>, чтобы оказать правильную помощь, необходимо взять себя в руки и применить </a:t>
            </a:r>
            <a:r>
              <a:rPr lang="ru-RU" sz="3600" u="sng" dirty="0"/>
              <a:t>следующий алгоритм действий</a:t>
            </a:r>
            <a:r>
              <a:rPr lang="ru-RU" sz="3600" u="sng" dirty="0" smtClean="0"/>
              <a:t>:</a:t>
            </a:r>
            <a:endParaRPr lang="ru-RU" sz="3600" u="sng" dirty="0"/>
          </a:p>
        </p:txBody>
      </p:sp>
    </p:spTree>
    <p:extLst>
      <p:ext uri="{BB962C8B-B14F-4D97-AF65-F5344CB8AC3E}">
        <p14:creationId xmlns:p14="http://schemas.microsoft.com/office/powerpoint/2010/main" val="412447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алгоритм действий </a:t>
            </a:r>
            <a:r>
              <a:rPr lang="ru-RU" sz="3200" dirty="0" smtClean="0"/>
              <a:t>при носовом кровотечении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7455"/>
            <a:ext cx="10515600" cy="529950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Не паниковать самому и успокоить питомца. </a:t>
            </a:r>
          </a:p>
          <a:p>
            <a:r>
              <a:rPr lang="ru-RU" sz="4000" dirty="0" smtClean="0"/>
              <a:t>Необходимо ограничить любые телодвижения собаки, исключить активное поведение и физические нагрузки.</a:t>
            </a:r>
          </a:p>
          <a:p>
            <a:r>
              <a:rPr lang="ru-RU" sz="4000" dirty="0" smtClean="0"/>
              <a:t> Важно обеспечить покой, поскольку любая подвижность повышает артериальное давление, что усиливает кровотечение. Это мешает успешно его остановить.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68039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22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алгоритм действий при носовом кровотечении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40508"/>
            <a:ext cx="12192000" cy="5920509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Оказать первую помощь собаке: подготовить и наложить холодный компресс на голову или переносицу. Держать его до видимого проявления улучшений.</a:t>
            </a:r>
          </a:p>
          <a:p>
            <a:r>
              <a:rPr lang="ru-RU" sz="3200" dirty="0" smtClean="0"/>
              <a:t>После прекращения кровотечения важно обратиться к ветеринару. Специалист поможет определить истинную причину опасных симптомов.</a:t>
            </a:r>
          </a:p>
          <a:p>
            <a:r>
              <a:rPr lang="ru-RU" sz="3200" dirty="0" smtClean="0"/>
              <a:t>Последнее действие важно, так как причиной может быть не только физическая травма носа, но и другие факторы: полипы в полости носа, опухоли, застрявшие предметы. Или более серьезные, например, воспаление в поджелудочной железе. Внутренние невидимые для хозяина причины представляют угрозу жизни питомца. Поэтому важны своевременные действия даже после устранения течения крови.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07810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первая помощь при кровотечении  из носа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080656"/>
            <a:ext cx="11536218" cy="5634180"/>
          </a:xfrm>
        </p:spPr>
        <p:txBody>
          <a:bodyPr>
            <a:noAutofit/>
          </a:bodyPr>
          <a:lstStyle/>
          <a:p>
            <a:r>
              <a:rPr lang="ru-RU" sz="3600" dirty="0" smtClean="0"/>
              <a:t>Вставить </a:t>
            </a:r>
            <a:r>
              <a:rPr lang="ru-RU" sz="3600" dirty="0"/>
              <a:t>в ноздрю ватный тампон, предварительно смоченный раствором </a:t>
            </a:r>
            <a:r>
              <a:rPr lang="ru-RU" sz="3600" dirty="0" err="1"/>
              <a:t>Галазолина</a:t>
            </a:r>
            <a:r>
              <a:rPr lang="ru-RU" sz="3600" dirty="0"/>
              <a:t>. К носу приложить холодный компресс на полчаса. </a:t>
            </a:r>
            <a:endParaRPr lang="ru-RU" sz="3600" dirty="0" smtClean="0"/>
          </a:p>
          <a:p>
            <a:r>
              <a:rPr lang="ru-RU" sz="3600" dirty="0" smtClean="0"/>
              <a:t>Средства </a:t>
            </a:r>
            <a:r>
              <a:rPr lang="ru-RU" sz="3600" dirty="0"/>
              <a:t>сосудосуживающего типа не рекомендовано использовать более недели, т.к. потом они вызывают обратную реакцию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Внутримышечно </a:t>
            </a:r>
            <a:r>
              <a:rPr lang="ru-RU" sz="3600" dirty="0" smtClean="0"/>
              <a:t>ввести  </a:t>
            </a:r>
            <a:r>
              <a:rPr lang="ru-RU" sz="3600" dirty="0" err="1"/>
              <a:t>Викасол</a:t>
            </a:r>
            <a:r>
              <a:rPr lang="ru-RU" sz="3600" dirty="0"/>
              <a:t> 2мл или витамин С 5мл. </a:t>
            </a:r>
            <a:endParaRPr lang="ru-RU" sz="3600" dirty="0" smtClean="0"/>
          </a:p>
          <a:p>
            <a:r>
              <a:rPr lang="ru-RU" sz="3600" dirty="0" smtClean="0"/>
              <a:t>При </a:t>
            </a:r>
            <a:r>
              <a:rPr lang="ru-RU" sz="3600" dirty="0"/>
              <a:t>невозможности остановить кровь самостоятельно – обратитесь к врачу</a:t>
            </a:r>
            <a:r>
              <a:rPr lang="ru-RU" sz="3600" dirty="0" smtClean="0"/>
              <a:t>;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81347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37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Виды кровотечений у собак: </a:t>
            </a:r>
            <a:r>
              <a:rPr lang="ru-RU" b="1" dirty="0" smtClean="0"/>
              <a:t>Легочные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836" y="831273"/>
            <a:ext cx="11242964" cy="585585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Относиться к внутренним и считается очень опасным. При легочных кровотечениях присутствуют выраженные внешние признаки. Без помощи ветеринарного врача при кровотечении в легких не обойтись. Причиной геморрагии в легких чаще становятся повреждения грудной клетки механического характера – при попадании животного под автомобиль, при сильных ударах во время падения с высоты или же других физических травмах. Спровоцировать кровотечение способны и хронические патологии легочных структур. При легочных геморрагиях из области рта или носа животного вытекают в небольшом количестве кровь со слизью, может появиться кашель, характеризующийся выделением пены с кровью.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328663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1986</Words>
  <Application>Microsoft Office PowerPoint</Application>
  <PresentationFormat>Широкоэкранный</PresentationFormat>
  <Paragraphs>107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Виды кровотечений при ранениях</vt:lpstr>
      <vt:lpstr>У собаки чаще всего диагностируются следующие виды кровотечений:</vt:lpstr>
      <vt:lpstr>Носовые.</vt:lpstr>
      <vt:lpstr>алгоритм действий при носовом кровотечении</vt:lpstr>
      <vt:lpstr>алгоритм действий при носовом кровотечении</vt:lpstr>
      <vt:lpstr>первая помощь при кровотечении  из носа</vt:lpstr>
      <vt:lpstr>Виды кровотечений у собак: Легочные.</vt:lpstr>
      <vt:lpstr>Легочное кровотечение, алгоритм действий</vt:lpstr>
      <vt:lpstr>Легочное кровотечение, алгоритм действий</vt:lpstr>
      <vt:lpstr>Кровотечения из пасти</vt:lpstr>
      <vt:lpstr>Раны век</vt:lpstr>
      <vt:lpstr>Желудочные или кишечные кровотечения</vt:lpstr>
      <vt:lpstr>Желудочные или кишечные кровотечения</vt:lpstr>
      <vt:lpstr>Презентация PowerPoint</vt:lpstr>
      <vt:lpstr>Кровь в кале</vt:lpstr>
      <vt:lpstr>Моча с кровью</vt:lpstr>
      <vt:lpstr>Маточное кровотечение </vt:lpstr>
      <vt:lpstr>Маточное кровотечение</vt:lpstr>
      <vt:lpstr>Маточное кровотечение</vt:lpstr>
      <vt:lpstr>Презентация PowerPoint</vt:lpstr>
      <vt:lpstr>Артериальное кровотечение</vt:lpstr>
      <vt:lpstr>Презентация PowerPoint</vt:lpstr>
      <vt:lpstr>Артериальное кровотечение</vt:lpstr>
      <vt:lpstr>Венозное кровотечение</vt:lpstr>
      <vt:lpstr>Капиллярное кровотечение</vt:lpstr>
      <vt:lpstr>кровоостанавливающая пудра для собак</vt:lpstr>
      <vt:lpstr>Маточное кровотечение</vt:lpstr>
      <vt:lpstr>Презентация PowerPoint</vt:lpstr>
      <vt:lpstr>Оказание первой помощи:  Укусы, порезы и незначительные раны.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Любовь</dc:creator>
  <cp:lastModifiedBy>Любовь</cp:lastModifiedBy>
  <cp:revision>16</cp:revision>
  <dcterms:created xsi:type="dcterms:W3CDTF">2024-01-15T11:18:38Z</dcterms:created>
  <dcterms:modified xsi:type="dcterms:W3CDTF">2024-01-15T16:34:56Z</dcterms:modified>
</cp:coreProperties>
</file>