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56" r:id="rId2"/>
    <p:sldId id="265" r:id="rId3"/>
    <p:sldId id="335" r:id="rId4"/>
    <p:sldId id="336" r:id="rId5"/>
    <p:sldId id="337" r:id="rId6"/>
    <p:sldId id="266" r:id="rId7"/>
    <p:sldId id="338" r:id="rId8"/>
    <p:sldId id="339" r:id="rId9"/>
    <p:sldId id="380" r:id="rId10"/>
    <p:sldId id="381" r:id="rId11"/>
    <p:sldId id="382" r:id="rId12"/>
    <p:sldId id="383" r:id="rId13"/>
    <p:sldId id="384" r:id="rId14"/>
    <p:sldId id="386" r:id="rId15"/>
    <p:sldId id="358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78" r:id="rId24"/>
    <p:sldId id="359" r:id="rId25"/>
    <p:sldId id="366" r:id="rId26"/>
    <p:sldId id="368" r:id="rId27"/>
    <p:sldId id="395" r:id="rId28"/>
    <p:sldId id="396" r:id="rId29"/>
    <p:sldId id="397" r:id="rId30"/>
    <p:sldId id="398" r:id="rId31"/>
    <p:sldId id="399" r:id="rId32"/>
    <p:sldId id="400" r:id="rId33"/>
    <p:sldId id="401" r:id="rId34"/>
    <p:sldId id="402" r:id="rId35"/>
    <p:sldId id="405" r:id="rId36"/>
    <p:sldId id="403" r:id="rId37"/>
    <p:sldId id="404" r:id="rId38"/>
    <p:sldId id="406" r:id="rId39"/>
    <p:sldId id="407" r:id="rId40"/>
    <p:sldId id="408" r:id="rId41"/>
    <p:sldId id="409" r:id="rId42"/>
    <p:sldId id="410" r:id="rId43"/>
    <p:sldId id="340" r:id="rId44"/>
    <p:sldId id="355" r:id="rId45"/>
    <p:sldId id="356" r:id="rId46"/>
    <p:sldId id="341" r:id="rId47"/>
    <p:sldId id="342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398D7-ACB8-4702-9880-2E7C4F87D3AB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3B154-CE8C-469B-A803-7746B859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23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714612-6E81-47E6-9042-05A27DED95E6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>
              <a:latin typeface="Calibri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Роль науки в жизни общества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Нау́ка — особый вид познавательной деятельности, направленной на получение, уточнение и распространение объективных, системно-организованных и обоснованных знаний о природе, обществе и мышлении.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История науки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Предшественниками современных учёных были философы Древней Греции и Рима, для которых размышления и поиск истины становятся основным занятием. В Древней Греции появляются варианты классификации знаний. Наука в современном понимании начала складываться с XVI—XVII веков. Объём научной деятельности с XVII века удваивается примерно каждые 10—15 лет (рост открытий, научной информации, числа научных работников).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Ученые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Учёный — представитель науки, осуществляющий осмысленную деятельность по формированию научной картины мира, чья научная деятельность и квалификация в той или иной форме получили признание со стороны научного сообщества.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Миру известны фамилии многих великих ученых, таких как: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Геродот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Евклид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Архимед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Птолемей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Коперник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Галилей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Ньютон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Лавуазье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Кювье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Лайель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Лобачевский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Дарвин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Менделеев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Вернадский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Эйнштейн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Бор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Научные организации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Активную роль в развитии науки играют добровольные научные общества, основной задачей которых является обмен научной информацией, в том числе, в ходе проводимых конференций, и благодаря публикациям в периодических изданиях, выпускаемых обществом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Научные организации: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ЮНЕСКО (Организация способствует сотрудничеству учёных и других научных организаций по всему миру).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ИЮПАК (международная организация, способствующая прогрессу в области химии).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Международный астрономический союз (признан в качестве высшей международной инстанции в решении астрономических вопросов, требующих сотрудничества и стандартизации, таких как официальное наименование астрономических тел и деталей на них).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Международные научные институты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Научные институты — академии и НИИ — сотрудничают на международном уровне. Современные крупномасштабные научные проекты, такие, как расшифровка геном человека или Международная космическая станция, — требуют огромных материальных затрат и координации деятельности многих научных и производственных коллективов.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Из них: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CERN — крупнейшая в мире лаборатория физики высоких энергий и физики элементарных частиц;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ОИЯИ — в ОИЯИ были синтезированы все трансурановые элементы, открытые в СССР и России, и повторен синтез большинства трансурановых элементов, открытых в других странах.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Научные медали и премии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Нобелевская премия — самая престижная и знаменитая научная премия, присуждается в ряде номинаций. На неё существует пародия в виде Шнобелевской премии.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Премия и медаль Филдса — за успехи в области математики. Вручается королём Испании.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Премия Абеля — за вклад в математику.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Премия Шао Ифу — за вклад в астрономию, математику и медицину или науки о жизни.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Премия Тьюринга — самая престижная премия в информатике, вручаемая Ассоциацией вычислительной техники.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Премия Декарта — за выдающиеся достижения в науке и технике.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Научный юмор — вид профессионального юмора, который основан на необычных или парадоксальных аспектах научных теорий и научной деятельности. Часто научный юмор не может быть адекватно воспринят и оценен людьми, не имеющими достаточных познаний в соответствующей области науки.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Научный метод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Структура: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Наблюдение фактов и измерение, количественное или качественное описание наблюдений. В таких описаниях с необходимостью используются различные абстракции.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Анализ результатов наблюдения — их систематизация, вычленение значимого и второстепенного.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Обобщение (синтез) и формулирование гипотез, теорий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Прогноз: формулирование следствий из предложенной гипотезы или принятой теории с помощью дедукции, индукции или других логических методов.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Проверка прогнозируемых следствий с помощью эксперимента (по терминологии Карла Поппера — критического эксперимента).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Научная картина мира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Научная картина (модель) мира — система представлений о свойствах и закономерностях реальной действительности, построенная в результате обобщения и синтеза научных понятий и принципов.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Классификация наук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Общественные и гуманитарные науки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Антропология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Археология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География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Лингвистика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Искусствоведение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История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Клиометрия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Краеведение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Культурология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Литературоведение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Педагогика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Политология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Психология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Социология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Филология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Философия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История философии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Экономика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Этнография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Юриспруденция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Библиотековедение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Книговедение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Документоведение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Технические науки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Агрономия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Аэронавтика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Баллистика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Бионика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Биотехнологии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Геомеханика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Геофизика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Информатика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Кибернетика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Кораблестроение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Пищевые технологии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Кулинария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Материаловедение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Криптография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Машиностроение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Механика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Нанотехнология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Робототехника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Системотехника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Строительство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Архитектура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Трибология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Электротехника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Энергетика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Естественные науки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Астрономия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Биология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География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Геология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Медицина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Почвоведение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Физика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Химия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Математика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Наука и псевдонаука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Псевдонау́ка— деятельность, имитирующая научную деятельность, но по сути таковой не являющаяся.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Характерными чертами псевдонаучной теории являются игнорирование или искажение фактов.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Важнейшие научные проблемы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Астрофизика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Скрытая масса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Тёмная энергия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Медицина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СПИД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Рак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Математика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Задачи тысячелетия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Проблемы Гильберта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Открытые математические проблемы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Биология Клонирование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0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0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0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0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0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0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20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1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1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121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1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8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21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54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148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86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3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9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97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18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F8FF5BE6-534C-4A4A-AE57-02A8406D7C36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D7D89DF-08BA-455F-9556-19F20CEA806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018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018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18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18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ugosvet.ru/" TargetMode="External"/><Relationship Id="rId2" Type="http://schemas.openxmlformats.org/officeDocument/2006/relationships/hyperlink" Target="http://www.earthanduniverse.net/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nciklopedia.by.ru/" TargetMode="External"/><Relationship Id="rId4" Type="http://schemas.openxmlformats.org/officeDocument/2006/relationships/hyperlink" Target="http://ru.wikipedia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ciklopedia.by.ru/" TargetMode="External"/><Relationship Id="rId7" Type="http://schemas.openxmlformats.org/officeDocument/2006/relationships/hyperlink" Target="http://elementy.ru/" TargetMode="External"/><Relationship Id="rId2" Type="http://schemas.openxmlformats.org/officeDocument/2006/relationships/hyperlink" Target="http://www.edic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verum.com/" TargetMode="External"/><Relationship Id="rId5" Type="http://schemas.openxmlformats.org/officeDocument/2006/relationships/hyperlink" Target="http://www.abc-people.com/" TargetMode="External"/><Relationship Id="rId4" Type="http://schemas.openxmlformats.org/officeDocument/2006/relationships/hyperlink" Target="http://dic.academic.r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3568" y="1268760"/>
            <a:ext cx="7848872" cy="388843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ИСТОРИЯ РАЗВИТИЯ ТЕХНИКИ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42997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/>
              <a:t>Ключевые   слова   и  понятия   в  дисциплине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525963"/>
          </a:xfrm>
        </p:spPr>
        <p:txBody>
          <a:bodyPr/>
          <a:lstStyle/>
          <a:p>
            <a:r>
              <a:rPr lang="ru-RU" sz="2300" b="1" dirty="0"/>
              <a:t>История</a:t>
            </a:r>
            <a:r>
              <a:rPr lang="ru-RU" sz="2300" dirty="0"/>
              <a:t> ( </a:t>
            </a:r>
            <a:r>
              <a:rPr lang="ru-RU" sz="2300" dirty="0" err="1"/>
              <a:t>гр</a:t>
            </a:r>
            <a:r>
              <a:rPr lang="ru-RU" sz="2300" dirty="0"/>
              <a:t> . </a:t>
            </a:r>
            <a:r>
              <a:rPr lang="ru-RU" sz="2300" dirty="0" err="1"/>
              <a:t>historia</a:t>
            </a:r>
            <a:r>
              <a:rPr lang="ru-RU" sz="2300" dirty="0"/>
              <a:t>) –  исследование :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1</a:t>
            </a:r>
            <a:r>
              <a:rPr lang="ru-RU" sz="2300" dirty="0"/>
              <a:t>)  действительность   в  ходе  </a:t>
            </a:r>
            <a:r>
              <a:rPr lang="ru-RU" sz="2300" dirty="0" smtClean="0"/>
              <a:t>ее   </a:t>
            </a:r>
            <a:r>
              <a:rPr lang="ru-RU" sz="2300" dirty="0"/>
              <a:t>развития ,  движения;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2</a:t>
            </a:r>
            <a:r>
              <a:rPr lang="ru-RU" sz="2300" dirty="0"/>
              <a:t>)  прошлое ,  сохраняющееся   в  памяти  </a:t>
            </a:r>
            <a:r>
              <a:rPr lang="ru-RU" sz="2300" dirty="0" err="1"/>
              <a:t>челове</a:t>
            </a:r>
            <a:r>
              <a:rPr lang="ru-RU" sz="2300" dirty="0"/>
              <a:t> -</a:t>
            </a:r>
            <a:r>
              <a:rPr lang="ru-RU" sz="2300" dirty="0" err="1"/>
              <a:t>чества</a:t>
            </a:r>
            <a:r>
              <a:rPr lang="ru-RU" sz="2300" dirty="0"/>
              <a:t> ;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3</a:t>
            </a:r>
            <a:r>
              <a:rPr lang="ru-RU" sz="2300" dirty="0"/>
              <a:t>)  наука  о   развитии   человеческого  общества,  области  знания , </a:t>
            </a:r>
            <a:r>
              <a:rPr lang="ru-RU" sz="2300" dirty="0" smtClean="0"/>
              <a:t>природы </a:t>
            </a:r>
            <a:r>
              <a:rPr lang="ru-RU" sz="2300" dirty="0"/>
              <a:t>,  техники ,  прогресса,  культуры и  т .  п. </a:t>
            </a:r>
          </a:p>
          <a:p>
            <a:r>
              <a:rPr lang="ru-RU" sz="2300" b="1" dirty="0"/>
              <a:t>Наука</a:t>
            </a:r>
            <a:r>
              <a:rPr lang="ru-RU" sz="2300" dirty="0"/>
              <a:t> –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1</a:t>
            </a:r>
            <a:r>
              <a:rPr lang="ru-RU" sz="2300" dirty="0"/>
              <a:t>)  то ,  что  поучает,  дает   опыт,  урок ;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2</a:t>
            </a:r>
            <a:r>
              <a:rPr lang="ru-RU" sz="2300" dirty="0"/>
              <a:t>)  выработка  и   </a:t>
            </a:r>
            <a:r>
              <a:rPr lang="ru-RU" sz="2300" dirty="0" err="1"/>
              <a:t>сис-тематизация</a:t>
            </a:r>
            <a:r>
              <a:rPr lang="ru-RU" sz="2300" dirty="0"/>
              <a:t>  объективных   знаний   о   действительности ;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3</a:t>
            </a:r>
            <a:r>
              <a:rPr lang="ru-RU" sz="2300" dirty="0"/>
              <a:t>)  система </a:t>
            </a:r>
            <a:r>
              <a:rPr lang="ru-RU" sz="2300" dirty="0" smtClean="0"/>
              <a:t>знаний   </a:t>
            </a:r>
            <a:r>
              <a:rPr lang="ru-RU" sz="2300" dirty="0"/>
              <a:t>о  закономерностях  в  развитии   природы ,  общества,  мышления, </a:t>
            </a:r>
            <a:r>
              <a:rPr lang="ru-RU" sz="2300" dirty="0" smtClean="0"/>
              <a:t>техники </a:t>
            </a:r>
            <a:r>
              <a:rPr lang="ru-RU" sz="2300" dirty="0"/>
              <a:t>,  культуры  и   др. </a:t>
            </a:r>
          </a:p>
          <a:p>
            <a:r>
              <a:rPr lang="ru-RU" sz="2300" b="1" dirty="0"/>
              <a:t>Прогресс</a:t>
            </a:r>
            <a:r>
              <a:rPr lang="ru-RU" sz="2300" dirty="0"/>
              <a:t>  – ( лат. </a:t>
            </a:r>
            <a:r>
              <a:rPr lang="ru-RU" sz="2300" dirty="0" err="1"/>
              <a:t>progressus</a:t>
            </a:r>
            <a:r>
              <a:rPr lang="ru-RU" sz="2300" dirty="0"/>
              <a:t>) –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1</a:t>
            </a:r>
            <a:r>
              <a:rPr lang="ru-RU" sz="2300" dirty="0"/>
              <a:t>)  движение  вперед ,  к   более  </a:t>
            </a:r>
            <a:r>
              <a:rPr lang="ru-RU" sz="2300" dirty="0" smtClean="0"/>
              <a:t>совершенному   состоянию; </a:t>
            </a:r>
            <a:br>
              <a:rPr lang="ru-RU" sz="2300" dirty="0" smtClean="0"/>
            </a:br>
            <a:r>
              <a:rPr lang="ru-RU" sz="2300" dirty="0" smtClean="0"/>
              <a:t>2</a:t>
            </a:r>
            <a:r>
              <a:rPr lang="ru-RU" sz="2300" dirty="0"/>
              <a:t>)  изменение  к   лучшему ;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3</a:t>
            </a:r>
            <a:r>
              <a:rPr lang="ru-RU" sz="2300" dirty="0"/>
              <a:t>)  переход  на   более </a:t>
            </a:r>
            <a:r>
              <a:rPr lang="ru-RU" sz="2300" dirty="0" smtClean="0"/>
              <a:t>высокую   </a:t>
            </a:r>
            <a:r>
              <a:rPr lang="ru-RU" sz="2300" dirty="0"/>
              <a:t>ступень  развития . </a:t>
            </a:r>
          </a:p>
        </p:txBody>
      </p:sp>
    </p:spTree>
    <p:extLst>
      <p:ext uri="{BB962C8B-B14F-4D97-AF65-F5344CB8AC3E}">
        <p14:creationId xmlns:p14="http://schemas.microsoft.com/office/powerpoint/2010/main" val="1731955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03845"/>
            <a:ext cx="8229600" cy="5721499"/>
          </a:xfrm>
        </p:spPr>
        <p:txBody>
          <a:bodyPr/>
          <a:lstStyle/>
          <a:p>
            <a:r>
              <a:rPr lang="ru-RU" sz="2300" b="1" dirty="0"/>
              <a:t>Техника</a:t>
            </a:r>
            <a:r>
              <a:rPr lang="ru-RU" sz="2300" dirty="0"/>
              <a:t> – ( </a:t>
            </a:r>
            <a:r>
              <a:rPr lang="ru-RU" sz="2300" dirty="0" err="1"/>
              <a:t>гр</a:t>
            </a:r>
            <a:r>
              <a:rPr lang="ru-RU" sz="2300" dirty="0"/>
              <a:t> . </a:t>
            </a:r>
            <a:r>
              <a:rPr lang="ru-RU" sz="2300" dirty="0" err="1"/>
              <a:t>techne</a:t>
            </a:r>
            <a:r>
              <a:rPr lang="ru-RU" sz="2300" dirty="0"/>
              <a:t>) –  ремесло,  мастерство ,  искусство. </a:t>
            </a:r>
          </a:p>
          <a:p>
            <a:r>
              <a:rPr lang="ru-RU" sz="2300" b="1" dirty="0"/>
              <a:t>Технология</a:t>
            </a:r>
            <a:r>
              <a:rPr lang="ru-RU" sz="2300" dirty="0"/>
              <a:t>  – ( </a:t>
            </a:r>
            <a:r>
              <a:rPr lang="ru-RU" sz="2300" dirty="0" err="1"/>
              <a:t>гр</a:t>
            </a:r>
            <a:r>
              <a:rPr lang="ru-RU" sz="2300" dirty="0"/>
              <a:t> . </a:t>
            </a:r>
            <a:r>
              <a:rPr lang="ru-RU" sz="2300" dirty="0" err="1"/>
              <a:t>techne</a:t>
            </a:r>
            <a:r>
              <a:rPr lang="ru-RU" sz="2300" dirty="0"/>
              <a:t> + </a:t>
            </a:r>
            <a:r>
              <a:rPr lang="ru-RU" sz="2300" dirty="0" err="1"/>
              <a:t>logos</a:t>
            </a:r>
            <a:r>
              <a:rPr lang="ru-RU" sz="2300" dirty="0"/>
              <a:t> (учение )) –  совокупность   знаний  </a:t>
            </a:r>
            <a:r>
              <a:rPr lang="ru-RU" sz="2300" dirty="0" smtClean="0"/>
              <a:t>о  </a:t>
            </a:r>
            <a:r>
              <a:rPr lang="ru-RU" sz="2300" dirty="0"/>
              <a:t>способах   и  средствах  проведения   процессов. </a:t>
            </a:r>
          </a:p>
          <a:p>
            <a:r>
              <a:rPr lang="ru-RU" sz="2300" b="1" dirty="0"/>
              <a:t>Инженер</a:t>
            </a:r>
            <a:r>
              <a:rPr lang="ru-RU" sz="2300" dirty="0"/>
              <a:t>  – (лат. </a:t>
            </a:r>
            <a:r>
              <a:rPr lang="ru-RU" sz="2300" dirty="0" err="1"/>
              <a:t>ingium</a:t>
            </a:r>
            <a:r>
              <a:rPr lang="ru-RU" sz="2300" dirty="0"/>
              <a:t> –  выдумка ,  изобретательность ;  фр. </a:t>
            </a:r>
            <a:r>
              <a:rPr lang="ru-RU" sz="2300" dirty="0" err="1" smtClean="0"/>
              <a:t>ingenieur</a:t>
            </a:r>
            <a:r>
              <a:rPr lang="ru-RU" sz="2300" dirty="0"/>
              <a:t>) – острый  изобретательный  ум. </a:t>
            </a:r>
          </a:p>
          <a:p>
            <a:r>
              <a:rPr lang="ru-RU" sz="2300" b="1" dirty="0"/>
              <a:t>Энергия</a:t>
            </a:r>
            <a:r>
              <a:rPr lang="ru-RU" sz="2300" dirty="0"/>
              <a:t> — (</a:t>
            </a:r>
            <a:r>
              <a:rPr lang="ru-RU" sz="2300" dirty="0" err="1"/>
              <a:t>гр</a:t>
            </a:r>
            <a:r>
              <a:rPr lang="ru-RU" sz="2300" dirty="0"/>
              <a:t> . </a:t>
            </a:r>
            <a:r>
              <a:rPr lang="ru-RU" sz="2300" dirty="0" err="1"/>
              <a:t>energeia</a:t>
            </a:r>
            <a:r>
              <a:rPr lang="ru-RU" sz="2300" dirty="0"/>
              <a:t> –  </a:t>
            </a:r>
            <a:r>
              <a:rPr lang="ru-RU" sz="2300" dirty="0" smtClean="0"/>
              <a:t>деятельность) </a:t>
            </a:r>
            <a:r>
              <a:rPr lang="ru-RU" sz="2300" dirty="0"/>
              <a:t>–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1</a:t>
            </a:r>
            <a:r>
              <a:rPr lang="ru-RU" sz="2300" dirty="0"/>
              <a:t>)  одно  из   основных </a:t>
            </a:r>
            <a:r>
              <a:rPr lang="ru-RU" sz="2300" dirty="0" smtClean="0"/>
              <a:t>свойств  </a:t>
            </a:r>
            <a:r>
              <a:rPr lang="ru-RU" sz="2300" dirty="0"/>
              <a:t>материи – мера  ее   движения;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2</a:t>
            </a:r>
            <a:r>
              <a:rPr lang="ru-RU" sz="2300" dirty="0"/>
              <a:t>)  деятельная   </a:t>
            </a:r>
            <a:r>
              <a:rPr lang="ru-RU" sz="2300" dirty="0" smtClean="0"/>
              <a:t>сила; </a:t>
            </a:r>
            <a:br>
              <a:rPr lang="ru-RU" sz="2300" dirty="0" smtClean="0"/>
            </a:br>
            <a:r>
              <a:rPr lang="ru-RU" sz="2300" dirty="0" smtClean="0"/>
              <a:t>3</a:t>
            </a:r>
            <a:r>
              <a:rPr lang="ru-RU" sz="2300" dirty="0"/>
              <a:t>)  общая  </a:t>
            </a:r>
            <a:r>
              <a:rPr lang="ru-RU" sz="2300" dirty="0" smtClean="0"/>
              <a:t>количественная  </a:t>
            </a:r>
            <a:r>
              <a:rPr lang="ru-RU" sz="2300" dirty="0"/>
              <a:t>мера  различных  форм  движения материи ( поля ). </a:t>
            </a:r>
          </a:p>
          <a:p>
            <a:r>
              <a:rPr lang="ru-RU" sz="2300" b="1" dirty="0"/>
              <a:t>Энергетика</a:t>
            </a:r>
            <a:r>
              <a:rPr lang="ru-RU" sz="2300" dirty="0"/>
              <a:t>  – методы  и   средства   применения  и   эксплуатации   раз-личных  видов   энергии  для  промышленных ,  транспортных,  </a:t>
            </a:r>
            <a:r>
              <a:rPr lang="ru-RU" sz="2300" dirty="0" smtClean="0"/>
              <a:t>сельскохозяйственных   </a:t>
            </a:r>
            <a:r>
              <a:rPr lang="ru-RU" sz="2300" dirty="0"/>
              <a:t>и  других   нужд.</a:t>
            </a:r>
          </a:p>
        </p:txBody>
      </p:sp>
    </p:spTree>
    <p:extLst>
      <p:ext uri="{BB962C8B-B14F-4D97-AF65-F5344CB8AC3E}">
        <p14:creationId xmlns:p14="http://schemas.microsoft.com/office/powerpoint/2010/main" val="202694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История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500" dirty="0"/>
              <a:t>История – </a:t>
            </a:r>
            <a:r>
              <a:rPr lang="ru-RU" sz="2500" dirty="0" smtClean="0"/>
              <a:t>исследование,  </a:t>
            </a:r>
            <a:r>
              <a:rPr lang="ru-RU" sz="2500" dirty="0"/>
              <a:t>совокупность   </a:t>
            </a:r>
            <a:r>
              <a:rPr lang="ru-RU" sz="2500" dirty="0" smtClean="0"/>
              <a:t>фактов,  событий,  относящихся  </a:t>
            </a:r>
            <a:r>
              <a:rPr lang="ru-RU" sz="2500" dirty="0"/>
              <a:t>к   прошедшей  жизни  </a:t>
            </a:r>
            <a:r>
              <a:rPr lang="ru-RU" sz="2500" dirty="0" smtClean="0"/>
              <a:t>человечества,  </a:t>
            </a:r>
            <a:r>
              <a:rPr lang="ru-RU" sz="2500" dirty="0"/>
              <a:t>какой-то   отрасли  науки  или  </a:t>
            </a:r>
            <a:r>
              <a:rPr lang="ru-RU" sz="2500" dirty="0" smtClean="0"/>
              <a:t>техники,  </a:t>
            </a:r>
            <a:r>
              <a:rPr lang="ru-RU" sz="2500" dirty="0"/>
              <a:t>объекта,  </a:t>
            </a:r>
            <a:r>
              <a:rPr lang="ru-RU" sz="2500" dirty="0" smtClean="0"/>
              <a:t>культуры.</a:t>
            </a:r>
          </a:p>
          <a:p>
            <a:pPr marL="0" indent="0" algn="ctr">
              <a:buNone/>
            </a:pPr>
            <a:r>
              <a:rPr lang="ru-RU" sz="2500" dirty="0" smtClean="0"/>
              <a:t>  </a:t>
            </a:r>
            <a:br>
              <a:rPr lang="ru-RU" sz="2500" dirty="0" smtClean="0"/>
            </a:br>
            <a:r>
              <a:rPr lang="ru-RU" sz="2500" dirty="0" smtClean="0"/>
              <a:t>Это  </a:t>
            </a:r>
            <a:r>
              <a:rPr lang="ru-RU" sz="2500" dirty="0"/>
              <a:t>память   о   </a:t>
            </a:r>
            <a:r>
              <a:rPr lang="ru-RU" sz="2500" dirty="0" smtClean="0"/>
              <a:t>прошлом,  </a:t>
            </a:r>
            <a:r>
              <a:rPr lang="ru-RU" sz="2500" dirty="0"/>
              <a:t>о  </a:t>
            </a:r>
            <a:r>
              <a:rPr lang="ru-RU" sz="2500" dirty="0" smtClean="0"/>
              <a:t>выдающихся  </a:t>
            </a:r>
            <a:r>
              <a:rPr lang="ru-RU" sz="2500" dirty="0"/>
              <a:t>событиях,  </a:t>
            </a:r>
            <a:r>
              <a:rPr lang="ru-RU" sz="2500" dirty="0" smtClean="0"/>
              <a:t>людях, это то,  </a:t>
            </a:r>
            <a:r>
              <a:rPr lang="ru-RU" sz="2500" dirty="0"/>
              <a:t>что  имеет отношение   к   </a:t>
            </a:r>
            <a:r>
              <a:rPr lang="ru-RU" sz="2500" dirty="0" smtClean="0"/>
              <a:t>человеку,  </a:t>
            </a:r>
            <a:r>
              <a:rPr lang="ru-RU" sz="2500" dirty="0"/>
              <a:t>к   его  внутреннему   миру.</a:t>
            </a:r>
            <a:r>
              <a:rPr lang="ru-RU" sz="2500" dirty="0" smtClean="0"/>
              <a:t>   </a:t>
            </a:r>
            <a:br>
              <a:rPr lang="ru-RU" sz="2500" dirty="0" smtClean="0"/>
            </a:br>
            <a:endParaRPr lang="ru-RU" sz="2500" dirty="0" smtClean="0"/>
          </a:p>
          <a:p>
            <a:pPr marL="0" indent="0" algn="ctr">
              <a:buNone/>
            </a:pPr>
            <a:r>
              <a:rPr lang="ru-RU" sz="2500" dirty="0" smtClean="0"/>
              <a:t>История  </a:t>
            </a:r>
            <a:r>
              <a:rPr lang="ru-RU" sz="2500" dirty="0"/>
              <a:t>воспитывает </a:t>
            </a:r>
            <a:r>
              <a:rPr lang="ru-RU" sz="2500" dirty="0" smtClean="0"/>
              <a:t>и   </a:t>
            </a:r>
            <a:r>
              <a:rPr lang="ru-RU" sz="2500" dirty="0"/>
              <a:t>формирует   человека ,  она  великий  учитель  человека   и  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1516909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ru-RU" dirty="0"/>
              <a:t>Назначение   каждого   </a:t>
            </a:r>
            <a:r>
              <a:rPr lang="ru-RU" dirty="0" smtClean="0"/>
              <a:t>поколения: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–  освоить  то ,  что им оставлено  прошлыми  поколениями ; </a:t>
            </a:r>
          </a:p>
          <a:p>
            <a:pPr marL="0" indent="0">
              <a:buNone/>
            </a:pPr>
            <a:r>
              <a:rPr lang="ru-RU" dirty="0"/>
              <a:t>–  внести   своим   трудом  новое – создать,  построить,  исследовать, </a:t>
            </a:r>
            <a:r>
              <a:rPr lang="ru-RU" dirty="0" smtClean="0"/>
              <a:t>усовершенствовать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–  передать  это  все  будущему  поколению 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968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ИСТОРИЯ  НАУКИ  И  ТЕХНИКИ   ВНУШАЕТ   ВЕРУ   В  ПРЕОДОЛИМОСТЬ  ТРУДНОСТЕЙ ,  В  БЕЗГРАНИЧНЫЕ   ВОЗМОЖНОСТИ   </a:t>
            </a:r>
            <a:r>
              <a:rPr lang="ru-RU"/>
              <a:t>ЧЕЛОВЕКА 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276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39750" y="-4763"/>
            <a:ext cx="7772400" cy="1920876"/>
          </a:xfrm>
        </p:spPr>
        <p:txBody>
          <a:bodyPr/>
          <a:lstStyle/>
          <a:p>
            <a:pPr eaLnBrk="1" hangingPunct="1">
              <a:defRPr/>
            </a:pPr>
            <a:r>
              <a:rPr lang="ru-RU" sz="5500" dirty="0"/>
              <a:t>Роль науки в жизни общества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8196" name="Picture 5" descr="Взрыв ядерной бомб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141663"/>
            <a:ext cx="4356100" cy="371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Грец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113"/>
            <a:ext cx="4751388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88147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23850" y="231775"/>
            <a:ext cx="8362950" cy="1828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	НАУКА – сфера духовной деятельности человека,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	направленная на получение достоверных знаний об окружающем мире.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В широком смысле – особая сфера человеческой деятельности, направленная на выработку новых знаний, а также совокупность этих знаний, особым образом упорядоченных и систематизированных.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9459" name="Picture 7" descr="Телескопы-опти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9350"/>
            <a:ext cx="2852738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8" descr="видео информац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886200"/>
            <a:ext cx="356393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10" descr="Картинка 4 из 52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068638"/>
            <a:ext cx="2528888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2932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Цель  науки </a:t>
            </a:r>
            <a:r>
              <a:rPr lang="ru-RU" dirty="0"/>
              <a:t>– вскрывать  объективные   законы  явлений ,  давать   им </a:t>
            </a:r>
            <a:r>
              <a:rPr lang="ru-RU" dirty="0" smtClean="0"/>
              <a:t>объяснение 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Задачи   науки </a:t>
            </a:r>
            <a:r>
              <a:rPr lang="ru-RU" dirty="0"/>
              <a:t>– за   случайным ,  хаотичным   найти  и   исследовать </a:t>
            </a:r>
            <a:r>
              <a:rPr lang="ru-RU" dirty="0" smtClean="0"/>
              <a:t>объективные   </a:t>
            </a:r>
            <a:r>
              <a:rPr lang="ru-RU" dirty="0"/>
              <a:t>законы,  скрытые   от   поверхностного   взгляда,  и   </a:t>
            </a:r>
            <a:r>
              <a:rPr lang="ru-RU" dirty="0" smtClean="0"/>
              <a:t>вооружить  </a:t>
            </a:r>
            <a:r>
              <a:rPr lang="ru-RU" dirty="0"/>
              <a:t>знанием   этих   законов  людей  для  их практической   деятельности . </a:t>
            </a:r>
          </a:p>
        </p:txBody>
      </p:sp>
    </p:spTree>
    <p:extLst>
      <p:ext uri="{BB962C8B-B14F-4D97-AF65-F5344CB8AC3E}">
        <p14:creationId xmlns:p14="http://schemas.microsoft.com/office/powerpoint/2010/main" val="2885606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СТАДИИ   ПОЗНАНИЯ  </a:t>
            </a:r>
            <a:br>
              <a:rPr lang="ru-RU" dirty="0" smtClean="0"/>
            </a:br>
            <a:r>
              <a:rPr lang="ru-RU" dirty="0" smtClean="0"/>
              <a:t>ПРИРОДЫ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Первая  стадия   </a:t>
            </a:r>
            <a:r>
              <a:rPr lang="ru-RU" dirty="0"/>
              <a:t>начинается   с   древнейших  времен ( Архимед ,  Фалес </a:t>
            </a:r>
            <a:r>
              <a:rPr lang="ru-RU" dirty="0" smtClean="0"/>
              <a:t>Милетский  </a:t>
            </a:r>
            <a:r>
              <a:rPr lang="ru-RU" dirty="0"/>
              <a:t>и   др.)  и   заканчивается  примерно XV  в.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   </a:t>
            </a:r>
            <a:r>
              <a:rPr lang="ru-RU" dirty="0"/>
              <a:t>ней  </a:t>
            </a:r>
            <a:r>
              <a:rPr lang="ru-RU" dirty="0" smtClean="0"/>
              <a:t>формируется   </a:t>
            </a:r>
            <a:r>
              <a:rPr lang="ru-RU" dirty="0"/>
              <a:t>синкретическое ,  то   есть   </a:t>
            </a:r>
            <a:r>
              <a:rPr lang="ru-RU" dirty="0" err="1"/>
              <a:t>недетализированное</a:t>
            </a:r>
            <a:r>
              <a:rPr lang="ru-RU" dirty="0"/>
              <a:t>   представление  об  </a:t>
            </a:r>
            <a:r>
              <a:rPr lang="ru-RU" dirty="0" smtClean="0"/>
              <a:t>окружающем   </a:t>
            </a:r>
            <a:r>
              <a:rPr lang="ru-RU" dirty="0"/>
              <a:t>мире;  но  уже   в XIII-XIV  веках  зарождаются   идеи  и   </a:t>
            </a:r>
            <a:r>
              <a:rPr lang="ru-RU" dirty="0" smtClean="0"/>
              <a:t>догадки</a:t>
            </a:r>
            <a:r>
              <a:rPr lang="ru-RU" dirty="0"/>
              <a:t>,  ставшие   началом   становления  естественных   наук .</a:t>
            </a:r>
          </a:p>
        </p:txBody>
      </p:sp>
    </p:spTree>
    <p:extLst>
      <p:ext uri="{BB962C8B-B14F-4D97-AF65-F5344CB8AC3E}">
        <p14:creationId xmlns:p14="http://schemas.microsoft.com/office/powerpoint/2010/main" val="3254568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Вторая  стадия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XV-XVI в. в. –  называется   </a:t>
            </a:r>
            <a:r>
              <a:rPr lang="ru-RU" b="1" dirty="0" smtClean="0"/>
              <a:t>аналитической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В  этот   </a:t>
            </a:r>
            <a:r>
              <a:rPr lang="ru-RU" dirty="0"/>
              <a:t>период  мышление  начинает   ориентироваться  на   </a:t>
            </a:r>
            <a:r>
              <a:rPr lang="ru-RU" dirty="0" smtClean="0"/>
              <a:t>расчленение   </a:t>
            </a:r>
            <a:r>
              <a:rPr lang="ru-RU" dirty="0"/>
              <a:t>понятий  и   выделение   </a:t>
            </a:r>
            <a:r>
              <a:rPr lang="ru-RU" dirty="0" smtClean="0"/>
              <a:t>частностей,  </a:t>
            </a:r>
            <a:r>
              <a:rPr lang="ru-RU" dirty="0"/>
              <a:t>что  привело  к  </a:t>
            </a:r>
            <a:r>
              <a:rPr lang="ru-RU" dirty="0" smtClean="0"/>
              <a:t>возникновению   </a:t>
            </a:r>
            <a:r>
              <a:rPr lang="ru-RU" dirty="0"/>
              <a:t>и  развитию  наук :  астрономии,  физики,  химии ,  биологии,  и </a:t>
            </a:r>
          </a:p>
          <a:p>
            <a:pPr marL="0" indent="0" algn="ctr">
              <a:buNone/>
            </a:pPr>
            <a:r>
              <a:rPr lang="ru-RU" dirty="0"/>
              <a:t>других . </a:t>
            </a:r>
          </a:p>
        </p:txBody>
      </p:sp>
    </p:spTree>
    <p:extLst>
      <p:ext uri="{BB962C8B-B14F-4D97-AF65-F5344CB8AC3E}">
        <p14:creationId xmlns:p14="http://schemas.microsoft.com/office/powerpoint/2010/main" val="398418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87727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	</a:t>
            </a:r>
            <a:r>
              <a:rPr lang="ru-RU" b="1" i="1" dirty="0" smtClean="0"/>
              <a:t>Цель</a:t>
            </a:r>
            <a:r>
              <a:rPr lang="ru-RU" dirty="0" smtClean="0"/>
              <a:t> - анализ роли науки и техники в культурно-историческом развитии; </a:t>
            </a:r>
          </a:p>
          <a:p>
            <a:pPr algn="just">
              <a:buNone/>
            </a:pPr>
            <a:r>
              <a:rPr lang="ru-RU" dirty="0" smtClean="0"/>
              <a:t>	знание основных периодов в истории мировой и российской науки и техники;</a:t>
            </a:r>
          </a:p>
          <a:p>
            <a:pPr algn="just">
              <a:buNone/>
            </a:pPr>
            <a:r>
              <a:rPr lang="ru-RU" dirty="0" smtClean="0"/>
              <a:t>	выявление этических проблем научной и технической деятельности; </a:t>
            </a:r>
          </a:p>
          <a:p>
            <a:pPr algn="just">
              <a:buNone/>
            </a:pPr>
            <a:r>
              <a:rPr lang="ru-RU" dirty="0" smtClean="0"/>
              <a:t>	формирование научно-технического мышления и мировоззрения молодого специалиста;</a:t>
            </a:r>
          </a:p>
          <a:p>
            <a:pPr algn="just">
              <a:buNone/>
            </a:pPr>
            <a:r>
              <a:rPr lang="ru-RU" dirty="0" smtClean="0"/>
              <a:t>	повышение уровня профессиональной компетенции.</a:t>
            </a:r>
          </a:p>
          <a:p>
            <a:pPr>
              <a:buNone/>
            </a:pPr>
            <a:r>
              <a:rPr lang="ru-RU" b="1" i="1" dirty="0" smtClean="0"/>
              <a:t>	</a:t>
            </a:r>
          </a:p>
          <a:p>
            <a:pPr>
              <a:buNone/>
            </a:pPr>
            <a:r>
              <a:rPr lang="ru-RU" b="1" i="1" dirty="0" smtClean="0"/>
              <a:t>	Задачи:</a:t>
            </a:r>
            <a:endParaRPr lang="ru-RU" b="1" dirty="0" smtClean="0"/>
          </a:p>
          <a:p>
            <a:pPr lvl="1" algn="just"/>
            <a:r>
              <a:rPr lang="ru-RU" dirty="0" smtClean="0"/>
              <a:t>формирование представления о многообразии форм человеческого знания, о соотношении рационального и иррационального в человеческой деятельности, особенностях функционирования знаний в современном обществе, понимать роль науки и техники в развитии цивилизации, соотношение науки и техники и связанные с ними современные социально-экономические, этические проблемы, ценность научной рациональности и ее исторических типов.</a:t>
            </a:r>
          </a:p>
          <a:p>
            <a:pPr lvl="1" algn="just"/>
            <a:r>
              <a:rPr lang="ru-RU" dirty="0" smtClean="0"/>
              <a:t>ознакомление студентов с историей и логикой развития физики и техники.</a:t>
            </a:r>
          </a:p>
          <a:p>
            <a:pPr lvl="0"/>
            <a:endParaRPr lang="ru-RU" dirty="0"/>
          </a:p>
        </p:txBody>
      </p:sp>
      <p:sp>
        <p:nvSpPr>
          <p:cNvPr id="1026" name="Rectangle 2"/>
          <p:cNvSpPr>
            <a:spLocks noRot="1" noChangeArrowheads="1"/>
          </p:cNvSpPr>
          <p:nvPr/>
        </p:nvSpPr>
        <p:spPr bwMode="auto">
          <a:xfrm>
            <a:off x="899592" y="-171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ЦЕЛЬ И ОСНОВНЫЕ ЗАДАЧИ КУРСА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Третья   стадия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XVII-XX  </a:t>
            </a:r>
            <a:r>
              <a:rPr lang="ru-RU" dirty="0"/>
              <a:t>в. в.;  ее   называют  </a:t>
            </a:r>
            <a:r>
              <a:rPr lang="ru-RU" b="1" dirty="0"/>
              <a:t>синтетической</a:t>
            </a:r>
            <a:r>
              <a:rPr lang="ru-RU" dirty="0"/>
              <a:t>. 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В   </a:t>
            </a:r>
            <a:r>
              <a:rPr lang="ru-RU" dirty="0"/>
              <a:t>это </a:t>
            </a:r>
            <a:r>
              <a:rPr lang="ru-RU" dirty="0" smtClean="0"/>
              <a:t>время   </a:t>
            </a:r>
            <a:r>
              <a:rPr lang="ru-RU" dirty="0"/>
              <a:t>происходит   постепенное  воссоздание  целостной  картины   </a:t>
            </a:r>
            <a:r>
              <a:rPr lang="ru-RU" dirty="0" smtClean="0"/>
              <a:t>природы  </a:t>
            </a:r>
            <a:r>
              <a:rPr lang="ru-RU" dirty="0"/>
              <a:t>на  основе  ранее  накопленного   опыта </a:t>
            </a:r>
          </a:p>
        </p:txBody>
      </p:sp>
    </p:spTree>
    <p:extLst>
      <p:ext uri="{BB962C8B-B14F-4D97-AF65-F5344CB8AC3E}">
        <p14:creationId xmlns:p14="http://schemas.microsoft.com/office/powerpoint/2010/main" val="183857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Четвертая  стадия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конец  XX в.,  начало  XXI  в. </a:t>
            </a:r>
            <a:r>
              <a:rPr lang="ru-RU" b="1" dirty="0" smtClean="0"/>
              <a:t>- интегрально-дифференциальный  </a:t>
            </a:r>
            <a:r>
              <a:rPr lang="ru-RU" b="1" dirty="0"/>
              <a:t>подход  к  познанию природы </a:t>
            </a:r>
            <a:endParaRPr lang="ru-RU" b="1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То   есть   </a:t>
            </a:r>
            <a:r>
              <a:rPr lang="ru-RU" dirty="0"/>
              <a:t>рассматривается  единая   наука  о   природе.  </a:t>
            </a:r>
            <a:r>
              <a:rPr lang="ru-RU" dirty="0" smtClean="0"/>
              <a:t>Вселенная</a:t>
            </a:r>
            <a:r>
              <a:rPr lang="ru-RU" dirty="0"/>
              <a:t>,  Жизнь,  Разум – трактуются   как  единый,  но  очень  </a:t>
            </a:r>
            <a:r>
              <a:rPr lang="ru-RU" dirty="0" smtClean="0"/>
              <a:t>многогранный объект  естествознания.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761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Прогноз  дальнейшего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ведущая   роль   в  дальнейшем  познании </a:t>
            </a:r>
          </a:p>
          <a:p>
            <a:pPr marL="0" indent="0" algn="ctr">
              <a:buNone/>
            </a:pPr>
            <a:r>
              <a:rPr lang="ru-RU" dirty="0"/>
              <a:t>природы   принадлежит   </a:t>
            </a:r>
            <a:r>
              <a:rPr lang="ru-RU" b="1" dirty="0"/>
              <a:t>синтезу  </a:t>
            </a:r>
            <a:r>
              <a:rPr lang="ru-RU" b="1" dirty="0" smtClean="0"/>
              <a:t>знаний</a:t>
            </a:r>
            <a:r>
              <a:rPr lang="ru-RU" dirty="0" smtClean="0"/>
              <a:t>,  </a:t>
            </a:r>
            <a:r>
              <a:rPr lang="ru-RU" dirty="0"/>
              <a:t>интеграции   </a:t>
            </a:r>
            <a:r>
              <a:rPr lang="ru-RU" dirty="0" smtClean="0"/>
              <a:t>наук,  </a:t>
            </a:r>
            <a:r>
              <a:rPr lang="ru-RU" dirty="0"/>
              <a:t>в  центре   </a:t>
            </a:r>
            <a:r>
              <a:rPr lang="ru-RU" dirty="0" smtClean="0"/>
              <a:t>которых   </a:t>
            </a:r>
            <a:r>
              <a:rPr lang="ru-RU" dirty="0"/>
              <a:t>будет находиться  </a:t>
            </a:r>
            <a:r>
              <a:rPr lang="ru-RU" b="1" dirty="0"/>
              <a:t>человек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69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dirty="0" smtClean="0"/>
              <a:t>Наука создавалась и развивалась не одним поколением людей, отличающихся яркой индивидуальностью и обстоятельствами их. </a:t>
            </a:r>
          </a:p>
          <a:p>
            <a:pPr eaLnBrk="1" hangingPunct="1">
              <a:defRPr/>
            </a:pPr>
            <a:r>
              <a:rPr lang="ru-RU" dirty="0" smtClean="0"/>
              <a:t>Главное качество науки - постоянно генерировать рост нового знания, выходя за рамки привычных и уже известных представлений о мире.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600026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765175"/>
            <a:ext cx="8496300" cy="4800600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ru-RU" sz="2100" dirty="0" smtClean="0"/>
              <a:t>Познавательная, </a:t>
            </a:r>
          </a:p>
          <a:p>
            <a:pPr algn="just" eaLnBrk="1" hangingPunct="1">
              <a:defRPr/>
            </a:pPr>
            <a:r>
              <a:rPr lang="ru-RU" sz="2100" dirty="0" smtClean="0"/>
              <a:t>Мировоззренческая (систематизация знаний об окружающем мире, обществе и самом человеке)., </a:t>
            </a:r>
          </a:p>
          <a:p>
            <a:pPr algn="just" eaLnBrk="1" hangingPunct="1">
              <a:defRPr/>
            </a:pPr>
            <a:r>
              <a:rPr lang="ru-RU" sz="2100" dirty="0" smtClean="0"/>
              <a:t>Технологическая, </a:t>
            </a:r>
          </a:p>
          <a:p>
            <a:pPr algn="just" eaLnBrk="1" hangingPunct="1">
              <a:defRPr/>
            </a:pPr>
            <a:r>
              <a:rPr lang="ru-RU" sz="2100" dirty="0" smtClean="0"/>
              <a:t>Предсказательная (прогностическая), </a:t>
            </a:r>
          </a:p>
          <a:p>
            <a:pPr algn="just" eaLnBrk="1" hangingPunct="1">
              <a:defRPr/>
            </a:pPr>
            <a:r>
              <a:rPr lang="ru-RU" sz="2100" dirty="0" smtClean="0"/>
              <a:t>Образовательная, </a:t>
            </a:r>
          </a:p>
          <a:p>
            <a:pPr algn="just" eaLnBrk="1" hangingPunct="1">
              <a:defRPr/>
            </a:pPr>
            <a:r>
              <a:rPr lang="ru-RU" sz="2100" dirty="0" smtClean="0"/>
              <a:t>Интернациональная, </a:t>
            </a:r>
          </a:p>
          <a:p>
            <a:pPr algn="just" eaLnBrk="1" hangingPunct="1">
              <a:defRPr/>
            </a:pPr>
            <a:r>
              <a:rPr lang="ru-RU" sz="2100" dirty="0" smtClean="0"/>
              <a:t>Социальная функции.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100" dirty="0" smtClean="0"/>
              <a:t>В соответствии с этими функциями наука оказывает разнонаправленные воздействия на общество, на каждого человека. Сила науки заключена в истинности научных знаний.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100" dirty="0" smtClean="0"/>
              <a:t>Развитие науки неизбежно развивает мышление, интеллект, мозг человека и общество неизбежно вступает в стадию общества разума! В этом заключается интеллектуальная функция науки.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100" dirty="0" smtClean="0"/>
              <a:t>Под воздействием науки, научной деятельности растет уровень интеллекта не только у тех людей, которые занимаются наукой или изучают науки, но и у всех граждан общества (государства).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Функции науки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8683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ru-RU" dirty="0" smtClean="0"/>
              <a:t>На микроскопическом уровне физика элементарных частиц вышла на уровень изучения процессов, которые происходят за время около 10</a:t>
            </a:r>
            <a:r>
              <a:rPr lang="ru-RU" baseline="30000" dirty="0" smtClean="0"/>
              <a:t>-23</a:t>
            </a:r>
            <a:r>
              <a:rPr lang="ru-RU" dirty="0" smtClean="0"/>
              <a:t> с и на расстояниях 10</a:t>
            </a:r>
            <a:r>
              <a:rPr lang="ru-RU" baseline="30000" dirty="0" smtClean="0"/>
              <a:t>-15</a:t>
            </a:r>
            <a:r>
              <a:rPr lang="ru-RU" dirty="0" smtClean="0"/>
              <a:t> см. 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ru-RU" dirty="0" smtClean="0"/>
              <a:t>На макроскопическом - космология и астрофизика изучают процессы, происходящие за время порядка возраста Вселенной 10</a:t>
            </a:r>
            <a:r>
              <a:rPr lang="ru-RU" baseline="30000" dirty="0" smtClean="0"/>
              <a:t>18</a:t>
            </a:r>
            <a:r>
              <a:rPr lang="ru-RU" dirty="0" smtClean="0"/>
              <a:t> с и радиуса Вселенной 10</a:t>
            </a:r>
            <a:r>
              <a:rPr lang="ru-RU" baseline="30000" dirty="0" smtClean="0"/>
              <a:t>28</a:t>
            </a:r>
            <a:r>
              <a:rPr lang="ru-RU" dirty="0" smtClean="0"/>
              <a:t> см. 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ru-RU" dirty="0" smtClean="0"/>
              <a:t>Недавно обнаружены астрономические объекты, свет от которых идет к нам 12 </a:t>
            </a:r>
            <a:r>
              <a:rPr lang="ru-RU" dirty="0" err="1" smtClean="0"/>
              <a:t>млрд</a:t>
            </a:r>
            <a:r>
              <a:rPr lang="ru-RU" dirty="0" smtClean="0"/>
              <a:t> лет. Свет от этих объектов «вышел» тогда, когда до возникновения Земли оставалось еще 7 </a:t>
            </a:r>
            <a:r>
              <a:rPr lang="ru-RU" dirty="0" err="1" smtClean="0"/>
              <a:t>млрд</a:t>
            </a:r>
            <a:r>
              <a:rPr lang="ru-RU" dirty="0" smtClean="0"/>
              <a:t> лет. Человек получает возможность заглянуть в самое начало «творения» Вселенной.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00113" y="44450"/>
            <a:ext cx="7497762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Роль науки, исследователя в жизни человека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71378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dirty="0" smtClean="0"/>
              <a:t>ВЕХИ СТАНОВЛЕНИЯ И РАЗВИТИЯ НАУКИ В МИРЕ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050"/>
            <a:ext cx="9144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/>
              <a:t>По некоторым оценкам, человечество обитает на планете более 50 тысяч лет, в течение которых сменилось порядка 1600 поколений. Из них:</a:t>
            </a:r>
          </a:p>
          <a:p>
            <a:pPr eaLnBrk="1" hangingPunct="1">
              <a:defRPr/>
            </a:pPr>
            <a:r>
              <a:rPr lang="ru-RU" sz="2000" dirty="0" smtClean="0"/>
              <a:t>1100</a:t>
            </a:r>
            <a:r>
              <a:rPr lang="en-US" sz="2000" dirty="0" smtClean="0"/>
              <a:t> </a:t>
            </a:r>
            <a:r>
              <a:rPr lang="ru-RU" sz="2000" dirty="0" smtClean="0"/>
              <a:t>- провели жизнь в пещерах;</a:t>
            </a:r>
          </a:p>
          <a:p>
            <a:pPr eaLnBrk="1" hangingPunct="1">
              <a:defRPr/>
            </a:pPr>
            <a:r>
              <a:rPr lang="ru-RU" sz="2000" dirty="0" smtClean="0"/>
              <a:t>800 – применяют огонь;</a:t>
            </a:r>
          </a:p>
          <a:p>
            <a:pPr eaLnBrk="1" hangingPunct="1">
              <a:defRPr/>
            </a:pPr>
            <a:r>
              <a:rPr lang="ru-RU" sz="2000" dirty="0" smtClean="0"/>
              <a:t>400- используют энергию животных;</a:t>
            </a:r>
          </a:p>
          <a:p>
            <a:pPr eaLnBrk="1" hangingPunct="1">
              <a:defRPr/>
            </a:pPr>
            <a:r>
              <a:rPr lang="ru-RU" sz="2000" dirty="0" smtClean="0"/>
              <a:t>300- владеют энергией воды и ветра;</a:t>
            </a:r>
          </a:p>
          <a:p>
            <a:pPr eaLnBrk="1" hangingPunct="1">
              <a:defRPr/>
            </a:pPr>
            <a:r>
              <a:rPr lang="ru-RU" sz="2000" dirty="0" smtClean="0"/>
              <a:t>150- осуществляют эффективную связь поколений благодаря письменности (из них 12 - через печатное слово);</a:t>
            </a:r>
          </a:p>
          <a:p>
            <a:pPr eaLnBrk="1" hangingPunct="1">
              <a:defRPr/>
            </a:pPr>
            <a:r>
              <a:rPr lang="ru-RU" sz="2000" dirty="0" smtClean="0"/>
              <a:t>16 – применяют порох;</a:t>
            </a:r>
          </a:p>
          <a:p>
            <a:pPr eaLnBrk="1" hangingPunct="1">
              <a:defRPr/>
            </a:pPr>
            <a:r>
              <a:rPr lang="ru-RU" sz="2000" dirty="0" smtClean="0"/>
              <a:t>8- измеряют время;</a:t>
            </a:r>
          </a:p>
          <a:p>
            <a:pPr eaLnBrk="1" hangingPunct="1">
              <a:defRPr/>
            </a:pPr>
            <a:r>
              <a:rPr lang="ru-RU" sz="2000" dirty="0" smtClean="0"/>
              <a:t>6 - используют искусственные источники энергии; </a:t>
            </a:r>
          </a:p>
          <a:p>
            <a:pPr eaLnBrk="1" hangingPunct="1">
              <a:defRPr/>
            </a:pPr>
            <a:r>
              <a:rPr lang="ru-RU" sz="2000" dirty="0" smtClean="0"/>
              <a:t>4 – пользуются электромоторами;</a:t>
            </a:r>
          </a:p>
          <a:p>
            <a:pPr eaLnBrk="1" hangingPunct="1">
              <a:defRPr/>
            </a:pPr>
            <a:r>
              <a:rPr lang="ru-RU" sz="2000" dirty="0" smtClean="0"/>
              <a:t>2 - владеют атомной энергией, реактивной авиацией, телевидением, лазерами, антибиотиками;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000" b="1" i="1" dirty="0" smtClean="0"/>
              <a:t>И только одно поколение применяет персональные компьютеры, космические технологии, телекоммуникацию, Интернет, генную инженерию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1432408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600" dirty="0"/>
              <a:t>Вся  история  человечества   показывает ,  что  </a:t>
            </a:r>
            <a:r>
              <a:rPr lang="ru-RU" sz="2600" b="1" dirty="0"/>
              <a:t>наука  развивается  под  </a:t>
            </a:r>
            <a:r>
              <a:rPr lang="ru-RU" sz="2600" b="1" dirty="0" smtClean="0"/>
              <a:t>влиянием  </a:t>
            </a:r>
            <a:r>
              <a:rPr lang="ru-RU" sz="2600" b="1" dirty="0"/>
              <a:t>практических   потребностей   </a:t>
            </a:r>
            <a:r>
              <a:rPr lang="ru-RU" sz="2600" dirty="0"/>
              <a:t>и,  в  первую  очередь,  </a:t>
            </a:r>
            <a:r>
              <a:rPr lang="ru-RU" sz="2600" dirty="0" smtClean="0"/>
              <a:t>потребностей   </a:t>
            </a:r>
            <a:r>
              <a:rPr lang="ru-RU" sz="2600" dirty="0"/>
              <a:t>производства . </a:t>
            </a:r>
            <a:endParaRPr lang="ru-RU" sz="2600" dirty="0" smtClean="0"/>
          </a:p>
          <a:p>
            <a:pPr marL="0" indent="0">
              <a:buNone/>
            </a:pPr>
            <a:endParaRPr lang="ru-RU" sz="2600" dirty="0" smtClean="0"/>
          </a:p>
          <a:p>
            <a:pPr marL="0" indent="0" algn="ctr">
              <a:buNone/>
            </a:pPr>
            <a:r>
              <a:rPr lang="ru-RU" sz="2600" b="1" dirty="0" smtClean="0"/>
              <a:t>НО!</a:t>
            </a:r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ru-RU" sz="2600" dirty="0"/>
              <a:t>И</a:t>
            </a:r>
            <a:r>
              <a:rPr lang="ru-RU" sz="2600" dirty="0" smtClean="0"/>
              <a:t>стория  </a:t>
            </a:r>
            <a:r>
              <a:rPr lang="ru-RU" sz="2600" dirty="0"/>
              <a:t>развития   естественных   наук   дает   много  примеров  </a:t>
            </a:r>
            <a:r>
              <a:rPr lang="ru-RU" sz="2600" dirty="0" smtClean="0"/>
              <a:t>научных   </a:t>
            </a:r>
            <a:r>
              <a:rPr lang="ru-RU" sz="2600" dirty="0"/>
              <a:t>открытий,  которые   не   порождались   непосредственно  запросами  </a:t>
            </a:r>
            <a:r>
              <a:rPr lang="ru-RU" sz="2600" dirty="0" smtClean="0"/>
              <a:t>жизни</a:t>
            </a:r>
            <a:r>
              <a:rPr lang="ru-RU" sz="2600" dirty="0"/>
              <a:t>: </a:t>
            </a:r>
          </a:p>
          <a:p>
            <a:pPr marL="0" indent="0">
              <a:buNone/>
            </a:pPr>
            <a:r>
              <a:rPr lang="ru-RU" sz="2600" dirty="0"/>
              <a:t>•  открытие электричества, </a:t>
            </a:r>
          </a:p>
          <a:p>
            <a:pPr marL="0" indent="0">
              <a:buNone/>
            </a:pPr>
            <a:r>
              <a:rPr lang="ru-RU" sz="2600" dirty="0"/>
              <a:t>•  дифракции , </a:t>
            </a:r>
          </a:p>
          <a:p>
            <a:pPr marL="0" indent="0">
              <a:buNone/>
            </a:pPr>
            <a:r>
              <a:rPr lang="ru-RU" sz="2600" dirty="0"/>
              <a:t>•  магнетизма , </a:t>
            </a:r>
          </a:p>
          <a:p>
            <a:pPr marL="0" indent="0">
              <a:buNone/>
            </a:pPr>
            <a:r>
              <a:rPr lang="ru-RU" sz="2600" dirty="0"/>
              <a:t>•  поляризации, </a:t>
            </a:r>
          </a:p>
          <a:p>
            <a:pPr marL="0" indent="0">
              <a:buNone/>
            </a:pPr>
            <a:r>
              <a:rPr lang="ru-RU" sz="2600" dirty="0"/>
              <a:t>•  периодической системы  элементов  и  многое другое .</a:t>
            </a:r>
          </a:p>
        </p:txBody>
      </p:sp>
    </p:spTree>
    <p:extLst>
      <p:ext uri="{BB962C8B-B14F-4D97-AF65-F5344CB8AC3E}">
        <p14:creationId xmlns:p14="http://schemas.microsoft.com/office/powerpoint/2010/main" val="23727623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4319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Научные   фантасты,  художники ,  писатели   иногда   способны </a:t>
            </a:r>
            <a:r>
              <a:rPr lang="ru-RU" sz="2800" dirty="0" smtClean="0"/>
              <a:t>вторгнуться  </a:t>
            </a:r>
            <a:r>
              <a:rPr lang="ru-RU" sz="2800" dirty="0"/>
              <a:t>в  неведомое  будущее   и   разглядеть   контуры   грядущих  </a:t>
            </a:r>
            <a:r>
              <a:rPr lang="ru-RU" sz="2800" dirty="0" smtClean="0"/>
              <a:t>веков</a:t>
            </a:r>
            <a:r>
              <a:rPr lang="ru-RU" sz="2800" dirty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Приведем </a:t>
            </a:r>
            <a:r>
              <a:rPr lang="ru-RU" sz="2800" dirty="0"/>
              <a:t>этому   несколько примеров. </a:t>
            </a:r>
          </a:p>
          <a:p>
            <a:pPr marL="0" indent="0">
              <a:buNone/>
            </a:pPr>
            <a:r>
              <a:rPr lang="ru-RU" sz="2800" dirty="0"/>
              <a:t>Англичанин  Роджер  Бэкон  в XIII  в. ( примерно 1240- е   </a:t>
            </a:r>
            <a:r>
              <a:rPr lang="ru-RU" sz="2800" dirty="0" err="1"/>
              <a:t>гг</a:t>
            </a:r>
            <a:r>
              <a:rPr lang="ru-RU" sz="2800" dirty="0"/>
              <a:t> .)  </a:t>
            </a:r>
            <a:r>
              <a:rPr lang="ru-RU" sz="2800" dirty="0" smtClean="0"/>
              <a:t>занимался  </a:t>
            </a:r>
            <a:r>
              <a:rPr lang="ru-RU" sz="2800" dirty="0"/>
              <a:t>языками ,  математикой,  астрономией ,  физикой,  химией  и   сделал  </a:t>
            </a:r>
            <a:r>
              <a:rPr lang="ru-RU" sz="2800" dirty="0" smtClean="0"/>
              <a:t>многочисленные  </a:t>
            </a:r>
            <a:r>
              <a:rPr lang="ru-RU" sz="2800" dirty="0"/>
              <a:t>важные  открытия.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Он  </a:t>
            </a:r>
            <a:r>
              <a:rPr lang="ru-RU" sz="2800" dirty="0"/>
              <a:t>писал  о   колесницах ,  </a:t>
            </a:r>
            <a:r>
              <a:rPr lang="ru-RU" sz="2800" dirty="0" smtClean="0"/>
              <a:t>двигающихся  </a:t>
            </a:r>
            <a:r>
              <a:rPr lang="ru-RU" sz="2800" dirty="0"/>
              <a:t>с  невероятной  быстротой   без  помощи  животных,  о   летающих </a:t>
            </a:r>
            <a:r>
              <a:rPr lang="ru-RU" sz="2800" dirty="0" smtClean="0"/>
              <a:t>машинах,  </a:t>
            </a:r>
            <a:r>
              <a:rPr lang="ru-RU" sz="2800" dirty="0"/>
              <a:t>о   свойствах  вогнутых  и   выпуклых  стекол   для  глаз  </a:t>
            </a:r>
            <a:r>
              <a:rPr lang="ru-RU" sz="2800" dirty="0" smtClean="0"/>
              <a:t>(очки</a:t>
            </a:r>
            <a:r>
              <a:rPr lang="ru-RU" sz="2800" dirty="0"/>
              <a:t>), </a:t>
            </a:r>
            <a:r>
              <a:rPr lang="ru-RU" sz="2800" dirty="0" smtClean="0"/>
              <a:t>создал   </a:t>
            </a:r>
            <a:r>
              <a:rPr lang="ru-RU" sz="2800" dirty="0"/>
              <a:t>теорию  телескопа  и   многое  </a:t>
            </a:r>
            <a:r>
              <a:rPr lang="ru-RU" sz="2800" dirty="0" smtClean="0"/>
              <a:t>другое.  </a:t>
            </a:r>
            <a:r>
              <a:rPr lang="ru-RU" sz="2800" dirty="0"/>
              <a:t>Один  из   величайших  умов </a:t>
            </a:r>
            <a:r>
              <a:rPr lang="ru-RU" sz="2800" dirty="0" smtClean="0"/>
              <a:t>человечества!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8399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В  XVI  веке  (1560- е   </a:t>
            </a:r>
            <a:r>
              <a:rPr lang="ru-RU" sz="2800" dirty="0" err="1"/>
              <a:t>гг</a:t>
            </a:r>
            <a:r>
              <a:rPr lang="ru-RU" sz="2800" dirty="0"/>
              <a:t> .)  Френсис  Бэкон </a:t>
            </a:r>
            <a:r>
              <a:rPr lang="ru-RU" sz="2800" dirty="0" smtClean="0"/>
              <a:t>(однофамилец   Роджера ) </a:t>
            </a:r>
            <a:r>
              <a:rPr lang="ru-RU" sz="2800" dirty="0"/>
              <a:t>– </a:t>
            </a:r>
            <a:r>
              <a:rPr lang="ru-RU" sz="2800" dirty="0" smtClean="0"/>
              <a:t>создал   </a:t>
            </a:r>
            <a:r>
              <a:rPr lang="ru-RU" sz="2800" dirty="0"/>
              <a:t>одно  из   блестящих   творений   человеческого  разума  – </a:t>
            </a:r>
            <a:r>
              <a:rPr lang="ru-RU" sz="2800" dirty="0" smtClean="0"/>
              <a:t>произведение «Новая  </a:t>
            </a:r>
            <a:r>
              <a:rPr lang="ru-RU" sz="2800" dirty="0"/>
              <a:t>Атлантида»,  в  котором   он  изложил   проект   </a:t>
            </a:r>
            <a:r>
              <a:rPr lang="ru-RU" sz="2800" dirty="0" smtClean="0"/>
              <a:t>государственной  </a:t>
            </a:r>
            <a:r>
              <a:rPr lang="ru-RU" sz="2800" dirty="0"/>
              <a:t>организации  науки,  описал   основы  логики   обновления   науки, </a:t>
            </a:r>
            <a:r>
              <a:rPr lang="ru-RU" sz="2800" dirty="0" smtClean="0"/>
              <a:t>указал   </a:t>
            </a:r>
            <a:r>
              <a:rPr lang="ru-RU" sz="2800" dirty="0"/>
              <a:t>на   возможность   полезного  применения  наблюдаемых   в  </a:t>
            </a:r>
            <a:r>
              <a:rPr lang="ru-RU" sz="2800" dirty="0" smtClean="0"/>
              <a:t>природе   явлений,  </a:t>
            </a:r>
            <a:r>
              <a:rPr lang="ru-RU" sz="2800" dirty="0"/>
              <a:t>предсказал   создание   подводных   лодок,  самолетов,  кино, </a:t>
            </a:r>
            <a:r>
              <a:rPr lang="ru-RU" sz="2800" dirty="0" smtClean="0"/>
              <a:t>радио</a:t>
            </a:r>
            <a:r>
              <a:rPr lang="ru-RU" sz="2800" dirty="0"/>
              <a:t>,  телевидения,  бионики ,  термоядерного  реактора   и   многое  </a:t>
            </a:r>
            <a:r>
              <a:rPr lang="ru-RU" sz="2800" dirty="0" smtClean="0"/>
              <a:t>другое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180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ru-RU" sz="2800" dirty="0" smtClean="0">
                <a:effectLst/>
              </a:rPr>
              <a:t>В РЕЗУЛЬТАТЕ ИЗУЧЕНИЯ ДИСЦИПЛИНЫ СТУДЕНТ ДОЛЖЕН </a:t>
            </a:r>
            <a:r>
              <a:rPr lang="ru-RU" sz="2800" i="1" dirty="0" smtClean="0">
                <a:effectLst/>
              </a:rPr>
              <a:t>УЗНАТЬ: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ru-RU" sz="2400" dirty="0" smtClean="0"/>
              <a:t>знать и понимать смысл, интерпретировать и комментировать получаемую информацию;</a:t>
            </a:r>
          </a:p>
          <a:p>
            <a:r>
              <a:rPr lang="ru-RU" sz="2400" dirty="0" smtClean="0"/>
              <a:t>о многообразии форм  человеческого знания, о  соотношении рационального и иррационального в человеческой деятельности, особенностях функционирования знаний в современном обществе, понимать роль науки и техники в развитии цивилизации, соотношение науки и техники и связанные с ними современные социально-экономические, этические проблемы, ценность научной рациональности и ее исторических  типов;</a:t>
            </a:r>
          </a:p>
          <a:p>
            <a:r>
              <a:rPr lang="ru-RU" sz="2400" dirty="0" smtClean="0"/>
              <a:t>деятелей науки и техники и основные события  в истории научно-технической мысли.</a:t>
            </a:r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58573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/>
              <a:t>В   романе  русского   фантаста   Н.  </a:t>
            </a:r>
            <a:r>
              <a:rPr lang="ru-RU" sz="2800" dirty="0" err="1"/>
              <a:t>Шелонского</a:t>
            </a:r>
            <a:r>
              <a:rPr lang="ru-RU" sz="2800" dirty="0"/>
              <a:t> « В   мире  будущего» </a:t>
            </a:r>
            <a:r>
              <a:rPr lang="ru-RU" sz="2800" dirty="0" smtClean="0"/>
              <a:t>(</a:t>
            </a:r>
            <a:r>
              <a:rPr lang="ru-RU" sz="2800" dirty="0"/>
              <a:t>1892  г .)  идет   речь   о   превращениях  элементов,  о   синтетических  мате -риалах ,  о   передаче   мыслей  на   расстоянии ,  об  антигравитации   и  </a:t>
            </a:r>
            <a:r>
              <a:rPr lang="ru-RU" sz="2800" dirty="0" smtClean="0"/>
              <a:t>многом   </a:t>
            </a:r>
            <a:r>
              <a:rPr lang="ru-RU" sz="2800" dirty="0"/>
              <a:t>другом. 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А .  Толстой  в  произведении  «Гиперболоид   инженера  Гарина» </a:t>
            </a:r>
            <a:r>
              <a:rPr lang="ru-RU" sz="2800" dirty="0" smtClean="0"/>
              <a:t>подробно </a:t>
            </a:r>
            <a:r>
              <a:rPr lang="ru-RU" sz="2800" dirty="0"/>
              <a:t>описал   проект  лазера 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912748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/>
              <a:t>Из 86  предсказаний   писателя </a:t>
            </a:r>
            <a:r>
              <a:rPr lang="ru-RU" sz="3600" dirty="0" smtClean="0"/>
              <a:t>- фантаста   </a:t>
            </a:r>
            <a:r>
              <a:rPr lang="ru-RU" sz="3600" dirty="0"/>
              <a:t>Г.  Уэллса  сбылось   более </a:t>
            </a:r>
            <a:r>
              <a:rPr lang="ru-RU" sz="3600" dirty="0" smtClean="0"/>
              <a:t>30-ти </a:t>
            </a:r>
            <a:r>
              <a:rPr lang="ru-RU" sz="3600" dirty="0"/>
              <a:t>,  а   у   фантастов  Жюля  Верна  и   А.  Беляева  сбылось  90 %  </a:t>
            </a:r>
            <a:r>
              <a:rPr lang="ru-RU" sz="3600" dirty="0" smtClean="0"/>
              <a:t>прогнозов!!! </a:t>
            </a:r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3600" i="1" dirty="0"/>
              <a:t>«Новое – это  давно  забытое   старое ».  </a:t>
            </a:r>
            <a:endParaRPr lang="ru-RU" sz="3600" i="1" dirty="0" smtClean="0"/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3600" dirty="0" smtClean="0"/>
              <a:t>Это  важно помнить   </a:t>
            </a:r>
            <a:r>
              <a:rPr lang="ru-RU" sz="3600" dirty="0"/>
              <a:t>каждому   поколению   и   проявлять  интерес  и   уважение  к   </a:t>
            </a:r>
            <a:r>
              <a:rPr lang="ru-RU" sz="3600" dirty="0" smtClean="0"/>
              <a:t>трудам   </a:t>
            </a:r>
            <a:r>
              <a:rPr lang="ru-RU" sz="3600" dirty="0"/>
              <a:t>и   фантазиям </a:t>
            </a:r>
            <a:r>
              <a:rPr lang="ru-RU" sz="3600" dirty="0" smtClean="0"/>
              <a:t>людей,  </a:t>
            </a:r>
            <a:r>
              <a:rPr lang="ru-RU" sz="3600" dirty="0"/>
              <a:t>живших до </a:t>
            </a:r>
            <a:r>
              <a:rPr lang="ru-RU" sz="3600" dirty="0" smtClean="0"/>
              <a:t>нас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9364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/>
          <a:p>
            <a:r>
              <a:rPr lang="ru-RU" dirty="0" smtClean="0"/>
              <a:t>ТЕХНИКА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128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600" b="1" dirty="0"/>
              <a:t>Техника </a:t>
            </a:r>
            <a:r>
              <a:rPr lang="ru-RU" sz="2600" dirty="0"/>
              <a:t>– </a:t>
            </a:r>
            <a:r>
              <a:rPr lang="ru-RU" sz="2600" dirty="0" smtClean="0"/>
              <a:t>(</a:t>
            </a:r>
            <a:r>
              <a:rPr lang="ru-RU" sz="2600" dirty="0" err="1" smtClean="0"/>
              <a:t>гр</a:t>
            </a:r>
            <a:r>
              <a:rPr lang="ru-RU" sz="2600" dirty="0" smtClean="0"/>
              <a:t> </a:t>
            </a:r>
            <a:r>
              <a:rPr lang="ru-RU" sz="2600" dirty="0"/>
              <a:t>. –  искусство,  ремесло,  </a:t>
            </a:r>
            <a:r>
              <a:rPr lang="ru-RU" sz="2600" dirty="0" smtClean="0"/>
              <a:t>мастерство).</a:t>
            </a:r>
          </a:p>
          <a:p>
            <a:pPr marL="0" indent="0">
              <a:buNone/>
            </a:pPr>
            <a:endParaRPr lang="ru-RU" sz="2600" dirty="0"/>
          </a:p>
          <a:p>
            <a:pPr marL="0" indent="0">
              <a:buNone/>
            </a:pPr>
            <a:r>
              <a:rPr lang="ru-RU" sz="2600" dirty="0" smtClean="0"/>
              <a:t>Развитие  техники –  </a:t>
            </a:r>
            <a:r>
              <a:rPr lang="ru-RU" sz="2600" dirty="0"/>
              <a:t>есть  мощная  </a:t>
            </a:r>
            <a:r>
              <a:rPr lang="ru-RU" sz="2600" dirty="0" smtClean="0"/>
              <a:t>сила </a:t>
            </a:r>
            <a:r>
              <a:rPr lang="ru-RU" sz="2600" dirty="0"/>
              <a:t>,   которая   влияет   на   жизненный  уровень  людей ,  изменяет  характер </a:t>
            </a:r>
            <a:r>
              <a:rPr lang="ru-RU" sz="2600" dirty="0" smtClean="0"/>
              <a:t>общества</a:t>
            </a:r>
            <a:r>
              <a:rPr lang="ru-RU" sz="2600" dirty="0"/>
              <a:t>,  его  общественный  строй  – первобытный ,  </a:t>
            </a:r>
            <a:r>
              <a:rPr lang="ru-RU" sz="2600" dirty="0" smtClean="0"/>
              <a:t>рабовладельческий </a:t>
            </a:r>
            <a:r>
              <a:rPr lang="ru-RU" sz="2600" dirty="0"/>
              <a:t>,  феодальный,  крепостнический,  капиталистический,  </a:t>
            </a:r>
            <a:r>
              <a:rPr lang="ru-RU" sz="2600" dirty="0" smtClean="0"/>
              <a:t>социалистический  </a:t>
            </a:r>
            <a:r>
              <a:rPr lang="ru-RU" sz="2600" dirty="0"/>
              <a:t>и   </a:t>
            </a:r>
            <a:r>
              <a:rPr lang="ru-RU" sz="2600" dirty="0" smtClean="0"/>
              <a:t>т.д.  </a:t>
            </a:r>
          </a:p>
          <a:p>
            <a:pPr marL="0" indent="0">
              <a:buNone/>
            </a:pPr>
            <a:endParaRPr lang="ru-RU" sz="2600" dirty="0"/>
          </a:p>
          <a:p>
            <a:pPr marL="0" indent="0">
              <a:buNone/>
            </a:pPr>
            <a:r>
              <a:rPr lang="ru-RU" sz="2600" dirty="0" smtClean="0"/>
              <a:t>Развитие  </a:t>
            </a:r>
            <a:r>
              <a:rPr lang="ru-RU" sz="2600" dirty="0"/>
              <a:t>техники  является   причиной   социальных  </a:t>
            </a:r>
          </a:p>
          <a:p>
            <a:pPr marL="0" indent="0">
              <a:buNone/>
            </a:pPr>
            <a:r>
              <a:rPr lang="ru-RU" sz="2600" dirty="0"/>
              <a:t>перемен и   направляет  общественное развитие . </a:t>
            </a:r>
          </a:p>
        </p:txBody>
      </p:sp>
    </p:spTree>
    <p:extLst>
      <p:ext uri="{BB962C8B-B14F-4D97-AF65-F5344CB8AC3E}">
        <p14:creationId xmlns:p14="http://schemas.microsoft.com/office/powerpoint/2010/main" val="28158034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600" dirty="0"/>
              <a:t>Технику  можно  отнести   к   сфере   материальной  культуры. </a:t>
            </a:r>
          </a:p>
          <a:p>
            <a:pPr marL="0" indent="0">
              <a:buNone/>
            </a:pPr>
            <a:r>
              <a:rPr lang="ru-RU" sz="2600" dirty="0"/>
              <a:t>Своими  приспособлениями,  устройствами   она  усилила  наш   слух ,  </a:t>
            </a:r>
            <a:r>
              <a:rPr lang="ru-RU" sz="2600" dirty="0" smtClean="0"/>
              <a:t>зрение</a:t>
            </a:r>
            <a:r>
              <a:rPr lang="ru-RU" sz="2600" dirty="0"/>
              <a:t>,  силу   и   ловкость ;  она  сокращает   расстояние   и   время ,  увеличивает </a:t>
            </a:r>
            <a:r>
              <a:rPr lang="ru-RU" sz="2600" dirty="0" smtClean="0"/>
              <a:t>производительность   </a:t>
            </a:r>
            <a:r>
              <a:rPr lang="ru-RU" sz="2600" dirty="0"/>
              <a:t>труда.  Облегчая   удовлетворение   потребностей , </a:t>
            </a:r>
          </a:p>
          <a:p>
            <a:pPr marL="0" indent="0">
              <a:buNone/>
            </a:pPr>
            <a:r>
              <a:rPr lang="ru-RU" sz="2600" dirty="0"/>
              <a:t>она  тем  самым   порождает   новые  потребности</a:t>
            </a:r>
            <a:r>
              <a:rPr lang="ru-RU" sz="2600" dirty="0" smtClean="0"/>
              <a:t>.</a:t>
            </a:r>
          </a:p>
          <a:p>
            <a:pPr marL="0" indent="0">
              <a:buNone/>
            </a:pPr>
            <a:endParaRPr lang="ru-RU" sz="2600" dirty="0" smtClean="0"/>
          </a:p>
          <a:p>
            <a:pPr marL="0" indent="0" algn="ctr">
              <a:buNone/>
            </a:pPr>
            <a:r>
              <a:rPr lang="ru-RU" sz="2600" b="1" dirty="0" smtClean="0"/>
              <a:t>НО!  </a:t>
            </a:r>
          </a:p>
          <a:p>
            <a:pPr marL="0" indent="0">
              <a:buNone/>
            </a:pPr>
            <a:endParaRPr lang="ru-RU" sz="2600" dirty="0"/>
          </a:p>
          <a:p>
            <a:pPr marL="0" indent="0">
              <a:buNone/>
            </a:pPr>
            <a:r>
              <a:rPr lang="ru-RU" sz="2600" dirty="0" smtClean="0"/>
              <a:t>Материальная  </a:t>
            </a:r>
            <a:r>
              <a:rPr lang="ru-RU" sz="2600" dirty="0"/>
              <a:t>культура   тесно  связана  у   человека   с   духовной  </a:t>
            </a:r>
            <a:r>
              <a:rPr lang="ru-RU" sz="2600" dirty="0" smtClean="0"/>
              <a:t>культурой  </a:t>
            </a:r>
            <a:r>
              <a:rPr lang="ru-RU" sz="2600" dirty="0"/>
              <a:t>самыми  неразрывными  узами ,  и   поэтому  техника  имеет   и  </a:t>
            </a:r>
            <a:r>
              <a:rPr lang="ru-RU" sz="2600" dirty="0" smtClean="0"/>
              <a:t>нематериальный </a:t>
            </a:r>
            <a:r>
              <a:rPr lang="ru-RU" sz="2600" dirty="0"/>
              <a:t>аспект  в  виде  совокупности   </a:t>
            </a:r>
            <a:r>
              <a:rPr lang="ru-RU" sz="2600" dirty="0" smtClean="0"/>
              <a:t>знаний.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6174068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Техника  имеет  свои   объективные   законы  строения   и   развития  </a:t>
            </a:r>
            <a:r>
              <a:rPr lang="ru-RU" sz="2800" dirty="0" smtClean="0"/>
              <a:t>(</a:t>
            </a:r>
            <a:r>
              <a:rPr lang="ru-RU" sz="2800" dirty="0"/>
              <a:t>как  и   наука).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  </a:t>
            </a:r>
            <a:r>
              <a:rPr lang="ru-RU" sz="2800" dirty="0"/>
              <a:t>связи  с   неизбежным  развитием  и   усложнением   мира </a:t>
            </a:r>
            <a:r>
              <a:rPr lang="ru-RU" sz="2800" dirty="0" smtClean="0"/>
              <a:t>техники </a:t>
            </a:r>
            <a:r>
              <a:rPr lang="ru-RU" sz="2800" dirty="0"/>
              <a:t>,  ускоряющимся  научно-техническим   прогрессом   все </a:t>
            </a:r>
            <a:r>
              <a:rPr lang="ru-RU" sz="2800" dirty="0" err="1" smtClean="0"/>
              <a:t>бóльшую</a:t>
            </a:r>
            <a:r>
              <a:rPr lang="ru-RU" sz="2800" dirty="0" smtClean="0"/>
              <a:t>   </a:t>
            </a:r>
            <a:r>
              <a:rPr lang="ru-RU" sz="2800" dirty="0"/>
              <a:t>актуальность   </a:t>
            </a:r>
            <a:r>
              <a:rPr lang="ru-RU" sz="2800" dirty="0" smtClean="0"/>
              <a:t>приобретают   </a:t>
            </a:r>
            <a:r>
              <a:rPr lang="ru-RU" sz="2800" dirty="0"/>
              <a:t>знания   о   самой   технике  в  целом  </a:t>
            </a:r>
          </a:p>
          <a:p>
            <a:pPr marL="0" indent="0">
              <a:buNone/>
            </a:pPr>
            <a:r>
              <a:rPr lang="ru-RU" sz="2800" dirty="0"/>
              <a:t>–  единые  представления  о   строении   и  развитии   самых   различных   </a:t>
            </a:r>
            <a:r>
              <a:rPr lang="ru-RU" sz="2800" dirty="0" smtClean="0"/>
              <a:t>машин </a:t>
            </a:r>
            <a:r>
              <a:rPr lang="ru-RU" sz="2800" dirty="0"/>
              <a:t>,  приборов,  аппаратов.  Поэтому  требуется  расширение  </a:t>
            </a:r>
            <a:r>
              <a:rPr lang="ru-RU" sz="2800" dirty="0" smtClean="0"/>
              <a:t>общетехнической   </a:t>
            </a:r>
            <a:r>
              <a:rPr lang="ru-RU" sz="2800" dirty="0"/>
              <a:t>и   фундаментальной  подготовки  инженеров . </a:t>
            </a:r>
          </a:p>
        </p:txBody>
      </p:sp>
    </p:spTree>
    <p:extLst>
      <p:ext uri="{BB962C8B-B14F-4D97-AF65-F5344CB8AC3E}">
        <p14:creationId xmlns:p14="http://schemas.microsoft.com/office/powerpoint/2010/main" val="26049996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ТЕХНОСФЕРА -  </a:t>
            </a:r>
            <a:r>
              <a:rPr lang="ru-RU" dirty="0"/>
              <a:t>система   отношений  </a:t>
            </a:r>
            <a:r>
              <a:rPr lang="ru-RU" dirty="0" smtClean="0"/>
              <a:t>между   </a:t>
            </a:r>
            <a:r>
              <a:rPr lang="ru-RU" dirty="0"/>
              <a:t>человеком  и   природой,  в  которой  техника  выступает  как  </a:t>
            </a:r>
            <a:r>
              <a:rPr lang="ru-RU" dirty="0" smtClean="0"/>
              <a:t>посредник   </a:t>
            </a:r>
            <a:r>
              <a:rPr lang="ru-RU" dirty="0"/>
              <a:t>и   источник   формирования  определенного  типа   </a:t>
            </a:r>
            <a:r>
              <a:rPr lang="ru-RU" dirty="0" smtClean="0"/>
              <a:t>взаимодействия </a:t>
            </a:r>
            <a:r>
              <a:rPr lang="ru-RU" dirty="0"/>
              <a:t>– между   техникой – как  искусственной  средой ,  и   природой  – как </a:t>
            </a:r>
          </a:p>
          <a:p>
            <a:pPr marL="0" indent="0" algn="ctr">
              <a:buNone/>
            </a:pPr>
            <a:r>
              <a:rPr lang="ru-RU" dirty="0"/>
              <a:t>естественной  средой .</a:t>
            </a:r>
          </a:p>
        </p:txBody>
      </p:sp>
    </p:spTree>
    <p:extLst>
      <p:ext uri="{BB962C8B-B14F-4D97-AF65-F5344CB8AC3E}">
        <p14:creationId xmlns:p14="http://schemas.microsoft.com/office/powerpoint/2010/main" val="5727400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Техника</a:t>
            </a:r>
            <a:r>
              <a:rPr lang="ru-RU" dirty="0"/>
              <a:t> –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</a:t>
            </a:r>
            <a:r>
              <a:rPr lang="ru-RU" dirty="0"/>
              <a:t>) это  совокупность   средств  труда,  орудий,  с   помощью </a:t>
            </a:r>
            <a:r>
              <a:rPr lang="ru-RU" dirty="0" smtClean="0"/>
              <a:t>которых   </a:t>
            </a:r>
            <a:r>
              <a:rPr lang="ru-RU" dirty="0"/>
              <a:t>создают   что-то 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</a:t>
            </a:r>
            <a:r>
              <a:rPr lang="ru-RU" dirty="0"/>
              <a:t>)  это  машины,  механические   орудия,  все-возможные   устройства 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</a:t>
            </a:r>
            <a:r>
              <a:rPr lang="ru-RU" dirty="0"/>
              <a:t>)  это  совокупность   знаний ,  средств,  </a:t>
            </a:r>
            <a:r>
              <a:rPr lang="ru-RU" dirty="0" smtClean="0"/>
              <a:t>способов</a:t>
            </a:r>
            <a:r>
              <a:rPr lang="ru-RU" dirty="0"/>
              <a:t>,  используемых  в каком -нибудь  </a:t>
            </a:r>
            <a:r>
              <a:rPr lang="ru-RU" dirty="0" smtClean="0"/>
              <a:t>деле.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876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 В  РАЗВИТИИ  ТЕХНИЧЕСКИХ  ЗНАНИЙ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I  этап .  Донаучный  </a:t>
            </a:r>
            <a:r>
              <a:rPr lang="ru-RU" dirty="0"/>
              <a:t>( от   первобытно-общинного   строя  и  кончая  </a:t>
            </a:r>
            <a:r>
              <a:rPr lang="ru-RU" dirty="0" smtClean="0"/>
              <a:t>эпохой  </a:t>
            </a:r>
            <a:r>
              <a:rPr lang="ru-RU" dirty="0"/>
              <a:t>Возрождения ),  когда  технические  знания   существовали   как </a:t>
            </a:r>
            <a:r>
              <a:rPr lang="ru-RU" dirty="0" smtClean="0"/>
              <a:t>эмпирическое   </a:t>
            </a:r>
            <a:r>
              <a:rPr lang="ru-RU" dirty="0"/>
              <a:t>описание   средств  трудовой   деятельности   и  способов   их </a:t>
            </a:r>
            <a:r>
              <a:rPr lang="ru-RU" dirty="0" smtClean="0"/>
              <a:t>применения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742351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II  этап .  Начало  использования  научных   знаний </a:t>
            </a:r>
            <a:r>
              <a:rPr lang="ru-RU" dirty="0"/>
              <a:t> ( от   второй   </a:t>
            </a:r>
            <a:r>
              <a:rPr lang="ru-RU" dirty="0" smtClean="0"/>
              <a:t>половины </a:t>
            </a:r>
            <a:r>
              <a:rPr lang="ru-RU" dirty="0"/>
              <a:t>XV века   до  начала  XIX  века ),  когда  для  решения   практических  </a:t>
            </a:r>
            <a:r>
              <a:rPr lang="ru-RU" dirty="0" smtClean="0"/>
              <a:t>задач  </a:t>
            </a:r>
            <a:r>
              <a:rPr lang="ru-RU" dirty="0"/>
              <a:t>начинают  использовать   научные   знания .  В  это  время   продолжа-</a:t>
            </a:r>
            <a:r>
              <a:rPr lang="ru-RU" dirty="0" err="1"/>
              <a:t>ется</a:t>
            </a:r>
            <a:r>
              <a:rPr lang="ru-RU" dirty="0"/>
              <a:t>  становление естествознания . </a:t>
            </a:r>
          </a:p>
        </p:txBody>
      </p:sp>
    </p:spTree>
    <p:extLst>
      <p:ext uri="{BB962C8B-B14F-4D97-AF65-F5344CB8AC3E}">
        <p14:creationId xmlns:p14="http://schemas.microsoft.com/office/powerpoint/2010/main" val="302450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effectLst/>
              </a:rPr>
              <a:t>Уметь: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осуществлять сбор, обработку, анализ и систематизация научно-технической информации;</a:t>
            </a:r>
          </a:p>
          <a:p>
            <a:r>
              <a:rPr lang="ru-RU" sz="2800" dirty="0" smtClean="0"/>
              <a:t>оценивать научно-технические достижения на основе знания исторического контекста их  создания, приобрести опыт их освоения, уметь выражать и обосновывать свою  позицию по вопросам, касающимся ценностного отношения  к историческому прошлому России,  ее научно-техническому наследию.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7825676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III этап .  Охватывает  период  с  XIX  века   до  середины XX  века .  Это </a:t>
            </a:r>
            <a:r>
              <a:rPr lang="ru-RU" dirty="0" smtClean="0"/>
              <a:t>так  </a:t>
            </a:r>
            <a:r>
              <a:rPr lang="ru-RU" dirty="0"/>
              <a:t>называемый  </a:t>
            </a:r>
            <a:r>
              <a:rPr lang="ru-RU" b="1" dirty="0"/>
              <a:t>классический   период  в  истории  естествознания   </a:t>
            </a:r>
            <a:r>
              <a:rPr lang="ru-RU" dirty="0"/>
              <a:t>и  </a:t>
            </a:r>
            <a:r>
              <a:rPr lang="ru-RU" dirty="0" smtClean="0"/>
              <a:t>технических  </a:t>
            </a:r>
            <a:r>
              <a:rPr lang="ru-RU" dirty="0"/>
              <a:t>наук ,  когда  между   ними  складываются  устойчивые </a:t>
            </a:r>
          </a:p>
          <a:p>
            <a:pPr marL="0" indent="0">
              <a:buNone/>
            </a:pPr>
            <a:r>
              <a:rPr lang="ru-RU" dirty="0"/>
              <a:t>взаимосвязи.</a:t>
            </a:r>
          </a:p>
        </p:txBody>
      </p:sp>
    </p:spTree>
    <p:extLst>
      <p:ext uri="{BB962C8B-B14F-4D97-AF65-F5344CB8AC3E}">
        <p14:creationId xmlns:p14="http://schemas.microsoft.com/office/powerpoint/2010/main" val="6765516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/>
              <a:t>IV этап  – от   середины XX  века   до  начала  XXI  века .  </a:t>
            </a:r>
            <a:r>
              <a:rPr lang="ru-RU" sz="2800" dirty="0"/>
              <a:t>В   этот   период </a:t>
            </a:r>
            <a:r>
              <a:rPr lang="ru-RU" sz="2800" dirty="0" smtClean="0"/>
              <a:t>происходит   </a:t>
            </a:r>
            <a:r>
              <a:rPr lang="ru-RU" sz="2800" dirty="0"/>
              <a:t>интеграция   технического   и   естественно-научного   знания , </a:t>
            </a:r>
            <a:r>
              <a:rPr lang="ru-RU" sz="2800" dirty="0" smtClean="0"/>
              <a:t>к   </a:t>
            </a:r>
            <a:r>
              <a:rPr lang="ru-RU" sz="2800" dirty="0"/>
              <a:t>которому  начинают  подключаться  и   социально -гуманитарные  </a:t>
            </a:r>
            <a:r>
              <a:rPr lang="ru-RU" sz="2800" dirty="0" smtClean="0"/>
              <a:t>знания</a:t>
            </a:r>
            <a:r>
              <a:rPr lang="ru-RU" sz="2800" dirty="0"/>
              <a:t>.  Это  происходит   в  результате   становления  </a:t>
            </a:r>
            <a:r>
              <a:rPr lang="ru-RU" sz="2800" dirty="0" smtClean="0"/>
              <a:t>автоматизированных  производств</a:t>
            </a:r>
            <a:r>
              <a:rPr lang="ru-RU" sz="2800" dirty="0"/>
              <a:t>,  развития   </a:t>
            </a:r>
            <a:r>
              <a:rPr lang="ru-RU" sz="2800" dirty="0" smtClean="0"/>
              <a:t>информатики </a:t>
            </a:r>
            <a:r>
              <a:rPr lang="ru-RU" sz="2800" dirty="0"/>
              <a:t>,  космонавтики ,  новых   </a:t>
            </a:r>
            <a:r>
              <a:rPr lang="ru-RU" sz="2800" dirty="0" smtClean="0"/>
              <a:t>технологий  </a:t>
            </a:r>
            <a:r>
              <a:rPr lang="ru-RU" sz="2800" dirty="0"/>
              <a:t>– информационной,  биотехнологии,  </a:t>
            </a:r>
            <a:r>
              <a:rPr lang="ru-RU" sz="2800" dirty="0" err="1"/>
              <a:t>нанотехнологии</a:t>
            </a:r>
            <a:r>
              <a:rPr lang="ru-RU" sz="2800" dirty="0"/>
              <a:t>   и  др.  </a:t>
            </a:r>
            <a:r>
              <a:rPr lang="ru-RU" sz="2800" dirty="0" smtClean="0"/>
              <a:t>Возникает </a:t>
            </a:r>
            <a:r>
              <a:rPr lang="ru-RU" sz="2800" dirty="0"/>
              <a:t>,  по  аналогии   с   биосферой   и   ноосферой ,  область  техники  – </a:t>
            </a:r>
            <a:r>
              <a:rPr lang="ru-RU" sz="2800" b="1" dirty="0" err="1" smtClean="0"/>
              <a:t>техносфера</a:t>
            </a:r>
            <a:r>
              <a:rPr lang="ru-RU" sz="2800" dirty="0" smtClean="0"/>
              <a:t> 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64764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Техносфера</a:t>
            </a:r>
            <a:r>
              <a:rPr lang="ru-RU" dirty="0" smtClean="0"/>
              <a:t>   сейчас   </a:t>
            </a:r>
            <a:r>
              <a:rPr lang="ru-RU" dirty="0"/>
              <a:t>занимает   не   только  </a:t>
            </a:r>
          </a:p>
          <a:p>
            <a:pPr marL="0" indent="0">
              <a:buNone/>
            </a:pPr>
            <a:r>
              <a:rPr lang="ru-RU" dirty="0"/>
              <a:t>приоритетное   место,  но  и   порабощает  человека ,  подчиняя  его  </a:t>
            </a:r>
            <a:r>
              <a:rPr lang="ru-RU" dirty="0" smtClean="0"/>
              <a:t>законам   </a:t>
            </a:r>
            <a:r>
              <a:rPr lang="ru-RU" dirty="0"/>
              <a:t>своей  эволюции.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Человеческое   общество  </a:t>
            </a:r>
            <a:r>
              <a:rPr lang="ru-RU" dirty="0"/>
              <a:t>еще   не   </a:t>
            </a:r>
            <a:r>
              <a:rPr lang="ru-RU" dirty="0" smtClean="0"/>
              <a:t>научилось   </a:t>
            </a:r>
            <a:r>
              <a:rPr lang="ru-RU" dirty="0"/>
              <a:t>адекватно   использовать   достижения  технического   прогресса, </a:t>
            </a:r>
            <a:r>
              <a:rPr lang="ru-RU" dirty="0" smtClean="0"/>
              <a:t>так  </a:t>
            </a:r>
            <a:r>
              <a:rPr lang="ru-RU" dirty="0"/>
              <a:t>как  психологические   и   культурные  процессы  идут  медленнее  </a:t>
            </a:r>
            <a:r>
              <a:rPr lang="ru-RU" dirty="0" smtClean="0"/>
              <a:t>научно </a:t>
            </a:r>
            <a:r>
              <a:rPr lang="ru-RU" dirty="0"/>
              <a:t>-технических.</a:t>
            </a:r>
          </a:p>
        </p:txBody>
      </p:sp>
    </p:spTree>
    <p:extLst>
      <p:ext uri="{BB962C8B-B14F-4D97-AF65-F5344CB8AC3E}">
        <p14:creationId xmlns:p14="http://schemas.microsoft.com/office/powerpoint/2010/main" val="30921353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Наука и техника с древнейших времен до середины </a:t>
            </a:r>
            <a:r>
              <a:rPr lang="en-US" dirty="0" smtClean="0"/>
              <a:t>XV</a:t>
            </a:r>
            <a:r>
              <a:rPr lang="ru-RU" dirty="0" smtClean="0"/>
              <a:t> 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1. Зарождение науки:</a:t>
            </a:r>
          </a:p>
          <a:p>
            <a:pPr>
              <a:buNone/>
            </a:pPr>
            <a:r>
              <a:rPr lang="ru-RU" sz="2000" dirty="0" smtClean="0"/>
              <a:t>а) роль науки в познании мира и общества;</a:t>
            </a:r>
          </a:p>
          <a:p>
            <a:pPr>
              <a:buNone/>
            </a:pPr>
            <a:r>
              <a:rPr lang="ru-RU" sz="2000" dirty="0" smtClean="0"/>
              <a:t>б) накопление естественнонаучных и технических знаний;</a:t>
            </a:r>
          </a:p>
          <a:p>
            <a:pPr>
              <a:buNone/>
            </a:pPr>
            <a:r>
              <a:rPr lang="ru-RU" sz="2000" dirty="0" smtClean="0"/>
              <a:t>в) формирование системного знания о мире.</a:t>
            </a:r>
          </a:p>
          <a:p>
            <a:pPr>
              <a:buNone/>
            </a:pPr>
            <a:r>
              <a:rPr lang="ru-RU" sz="2000" dirty="0" smtClean="0"/>
              <a:t>2. Техника первобытного общества, древневосточных и античных государств:</a:t>
            </a:r>
          </a:p>
          <a:p>
            <a:pPr>
              <a:buNone/>
            </a:pPr>
            <a:r>
              <a:rPr lang="ru-RU" sz="2000" dirty="0" smtClean="0"/>
              <a:t>а) роль и значение техники в преобразовании общества;</a:t>
            </a:r>
          </a:p>
          <a:p>
            <a:pPr>
              <a:buNone/>
            </a:pPr>
            <a:r>
              <a:rPr lang="ru-RU" sz="2000" dirty="0" smtClean="0"/>
              <a:t>б) изготовление орудий древними людьми;</a:t>
            </a:r>
          </a:p>
          <a:p>
            <a:pPr>
              <a:buNone/>
            </a:pPr>
            <a:r>
              <a:rPr lang="ru-RU" sz="2000" dirty="0" smtClean="0"/>
              <a:t>в) техника в период существования древневосточных и античных цивилизаций.</a:t>
            </a:r>
          </a:p>
          <a:p>
            <a:pPr>
              <a:buNone/>
            </a:pPr>
            <a:r>
              <a:rPr lang="ru-RU" sz="2000" dirty="0" smtClean="0"/>
              <a:t>3. Средневековый уклад техники:</a:t>
            </a:r>
          </a:p>
          <a:p>
            <a:pPr>
              <a:buNone/>
            </a:pPr>
            <a:r>
              <a:rPr lang="ru-RU" sz="2000" dirty="0" smtClean="0"/>
              <a:t>а) становление ремесленного производства;</a:t>
            </a:r>
          </a:p>
          <a:p>
            <a:pPr>
              <a:buNone/>
            </a:pPr>
            <a:r>
              <a:rPr lang="ru-RU" sz="2000" dirty="0" smtClean="0"/>
              <a:t>б) техническое оснащение ремесленного производства;</a:t>
            </a:r>
          </a:p>
          <a:p>
            <a:pPr>
              <a:buNone/>
            </a:pPr>
            <a:r>
              <a:rPr lang="ru-RU" sz="2000" dirty="0" smtClean="0"/>
              <a:t>в) военная техника.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Темы докладов и рефератов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 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1. Преобразующая роль науки</a:t>
            </a:r>
          </a:p>
          <a:p>
            <a:pPr>
              <a:buNone/>
            </a:pPr>
            <a:r>
              <a:rPr lang="ru-RU" sz="2800" dirty="0" smtClean="0"/>
              <a:t>2. Техника и ее роль в преобразовании мира</a:t>
            </a:r>
          </a:p>
          <a:p>
            <a:pPr>
              <a:buNone/>
            </a:pPr>
            <a:r>
              <a:rPr lang="ru-RU" sz="2800" dirty="0" smtClean="0"/>
              <a:t>3. Становление и развитие естественных и технических наук</a:t>
            </a:r>
          </a:p>
          <a:p>
            <a:pPr>
              <a:buNone/>
            </a:pPr>
            <a:r>
              <a:rPr lang="ru-RU" sz="2800" dirty="0" smtClean="0"/>
              <a:t>4. Орудия труда в каменном веке</a:t>
            </a:r>
          </a:p>
          <a:p>
            <a:pPr>
              <a:buNone/>
            </a:pPr>
            <a:r>
              <a:rPr lang="ru-RU" sz="2800" dirty="0" smtClean="0"/>
              <a:t>5. Приемы и техника обработки камня в древности</a:t>
            </a:r>
          </a:p>
          <a:p>
            <a:pPr>
              <a:buNone/>
            </a:pPr>
            <a:r>
              <a:rPr lang="ru-RU" sz="2800" dirty="0" smtClean="0"/>
              <a:t>6. Неолитическая революция как начало технического развития</a:t>
            </a:r>
          </a:p>
          <a:p>
            <a:pPr>
              <a:buNone/>
            </a:pPr>
            <a:r>
              <a:rPr lang="ru-RU" sz="2800" dirty="0" smtClean="0"/>
              <a:t>7. Первые орудия труда земледельца</a:t>
            </a:r>
          </a:p>
          <a:p>
            <a:pPr>
              <a:buNone/>
            </a:pPr>
            <a:r>
              <a:rPr lang="ru-RU" sz="2800" dirty="0" smtClean="0"/>
              <a:t>8. Гончарное производство и начало керамики</a:t>
            </a:r>
          </a:p>
          <a:p>
            <a:pPr>
              <a:buNone/>
            </a:pPr>
            <a:r>
              <a:rPr lang="ru-RU" sz="2800" dirty="0" smtClean="0"/>
              <a:t>9. Переход к использованию меди</a:t>
            </a:r>
          </a:p>
          <a:p>
            <a:pPr>
              <a:buNone/>
            </a:pPr>
            <a:r>
              <a:rPr lang="ru-RU" sz="2800" dirty="0" smtClean="0"/>
              <a:t>10. Бронза и бронзовые орудия труда и оружие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11. Железо и его роль в развитии производства </a:t>
            </a:r>
          </a:p>
          <a:p>
            <a:pPr>
              <a:buNone/>
            </a:pPr>
            <a:r>
              <a:rPr lang="ru-RU" sz="2800" dirty="0" smtClean="0"/>
              <a:t>12. Развитие металлургического производства в бронзовом и железном веках</a:t>
            </a:r>
          </a:p>
          <a:p>
            <a:pPr>
              <a:buNone/>
            </a:pPr>
            <a:r>
              <a:rPr lang="ru-RU" sz="2800" dirty="0" smtClean="0"/>
              <a:t>13. Появление доменной печи и ее влияние на металлургию</a:t>
            </a:r>
          </a:p>
          <a:p>
            <a:pPr>
              <a:buNone/>
            </a:pPr>
            <a:r>
              <a:rPr lang="ru-RU" sz="2800" dirty="0" smtClean="0"/>
              <a:t>14. Наука в государствах Древнего Востока</a:t>
            </a:r>
          </a:p>
          <a:p>
            <a:pPr>
              <a:buNone/>
            </a:pPr>
            <a:r>
              <a:rPr lang="ru-RU" sz="2800" dirty="0" smtClean="0"/>
              <a:t>15. Наука и техника в Древнем Китае</a:t>
            </a:r>
          </a:p>
          <a:p>
            <a:pPr>
              <a:buNone/>
            </a:pPr>
            <a:r>
              <a:rPr lang="ru-RU" sz="2800" dirty="0" smtClean="0"/>
              <a:t>16. Изобретение компаса</a:t>
            </a:r>
          </a:p>
          <a:p>
            <a:pPr>
              <a:buNone/>
            </a:pPr>
            <a:r>
              <a:rPr lang="ru-RU" sz="2800" dirty="0" smtClean="0"/>
              <a:t>17. Изобретение пороха</a:t>
            </a:r>
          </a:p>
          <a:p>
            <a:pPr>
              <a:buNone/>
            </a:pPr>
            <a:r>
              <a:rPr lang="ru-RU" sz="2800" dirty="0" smtClean="0"/>
              <a:t>18. Наука и техника в Древней Греции</a:t>
            </a:r>
          </a:p>
          <a:p>
            <a:pPr>
              <a:buNone/>
            </a:pPr>
            <a:r>
              <a:rPr lang="ru-RU" sz="2800" dirty="0" smtClean="0"/>
              <a:t>19. Военная техника в античных государствах</a:t>
            </a:r>
          </a:p>
          <a:p>
            <a:pPr>
              <a:buNone/>
            </a:pPr>
            <a:r>
              <a:rPr lang="ru-RU" sz="2800" dirty="0" smtClean="0"/>
              <a:t>20. Изобретение письменности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21. Изобретение бумаги</a:t>
            </a:r>
          </a:p>
          <a:p>
            <a:pPr>
              <a:buNone/>
            </a:pPr>
            <a:r>
              <a:rPr lang="ru-RU" sz="2800" dirty="0" smtClean="0"/>
              <a:t>22. Солнечные и водяные часы</a:t>
            </a:r>
          </a:p>
          <a:p>
            <a:pPr>
              <a:buNone/>
            </a:pPr>
            <a:r>
              <a:rPr lang="ru-RU" sz="2800" dirty="0" smtClean="0"/>
              <a:t>23. Изобретение механических часов</a:t>
            </a:r>
          </a:p>
          <a:p>
            <a:pPr>
              <a:buNone/>
            </a:pPr>
            <a:r>
              <a:rPr lang="ru-RU" sz="2800" dirty="0" smtClean="0"/>
              <a:t>24. Изобретение книгопечатания</a:t>
            </a:r>
          </a:p>
          <a:p>
            <a:pPr>
              <a:buNone/>
            </a:pPr>
            <a:r>
              <a:rPr lang="ru-RU" sz="2800" dirty="0" smtClean="0"/>
              <a:t>25. Изобретение колеса и повозки</a:t>
            </a:r>
          </a:p>
          <a:p>
            <a:pPr>
              <a:buNone/>
            </a:pPr>
            <a:r>
              <a:rPr lang="ru-RU" sz="2800" dirty="0" smtClean="0"/>
              <a:t>26. Зарождение кораблестроения </a:t>
            </a:r>
          </a:p>
          <a:p>
            <a:pPr>
              <a:buNone/>
            </a:pPr>
            <a:r>
              <a:rPr lang="ru-RU" sz="2800" dirty="0" smtClean="0"/>
              <a:t>27. Парусный и гребной водный транспорт</a:t>
            </a:r>
          </a:p>
          <a:p>
            <a:pPr>
              <a:buNone/>
            </a:pPr>
            <a:r>
              <a:rPr lang="ru-RU" sz="2800" dirty="0" smtClean="0"/>
              <a:t>28. Развитие средств транспорта с конца 4 тыс. до н. э. до первой половины XVIII в.</a:t>
            </a:r>
          </a:p>
          <a:p>
            <a:pPr>
              <a:buNone/>
            </a:pPr>
            <a:r>
              <a:rPr lang="ru-RU" sz="2800" dirty="0" smtClean="0"/>
              <a:t>29. Изобретение ветряного двигателя</a:t>
            </a:r>
          </a:p>
          <a:p>
            <a:pPr>
              <a:buNone/>
            </a:pPr>
            <a:r>
              <a:rPr lang="ru-RU" sz="2800" dirty="0" smtClean="0"/>
              <a:t>30. Изобретение водяного колеса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31. Водяная мельница – первая машина</a:t>
            </a:r>
          </a:p>
          <a:p>
            <a:pPr>
              <a:buNone/>
            </a:pPr>
            <a:r>
              <a:rPr lang="ru-RU" sz="2800" dirty="0" smtClean="0"/>
              <a:t>32. Очки и оптические приборы</a:t>
            </a:r>
          </a:p>
          <a:p>
            <a:pPr>
              <a:buNone/>
            </a:pPr>
            <a:r>
              <a:rPr lang="ru-RU" sz="2800" dirty="0" smtClean="0"/>
              <a:t>33. Развитие естествознания в Эпоху Средневековья</a:t>
            </a:r>
          </a:p>
          <a:p>
            <a:pPr>
              <a:buNone/>
            </a:pPr>
            <a:r>
              <a:rPr lang="ru-RU" sz="2800" dirty="0" smtClean="0"/>
              <a:t>34. Военная техника в Средние века</a:t>
            </a:r>
          </a:p>
          <a:p>
            <a:pPr>
              <a:buNone/>
            </a:pPr>
            <a:r>
              <a:rPr lang="ru-RU" sz="2800" dirty="0" smtClean="0"/>
              <a:t>35. Возникновение артиллерии</a:t>
            </a:r>
          </a:p>
          <a:p>
            <a:pPr>
              <a:buNone/>
            </a:pPr>
            <a:r>
              <a:rPr lang="ru-RU" sz="2800" dirty="0" smtClean="0"/>
              <a:t>36. Металлургия в V–XV вв.</a:t>
            </a:r>
          </a:p>
          <a:p>
            <a:pPr>
              <a:buNone/>
            </a:pPr>
            <a:r>
              <a:rPr lang="ru-RU" sz="2800" dirty="0" smtClean="0"/>
              <a:t>37. Развитие науки и техники на Востоке в V–XV вв.</a:t>
            </a:r>
          </a:p>
          <a:p>
            <a:pPr>
              <a:buNone/>
            </a:pPr>
            <a:r>
              <a:rPr lang="ru-RU" sz="2800" dirty="0" smtClean="0"/>
              <a:t>38. Развитие часового механизма в XV–XVIII вв.</a:t>
            </a:r>
          </a:p>
          <a:p>
            <a:pPr>
              <a:buNone/>
            </a:pPr>
            <a:r>
              <a:rPr lang="ru-RU" sz="2800" dirty="0" smtClean="0"/>
              <a:t>39. Идея «вечного двигателя» в трудах ученых XV–XIX вв.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Владеть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20280"/>
            <a:ext cx="8229600" cy="3052936"/>
          </a:xfrm>
        </p:spPr>
        <p:txBody>
          <a:bodyPr/>
          <a:lstStyle/>
          <a:p>
            <a:r>
              <a:rPr lang="ru-RU" dirty="0" smtClean="0"/>
              <a:t> на основе собранной информации выявлять тенденции, вскрывать причинно-следственные связи, определять цели, выбирать средства, выдвигать гипотезы и идеи.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032" y="116632"/>
            <a:ext cx="770839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СПИСОК ИСТОЧНИКОВ ИНФОРМАЦИИ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64096"/>
            <a:ext cx="8100392" cy="5877272"/>
          </a:xfrm>
        </p:spPr>
        <p:txBody>
          <a:bodyPr>
            <a:noAutofit/>
          </a:bodyPr>
          <a:lstStyle/>
          <a:p>
            <a:pPr marL="596646" indent="-514350">
              <a:buSzPct val="100000"/>
              <a:buFont typeface="+mj-lt"/>
              <a:buAutoNum type="arabicPeriod"/>
            </a:pPr>
            <a:r>
              <a:rPr lang="ru-RU" sz="2400" dirty="0" smtClean="0"/>
              <a:t>Надеждин, Н.Я. История науки и техники / Н.Я. Надеждин. – М.: Феникс, 2007. – 624.</a:t>
            </a:r>
          </a:p>
          <a:p>
            <a:pPr marL="596646" indent="-514350">
              <a:buSzPct val="100000"/>
              <a:buFont typeface="+mj-lt"/>
              <a:buAutoNum type="arabicPeriod"/>
            </a:pPr>
            <a:r>
              <a:rPr lang="ru-RU" sz="2400" dirty="0" err="1" smtClean="0"/>
              <a:t>Шейпак</a:t>
            </a:r>
            <a:r>
              <a:rPr lang="ru-RU" sz="2400" dirty="0" smtClean="0"/>
              <a:t> А.А. История науки и техники. Ч. 1: Материалы и технологии / А.А. </a:t>
            </a:r>
            <a:r>
              <a:rPr lang="ru-RU" sz="2400" dirty="0" err="1" smtClean="0"/>
              <a:t>Шейпак</a:t>
            </a:r>
            <a:r>
              <a:rPr lang="ru-RU" sz="2400" dirty="0" smtClean="0"/>
              <a:t>. – М.: МГИУ, 2009. – 276 с.</a:t>
            </a:r>
          </a:p>
          <a:p>
            <a:pPr marL="596646" indent="-514350">
              <a:buSzPct val="100000"/>
              <a:buFont typeface="+mj-lt"/>
              <a:buAutoNum type="arabicPeriod"/>
            </a:pPr>
            <a:r>
              <a:rPr lang="ru-RU" sz="2400" dirty="0" err="1" smtClean="0"/>
              <a:t>Шейпак</a:t>
            </a:r>
            <a:r>
              <a:rPr lang="ru-RU" sz="2400" dirty="0" smtClean="0"/>
              <a:t> А.А. История науки и техники. Ч. 2: Материалы и технологии / А.А. </a:t>
            </a:r>
            <a:r>
              <a:rPr lang="ru-RU" sz="2400" dirty="0" err="1" smtClean="0"/>
              <a:t>Шейпак</a:t>
            </a:r>
            <a:r>
              <a:rPr lang="ru-RU" sz="2400" dirty="0" smtClean="0"/>
              <a:t>. – М.: МГИУ, 2010. – 343 с.</a:t>
            </a:r>
          </a:p>
          <a:p>
            <a:pPr marL="596646" indent="-514350">
              <a:buSzPct val="100000"/>
              <a:buFont typeface="+mj-lt"/>
              <a:buAutoNum type="arabicPeriod"/>
            </a:pPr>
            <a:r>
              <a:rPr lang="ru-RU" sz="2400" dirty="0" smtClean="0"/>
              <a:t>Ковалев, В.И.</a:t>
            </a:r>
            <a:br>
              <a:rPr lang="ru-RU" sz="2400" dirty="0" smtClean="0"/>
            </a:br>
            <a:r>
              <a:rPr lang="ru-RU" sz="2400" dirty="0" smtClean="0"/>
              <a:t>История техники [Текст] : учеб. пособие для вузов / В. И. Ковалев, А. Г. </a:t>
            </a:r>
            <a:r>
              <a:rPr lang="ru-RU" sz="2400" dirty="0" err="1" smtClean="0"/>
              <a:t>Схиртладзе</a:t>
            </a:r>
            <a:r>
              <a:rPr lang="ru-RU" sz="2400" dirty="0" smtClean="0"/>
              <a:t>. - Старый Оскол: ТНТ : ТНТ, 2013. - 360 с. - ISBN 978-5-94178-187-4. - глад213 : 444-00.</a:t>
            </a:r>
          </a:p>
          <a:p>
            <a:pPr marL="596646" indent="-514350">
              <a:buSzPct val="100000"/>
              <a:buFont typeface="+mj-lt"/>
              <a:buAutoNum type="arabicPeriod"/>
            </a:pPr>
            <a:r>
              <a:rPr lang="ru-RU" sz="2400" dirty="0" smtClean="0"/>
              <a:t>Рыжов К.В. Сто великих изобретений [Текст] / К. В. Рыжов. - М : Вече, 2001. - 528 с. : ил. - (100 великих). - ISBN 5-7838-0528-9 : 61-30.</a:t>
            </a:r>
          </a:p>
          <a:p>
            <a:pPr marL="596646" indent="-514350">
              <a:buSzPct val="100000"/>
              <a:buFont typeface="+mj-lt"/>
              <a:buAutoNum type="arabicPeriod"/>
            </a:pPr>
            <a:r>
              <a:rPr lang="ru-RU" sz="2400" dirty="0" smtClean="0"/>
              <a:t>Истомин С. Самые знаменитые изобретатели России. – М.: Вече, 202. – 480 с</a:t>
            </a:r>
          </a:p>
          <a:p>
            <a:pPr marL="596646" indent="-514350">
              <a:buSzPct val="100000"/>
              <a:buFont typeface="+mj-lt"/>
              <a:buAutoNum type="arabicPeriod"/>
            </a:pPr>
            <a:endParaRPr lang="ru-RU" sz="2100" dirty="0" err="1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596646" indent="-514350">
              <a:buSzPct val="100000"/>
              <a:buFont typeface="+mj-lt"/>
              <a:buAutoNum type="arabicPeriod" startAt="7"/>
            </a:pPr>
            <a:r>
              <a:rPr lang="ru-RU" sz="2400" dirty="0" smtClean="0"/>
              <a:t>История автомобильного транспорта России: Учеб. Пособие для студентов </a:t>
            </a:r>
            <a:r>
              <a:rPr lang="ru-RU" sz="2400" dirty="0" err="1" smtClean="0"/>
              <a:t>высш.учеб.заведений</a:t>
            </a:r>
            <a:r>
              <a:rPr lang="ru-RU" sz="2400" dirty="0" smtClean="0"/>
              <a:t> / Алексей Дмитриевич Рубец. – 2 – е изд., стер. – М.: Издательский центр «Академия», 2044.  304 с.</a:t>
            </a:r>
          </a:p>
          <a:p>
            <a:pPr marL="596646" indent="-514350">
              <a:buSzPct val="100000"/>
              <a:buFont typeface="+mj-lt"/>
              <a:buAutoNum type="arabicPeriod" startAt="7"/>
            </a:pPr>
            <a:r>
              <a:rPr lang="en-US" sz="2400" dirty="0" err="1" smtClean="0">
                <a:hlinkClick r:id="rId2"/>
              </a:rPr>
              <a:t>earthanduniverse</a:t>
            </a:r>
            <a:r>
              <a:rPr lang="ru-RU" sz="2400" dirty="0" smtClean="0">
                <a:hlinkClick r:id="rId2"/>
              </a:rPr>
              <a:t>.</a:t>
            </a:r>
            <a:r>
              <a:rPr lang="en-US" sz="2400" dirty="0" smtClean="0">
                <a:hlinkClick r:id="rId2"/>
              </a:rPr>
              <a:t>net</a:t>
            </a:r>
            <a:r>
              <a:rPr lang="ru-RU" sz="2400" dirty="0" smtClean="0"/>
              <a:t> - </a:t>
            </a:r>
            <a:r>
              <a:rPr lang="en-US" sz="2400" dirty="0" smtClean="0"/>
              <a:t>EARTH</a:t>
            </a:r>
            <a:r>
              <a:rPr lang="ru-RU" sz="2400" dirty="0" smtClean="0"/>
              <a:t>&amp;</a:t>
            </a:r>
            <a:r>
              <a:rPr lang="en-US" sz="2400" dirty="0" smtClean="0"/>
              <a:t>UNIVERSE</a:t>
            </a:r>
            <a:r>
              <a:rPr lang="ru-RU" sz="2400" dirty="0" smtClean="0"/>
              <a:t> - Земля и Вселенная ( весь мир в одном сайте!)</a:t>
            </a:r>
          </a:p>
          <a:p>
            <a:pPr marL="596646" indent="-514350">
              <a:buSzPct val="100000"/>
              <a:buFont typeface="+mj-lt"/>
              <a:buAutoNum type="arabicPeriod" startAt="7"/>
            </a:pPr>
            <a:r>
              <a:rPr lang="en-US" sz="2400" dirty="0" err="1" smtClean="0">
                <a:hlinkClick r:id="rId3"/>
              </a:rPr>
              <a:t>krugosvet</a:t>
            </a:r>
            <a:r>
              <a:rPr lang="ru-RU" sz="2400" dirty="0" smtClean="0">
                <a:hlinkClick r:id="rId3"/>
              </a:rPr>
              <a:t>.</a:t>
            </a:r>
            <a:r>
              <a:rPr lang="en-US" sz="2400" dirty="0" err="1" smtClean="0">
                <a:hlinkClick r:id="rId3"/>
              </a:rPr>
              <a:t>ru</a:t>
            </a:r>
            <a:r>
              <a:rPr lang="en-US" sz="2400" dirty="0" smtClean="0"/>
              <a:t> </a:t>
            </a:r>
            <a:r>
              <a:rPr lang="ru-RU" sz="2400" dirty="0" smtClean="0"/>
              <a:t>"</a:t>
            </a:r>
            <a:r>
              <a:rPr lang="ru-RU" sz="2400" dirty="0" err="1" smtClean="0"/>
              <a:t>Кругосвет</a:t>
            </a:r>
            <a:r>
              <a:rPr lang="ru-RU" sz="2400" dirty="0" smtClean="0"/>
              <a:t>" - универсальная электронная энциклопедия. Разбита на категории: История, Гуманитарные науки, Культура и образование, Медицина, Наука и техника, Науки о Земле, Страны мира, Спорт. Внутри каждой открывается по буквам алфавита. </a:t>
            </a:r>
          </a:p>
          <a:p>
            <a:pPr marL="596646" indent="-514350">
              <a:buSzPct val="100000"/>
              <a:buFont typeface="+mj-lt"/>
              <a:buAutoNum type="arabicPeriod" startAt="7"/>
            </a:pPr>
            <a:r>
              <a:rPr lang="en-US" sz="2400" dirty="0" err="1" smtClean="0">
                <a:hlinkClick r:id="rId4"/>
              </a:rPr>
              <a:t>ru</a:t>
            </a:r>
            <a:r>
              <a:rPr lang="ru-RU" sz="2400" dirty="0" smtClean="0">
                <a:hlinkClick r:id="rId4"/>
              </a:rPr>
              <a:t>.</a:t>
            </a:r>
            <a:r>
              <a:rPr lang="en-US" sz="2400" dirty="0" err="1" smtClean="0">
                <a:hlinkClick r:id="rId4"/>
              </a:rPr>
              <a:t>wikipedia</a:t>
            </a:r>
            <a:r>
              <a:rPr lang="ru-RU" sz="2400" dirty="0" smtClean="0">
                <a:hlinkClick r:id="rId4"/>
              </a:rPr>
              <a:t>.</a:t>
            </a:r>
            <a:r>
              <a:rPr lang="en-US" sz="2400" dirty="0" smtClean="0">
                <a:hlinkClick r:id="rId4"/>
              </a:rPr>
              <a:t>org</a:t>
            </a:r>
            <a:r>
              <a:rPr lang="en-US" sz="2400" dirty="0" smtClean="0"/>
              <a:t> </a:t>
            </a:r>
            <a:r>
              <a:rPr lang="ru-RU" sz="2400" dirty="0" smtClean="0"/>
              <a:t>"</a:t>
            </a:r>
            <a:r>
              <a:rPr lang="ru-RU" sz="2400" dirty="0" err="1" smtClean="0"/>
              <a:t>Википедия</a:t>
            </a:r>
            <a:r>
              <a:rPr lang="ru-RU" sz="2400" dirty="0" smtClean="0"/>
              <a:t>" – свободная энциклопедия (русский раздел)</a:t>
            </a:r>
          </a:p>
          <a:p>
            <a:pPr marL="596646" indent="-514350">
              <a:buSzPct val="100000"/>
              <a:buFont typeface="+mj-lt"/>
              <a:buAutoNum type="arabicPeriod" startAt="7"/>
            </a:pPr>
            <a:r>
              <a:rPr lang="en-US" sz="2400" dirty="0" err="1" smtClean="0">
                <a:hlinkClick r:id="rId5"/>
              </a:rPr>
              <a:t>enciklopedia</a:t>
            </a:r>
            <a:r>
              <a:rPr lang="ru-RU" sz="2400" dirty="0" smtClean="0">
                <a:hlinkClick r:id="rId5"/>
              </a:rPr>
              <a:t>.</a:t>
            </a:r>
            <a:r>
              <a:rPr lang="en-US" sz="2400" dirty="0" smtClean="0">
                <a:hlinkClick r:id="rId5"/>
              </a:rPr>
              <a:t>by</a:t>
            </a:r>
            <a:r>
              <a:rPr lang="ru-RU" sz="2400" dirty="0" smtClean="0">
                <a:hlinkClick r:id="rId5"/>
              </a:rPr>
              <a:t>.</a:t>
            </a:r>
            <a:r>
              <a:rPr lang="en-US" sz="2400" dirty="0" err="1" smtClean="0">
                <a:hlinkClick r:id="rId5"/>
              </a:rPr>
              <a:t>ru</a:t>
            </a:r>
            <a:r>
              <a:rPr lang="ru-RU" sz="2400" dirty="0" smtClean="0"/>
              <a:t> - сайт называется "Бесплатно скачать словари и энциклопедии".</a:t>
            </a:r>
          </a:p>
          <a:p>
            <a:pPr marL="596646" indent="-514350">
              <a:buSzPct val="100000"/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596646" indent="-514350">
              <a:buSzPct val="100000"/>
              <a:buFont typeface="+mj-lt"/>
              <a:buAutoNum type="arabicPeriod" startAt="13"/>
            </a:pPr>
            <a:r>
              <a:rPr lang="en-US" sz="2400" dirty="0" err="1" smtClean="0">
                <a:hlinkClick r:id="rId2"/>
              </a:rPr>
              <a:t>edic</a:t>
            </a:r>
            <a:r>
              <a:rPr lang="ru-RU" sz="2400" dirty="0" smtClean="0">
                <a:hlinkClick r:id="rId2"/>
              </a:rPr>
              <a:t>.</a:t>
            </a:r>
            <a:r>
              <a:rPr lang="en-US" sz="2400" dirty="0" err="1" smtClean="0">
                <a:hlinkClick r:id="rId2"/>
              </a:rPr>
              <a:t>ru</a:t>
            </a:r>
            <a:r>
              <a:rPr lang="en-US" sz="2400" dirty="0" smtClean="0">
                <a:hlinkClick r:id="rId3"/>
              </a:rPr>
              <a:t> </a:t>
            </a:r>
            <a:r>
              <a:rPr lang="ru-RU" sz="2400" dirty="0" smtClean="0">
                <a:hlinkClick r:id="rId3"/>
              </a:rPr>
              <a:t>- "Энциклопедические словари". Большой энциклопедический и исторический словари; словарь мифы народов мира. Ссылки на другие словари.</a:t>
            </a:r>
          </a:p>
          <a:p>
            <a:pPr marL="596646" indent="-514350">
              <a:buSzPct val="100000"/>
              <a:buFont typeface="+mj-lt"/>
              <a:buAutoNum type="arabicPeriod" startAt="13"/>
            </a:pPr>
            <a:r>
              <a:rPr lang="en-US" sz="2400" dirty="0" err="1" smtClean="0">
                <a:hlinkClick r:id="rId4"/>
              </a:rPr>
              <a:t>dic</a:t>
            </a:r>
            <a:r>
              <a:rPr lang="ru-RU" sz="2400" dirty="0" smtClean="0">
                <a:hlinkClick r:id="rId4"/>
              </a:rPr>
              <a:t>.</a:t>
            </a:r>
            <a:r>
              <a:rPr lang="en-US" sz="2400" dirty="0" smtClean="0">
                <a:hlinkClick r:id="rId4"/>
              </a:rPr>
              <a:t>academic</a:t>
            </a:r>
            <a:r>
              <a:rPr lang="ru-RU" sz="2400" dirty="0" smtClean="0">
                <a:hlinkClick r:id="rId4"/>
              </a:rPr>
              <a:t>.</a:t>
            </a:r>
            <a:r>
              <a:rPr lang="en-US" sz="2400" dirty="0" err="1" smtClean="0">
                <a:hlinkClick r:id="rId4"/>
              </a:rPr>
              <a:t>ru</a:t>
            </a:r>
            <a:r>
              <a:rPr lang="en-US" sz="2400" dirty="0" smtClean="0">
                <a:hlinkClick r:id="rId3"/>
              </a:rPr>
              <a:t> </a:t>
            </a:r>
            <a:r>
              <a:rPr lang="ru-RU" sz="2400" dirty="0" smtClean="0">
                <a:hlinkClick r:id="rId3"/>
              </a:rPr>
              <a:t>- "Словари и энциклопедии на Академике" (17 словарей и энциклопедий - по отдельности и поиск по всем). </a:t>
            </a:r>
          </a:p>
          <a:p>
            <a:pPr marL="596646" indent="-514350">
              <a:buSzPct val="100000"/>
              <a:buFont typeface="+mj-lt"/>
              <a:buAutoNum type="arabicPeriod" startAt="13"/>
            </a:pPr>
            <a:r>
              <a:rPr lang="en-US" sz="2400" dirty="0" err="1" smtClean="0">
                <a:hlinkClick r:id="rId5"/>
              </a:rPr>
              <a:t>abc</a:t>
            </a:r>
            <a:r>
              <a:rPr lang="ru-RU" sz="2400" dirty="0" smtClean="0">
                <a:hlinkClick r:id="rId5"/>
              </a:rPr>
              <a:t>-</a:t>
            </a:r>
            <a:r>
              <a:rPr lang="en-US" sz="2400" dirty="0" smtClean="0">
                <a:hlinkClick r:id="rId5"/>
              </a:rPr>
              <a:t>people</a:t>
            </a:r>
            <a:r>
              <a:rPr lang="ru-RU" sz="2400" dirty="0" smtClean="0">
                <a:hlinkClick r:id="rId5"/>
              </a:rPr>
              <a:t>.</a:t>
            </a:r>
            <a:r>
              <a:rPr lang="en-US" sz="2400" dirty="0" smtClean="0">
                <a:hlinkClick r:id="rId5"/>
              </a:rPr>
              <a:t>com</a:t>
            </a:r>
            <a:r>
              <a:rPr lang="en-US" sz="2400" dirty="0" smtClean="0">
                <a:hlinkClick r:id="rId3"/>
              </a:rPr>
              <a:t> </a:t>
            </a:r>
            <a:r>
              <a:rPr lang="ru-RU" sz="2400" dirty="0" smtClean="0">
                <a:hlinkClick r:id="rId3"/>
              </a:rPr>
              <a:t>- сайт "Энциклопедия замечательных людей и идей" Энциклопедия - это систематизированное собрание биографий, портретов, сочинений, рефератов, описаний, статей, книг, изобретений, открытий, явлений, картин, чертежей, фотографий.</a:t>
            </a:r>
          </a:p>
          <a:p>
            <a:pPr marL="596646" indent="-514350">
              <a:buSzPct val="100000"/>
              <a:buFont typeface="+mj-lt"/>
              <a:buAutoNum type="arabicPeriod" startAt="13"/>
            </a:pPr>
            <a:r>
              <a:rPr lang="en-US" sz="2400" dirty="0" err="1" smtClean="0">
                <a:hlinkClick r:id="rId6"/>
              </a:rPr>
              <a:t>liverum</a:t>
            </a:r>
            <a:r>
              <a:rPr lang="ru-RU" sz="2400" dirty="0" smtClean="0">
                <a:hlinkClick r:id="rId6"/>
              </a:rPr>
              <a:t>.</a:t>
            </a:r>
            <a:r>
              <a:rPr lang="en-US" sz="2400" dirty="0" smtClean="0">
                <a:hlinkClick r:id="rId6"/>
              </a:rPr>
              <a:t>com</a:t>
            </a:r>
            <a:r>
              <a:rPr lang="ru-RU" sz="2400" dirty="0" smtClean="0">
                <a:hlinkClick r:id="rId3"/>
              </a:rPr>
              <a:t> - Большой энциклопедический словарь.</a:t>
            </a:r>
          </a:p>
          <a:p>
            <a:pPr marL="596646" indent="-514350">
              <a:buSzPct val="100000"/>
              <a:buFont typeface="+mj-lt"/>
              <a:buAutoNum type="arabicPeriod" startAt="13"/>
            </a:pPr>
            <a:r>
              <a:rPr lang="en-US" sz="2400" dirty="0" err="1" smtClean="0">
                <a:hlinkClick r:id="rId7"/>
              </a:rPr>
              <a:t>elementy</a:t>
            </a:r>
            <a:r>
              <a:rPr lang="ru-RU" sz="2400" dirty="0" smtClean="0">
                <a:hlinkClick r:id="rId7"/>
              </a:rPr>
              <a:t>.</a:t>
            </a:r>
            <a:r>
              <a:rPr lang="en-US" sz="2400" dirty="0" err="1" smtClean="0">
                <a:hlinkClick r:id="rId7"/>
              </a:rPr>
              <a:t>ru</a:t>
            </a:r>
            <a:r>
              <a:rPr lang="en-US" sz="2400" dirty="0" smtClean="0">
                <a:hlinkClick r:id="rId3"/>
              </a:rPr>
              <a:t>  </a:t>
            </a:r>
            <a:r>
              <a:rPr lang="ru-RU" sz="2400" dirty="0" smtClean="0">
                <a:hlinkClick r:id="rId3"/>
              </a:rPr>
              <a:t>"Элементы" Популярный сайт о фундаментальной науке. В частности - популярная энциклопедия Джеймса </a:t>
            </a:r>
            <a:r>
              <a:rPr lang="ru-RU" sz="2400" dirty="0" err="1" smtClean="0">
                <a:hlinkClick r:id="rId3"/>
              </a:rPr>
              <a:t>Трефила</a:t>
            </a:r>
            <a:r>
              <a:rPr lang="ru-RU" sz="2400" dirty="0" smtClean="0">
                <a:hlinkClick r:id="rId3"/>
              </a:rPr>
              <a:t> "Природа науки".</a:t>
            </a:r>
          </a:p>
          <a:p>
            <a:pPr marL="596646" indent="-514350">
              <a:buSzPct val="100000"/>
              <a:buFont typeface="+mj-lt"/>
              <a:buAutoNum type="arabicPeriod" startAt="13"/>
            </a:pPr>
            <a:endParaRPr lang="ru-RU" sz="2400" dirty="0" smtClean="0">
              <a:hlinkClick r:id="rId3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ru-RU" sz="4400" i="1" dirty="0"/>
              <a:t>Чтобы  знать   предмет , </a:t>
            </a:r>
            <a:r>
              <a:rPr lang="ru-RU" sz="4400" i="1" dirty="0" smtClean="0"/>
              <a:t/>
            </a:r>
            <a:br>
              <a:rPr lang="ru-RU" sz="4400" i="1" dirty="0" smtClean="0"/>
            </a:br>
            <a:r>
              <a:rPr lang="ru-RU" sz="4400" i="1" dirty="0" smtClean="0"/>
              <a:t>надо  </a:t>
            </a:r>
            <a:r>
              <a:rPr lang="ru-RU" sz="4400" i="1" dirty="0"/>
              <a:t>знать  историю   предмета. </a:t>
            </a:r>
          </a:p>
          <a:p>
            <a:pPr marL="0" indent="0" algn="r">
              <a:buNone/>
            </a:pPr>
            <a:endParaRPr lang="ru-RU" sz="4400" dirty="0" smtClean="0"/>
          </a:p>
          <a:p>
            <a:pPr marL="0" indent="0" algn="r">
              <a:buNone/>
            </a:pPr>
            <a:r>
              <a:rPr lang="ru-RU" sz="4400" dirty="0" smtClean="0"/>
              <a:t>А</a:t>
            </a:r>
            <a:r>
              <a:rPr lang="ru-RU" sz="4400" dirty="0"/>
              <a:t>. А.  Гегель </a:t>
            </a:r>
          </a:p>
        </p:txBody>
      </p:sp>
    </p:spTree>
    <p:extLst>
      <p:ext uri="{BB962C8B-B14F-4D97-AF65-F5344CB8AC3E}">
        <p14:creationId xmlns:p14="http://schemas.microsoft.com/office/powerpoint/2010/main" val="2298507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ечение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.xml><?xml version="1.0" encoding="utf-8"?>
<a:themeOverride xmlns:a="http://schemas.openxmlformats.org/drawingml/2006/main">
  <a:clrScheme name="Течение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3.xml><?xml version="1.0" encoding="utf-8"?>
<a:themeOverride xmlns:a="http://schemas.openxmlformats.org/drawingml/2006/main">
  <a:clrScheme name="Течение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1410</TotalTime>
  <Words>2845</Words>
  <Application>Microsoft Office PowerPoint</Application>
  <PresentationFormat>Экран (4:3)</PresentationFormat>
  <Paragraphs>479</Paragraphs>
  <Slides>47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Течение</vt:lpstr>
      <vt:lpstr>ИСТОРИЯ РАЗВИТИЯ ТЕХНИКИ</vt:lpstr>
      <vt:lpstr>Презентация PowerPoint</vt:lpstr>
      <vt:lpstr>В РЕЗУЛЬТАТЕ ИЗУЧЕНИЯ ДИСЦИПЛИНЫ СТУДЕНТ ДОЛЖЕН УЗНАТЬ:</vt:lpstr>
      <vt:lpstr>Уметь:</vt:lpstr>
      <vt:lpstr>Владеть</vt:lpstr>
      <vt:lpstr>СПИСОК ИСТОЧНИКОВ ИНФОРМАЦИИ</vt:lpstr>
      <vt:lpstr>Презентация PowerPoint</vt:lpstr>
      <vt:lpstr>Презентация PowerPoint</vt:lpstr>
      <vt:lpstr>Презентация PowerPoint</vt:lpstr>
      <vt:lpstr>Ключевые   слова   и  понятия   в  дисциплине</vt:lpstr>
      <vt:lpstr>Презентация PowerPoint</vt:lpstr>
      <vt:lpstr>История</vt:lpstr>
      <vt:lpstr>Назначение   каждого   поколения:</vt:lpstr>
      <vt:lpstr>Презентация PowerPoint</vt:lpstr>
      <vt:lpstr>Роль науки в жизни общества</vt:lpstr>
      <vt:lpstr>Презентация PowerPoint</vt:lpstr>
      <vt:lpstr>Презентация PowerPoint</vt:lpstr>
      <vt:lpstr>СТАДИИ   ПОЗНАНИЯ   ПРИРОДЫ</vt:lpstr>
      <vt:lpstr>Вторая  стадия</vt:lpstr>
      <vt:lpstr>Третья   стадия</vt:lpstr>
      <vt:lpstr>Четвертая  стадия </vt:lpstr>
      <vt:lpstr>Прогноз  дальнейшего </vt:lpstr>
      <vt:lpstr>Презентация PowerPoint</vt:lpstr>
      <vt:lpstr>Функции науки</vt:lpstr>
      <vt:lpstr>Роль науки, исследователя в жизни человека</vt:lpstr>
      <vt:lpstr>ВЕХИ СТАНОВЛЕНИЯ И РАЗВИТИЯ НАУКИ В МИРЕ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ЭТАПЫ  В  РАЗВИТИИ  ТЕХНИЧЕСКИХ  ЗНАНИЙ </vt:lpstr>
      <vt:lpstr>Презентация PowerPoint</vt:lpstr>
      <vt:lpstr>Презентация PowerPoint</vt:lpstr>
      <vt:lpstr>Презентация PowerPoint</vt:lpstr>
      <vt:lpstr>Презентация PowerPoint</vt:lpstr>
      <vt:lpstr>Наука и техника с древнейших времен до середины XV в. </vt:lpstr>
      <vt:lpstr>Темы докладов и рефератов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Волхонов</dc:creator>
  <cp:lastModifiedBy>Волхонов</cp:lastModifiedBy>
  <cp:revision>99</cp:revision>
  <dcterms:created xsi:type="dcterms:W3CDTF">2013-12-18T04:29:43Z</dcterms:created>
  <dcterms:modified xsi:type="dcterms:W3CDTF">2014-02-25T06:15:12Z</dcterms:modified>
</cp:coreProperties>
</file>