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sldIdLst>
    <p:sldId id="256" r:id="rId2"/>
    <p:sldId id="323" r:id="rId3"/>
    <p:sldId id="336" r:id="rId4"/>
    <p:sldId id="257" r:id="rId5"/>
    <p:sldId id="263" r:id="rId6"/>
    <p:sldId id="292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8" r:id="rId15"/>
    <p:sldId id="305" r:id="rId16"/>
    <p:sldId id="319" r:id="rId17"/>
    <p:sldId id="309" r:id="rId18"/>
    <p:sldId id="320" r:id="rId19"/>
    <p:sldId id="321" r:id="rId20"/>
    <p:sldId id="311" r:id="rId21"/>
    <p:sldId id="322" r:id="rId22"/>
    <p:sldId id="313" r:id="rId23"/>
    <p:sldId id="316" r:id="rId24"/>
    <p:sldId id="317" r:id="rId25"/>
    <p:sldId id="324" r:id="rId26"/>
    <p:sldId id="325" r:id="rId27"/>
    <p:sldId id="326" r:id="rId28"/>
    <p:sldId id="327" r:id="rId29"/>
    <p:sldId id="329" r:id="rId30"/>
    <p:sldId id="330" r:id="rId31"/>
    <p:sldId id="331" r:id="rId32"/>
    <p:sldId id="332" r:id="rId33"/>
    <p:sldId id="333" r:id="rId34"/>
    <p:sldId id="289" r:id="rId35"/>
    <p:sldId id="334" r:id="rId36"/>
    <p:sldId id="335" r:id="rId37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9685" autoAdjust="0"/>
  </p:normalViewPr>
  <p:slideViewPr>
    <p:cSldViewPr>
      <p:cViewPr varScale="1">
        <p:scale>
          <a:sx n="69" d="100"/>
          <a:sy n="69" d="100"/>
        </p:scale>
        <p:origin x="18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9;&#1087;&#1080;&#1088;&#1072;&#1085;&#1090;&#1091;&#1088;&#1072;\&#1055;&#1091;&#1073;&#1083;&#1080;&#1082;&#1072;&#1094;&#1084;&#1084;\&#1050;&#1088;&#1080;&#1090;&#1077;&#1088;&#1080;&#1080;%20&#1074;%20&#1085;&#1072;&#1095;&#1072;&#1083;&#1077;%20&#1080;%20&#1082;&#1086;&#1085;&#1094;&#1077;\3&#1093;%20&#1086;&#1073;&#1084;.%20&#1085;&#1077;&#1089;&#1080;&#1084;&#1084;&#1077;&#1090;&#1088;&#1080;&#1103;%2035%20&#1082;&#1042;,%20&#1076;&#1083;&#1080;&#1085;&#1072;%2040%20&#1080;%2010%20&#1082;&#1084;%20&#1082;&#1088;&#1080;&#1090;&#1077;&#1088;&#1080;&#1080;%20&#1074;%20&#1085;&#1072;&#1095;&#1072;&#1083;&#107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9;&#1087;&#1080;&#1088;&#1072;&#1085;&#1090;&#1091;&#1088;&#1072;\&#1055;&#1091;&#1073;&#1083;&#1080;&#1082;&#1072;&#1094;&#1084;&#1084;\&#1050;&#1088;&#1080;&#1090;&#1077;&#1088;&#1080;&#1080;%20&#1074;%20&#1085;&#1072;&#1095;&#1072;&#1083;&#1077;%20&#1080;%20&#1082;&#1086;&#1085;&#1094;&#1077;\3&#1093;%20&#1086;&#1073;&#1084;.%20&#1085;&#1077;&#1089;&#1080;&#1084;&#1084;&#1077;&#1090;&#1088;&#1080;&#1103;%2035%20&#1082;&#1042;,%20&#1076;&#1083;&#1080;&#1085;&#1072;%2040%20&#1080;%2010%20&#1082;&#1084;%20&#1082;&#1088;&#1080;&#1090;&#1077;&#1088;&#1080;&#1080;%20&#1074;%20&#1082;&#1086;&#1085;&#1094;&#1077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9;&#1087;&#1080;&#1088;&#1072;&#1085;&#1090;&#1091;&#1088;&#1072;\&#1055;&#1091;&#1073;&#1083;&#1080;&#1082;&#1072;&#1094;&#1084;&#1084;\&#1050;&#1088;&#1080;&#1090;&#1077;&#1088;&#1080;&#1080;%20&#1074;%20&#1085;&#1072;&#1095;&#1072;&#1083;&#1077;%20&#1080;%20&#1082;&#1086;&#1085;&#1094;&#1077;\3&#1093;%20&#1086;&#1073;&#1084;.%20&#1085;&#1077;&#1089;&#1080;&#1084;&#1084;&#1077;&#1090;&#1088;&#1080;&#1103;%2035%20&#1082;&#1042;,%20&#1076;&#1083;&#1080;&#1085;&#1072;%2040%20&#1080;%2010%20&#1082;&#1084;%20&#1082;&#1088;&#1080;&#1090;&#1077;&#1088;&#1080;&#1080;%20&#1074;%20&#1085;&#1072;&#1095;&#1072;&#1083;&#1077;%20&#1080;%20&#1074;%20&#1082;&#1086;&#1085;&#1094;&#1077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7;&#1072;&#1093;&#1072;&#1088;&#1086;&#1074;\&#1044;&#1080;&#1089;&#1089;&#1077;&#1088;&#1090;&#1072;&#1094;&#1080;&#1103;\&#1101;&#1082;&#1089;&#1087;&#1077;&#1088;&#1080;&#1084;&#1077;&#1085;&#109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График режима обрыва фазы А </a:t>
            </a:r>
            <a:endParaRPr lang="ru-RU" sz="1400">
              <a:effectLst/>
            </a:endParaRPr>
          </a:p>
          <a:p>
            <a:pPr>
              <a:defRPr/>
            </a:pPr>
            <a:r>
              <a:rPr lang="ru-RU" sz="1400" b="0" i="0" baseline="0">
                <a:effectLst/>
              </a:rPr>
              <a:t>для критерия в начале линии</a:t>
            </a:r>
            <a:endParaRPr lang="ru-RU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'[3х обм. несимметрия 35 кВ, длина 40 и 10 км критерии в начале.xls]35 кВ L=40 км'!$P$71:$P$75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'[3х обм. несимметрия 35 кВ, длина 40 и 10 км критерии в начале.xls]35 кВ L=40 км'!$Q$71:$Q$75</c:f>
              <c:numCache>
                <c:formatCode>0.000</c:formatCode>
                <c:ptCount val="5"/>
                <c:pt idx="0">
                  <c:v>357.41605194513983</c:v>
                </c:pt>
                <c:pt idx="1">
                  <c:v>9133.8786745863799</c:v>
                </c:pt>
                <c:pt idx="2">
                  <c:v>20302.45717346235</c:v>
                </c:pt>
                <c:pt idx="3">
                  <c:v>35310.131714636191</c:v>
                </c:pt>
                <c:pt idx="4">
                  <c:v>56531.235713099733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A1-4092-8457-7F752182B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307119"/>
        <c:axId val="1764317103"/>
      </c:scatterChart>
      <c:valAx>
        <c:axId val="1764307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317103"/>
        <c:crosses val="autoZero"/>
        <c:crossBetween val="midCat"/>
      </c:valAx>
      <c:valAx>
        <c:axId val="176431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3071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График режима обрыва</a:t>
            </a:r>
            <a:r>
              <a:rPr lang="ru-RU" baseline="0"/>
              <a:t> фазы А </a:t>
            </a:r>
          </a:p>
          <a:p>
            <a:pPr>
              <a:defRPr/>
            </a:pPr>
            <a:r>
              <a:rPr lang="ru-RU" baseline="0"/>
              <a:t>для критерия в конце линии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'35 кВ L=40 км'!$P$71:$P$75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'35 кВ L=40 км'!$Q$71:$Q$75</c:f>
              <c:numCache>
                <c:formatCode>General</c:formatCode>
                <c:ptCount val="5"/>
                <c:pt idx="0">
                  <c:v>14.944893444234003</c:v>
                </c:pt>
                <c:pt idx="1">
                  <c:v>1005.6878815775983</c:v>
                </c:pt>
                <c:pt idx="2">
                  <c:v>2129.6564522846174</c:v>
                </c:pt>
                <c:pt idx="3">
                  <c:v>3508.1414717854964</c:v>
                </c:pt>
                <c:pt idx="4">
                  <c:v>5262.8236797910786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06-4A16-88D0-EF5F96691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318383"/>
        <c:axId val="332316303"/>
      </c:scatterChart>
      <c:valAx>
        <c:axId val="33231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316303"/>
        <c:crosses val="autoZero"/>
        <c:crossBetween val="midCat"/>
      </c:valAx>
      <c:valAx>
        <c:axId val="33231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3183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График режима обрыва фазы А </a:t>
            </a:r>
            <a:endParaRPr lang="ru-RU" sz="1400">
              <a:effectLst/>
            </a:endParaRPr>
          </a:p>
          <a:p>
            <a:pPr>
              <a:defRPr/>
            </a:pPr>
            <a:r>
              <a:rPr lang="ru-RU" sz="1400" b="0" i="0" baseline="0">
                <a:effectLst/>
              </a:rPr>
              <a:t>для общего критерия</a:t>
            </a:r>
            <a:endParaRPr lang="ru-RU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'35 кВ L=40 км'!$U$71:$U$75</c:f>
              <c:numCache>
                <c:formatCode>0.00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 formatCode="General">
                  <c:v>30</c:v>
                </c:pt>
                <c:pt idx="4" formatCode="General">
                  <c:v>40</c:v>
                </c:pt>
              </c:numCache>
            </c:numRef>
          </c:xVal>
          <c:yVal>
            <c:numRef>
              <c:f>'35 кВ L=40 км'!$V$71:$V$75</c:f>
              <c:numCache>
                <c:formatCode>General</c:formatCode>
                <c:ptCount val="5"/>
                <c:pt idx="0">
                  <c:v>5341.5828963201147</c:v>
                </c:pt>
                <c:pt idx="1">
                  <c:v>9185832.1764874272</c:v>
                </c:pt>
                <c:pt idx="2">
                  <c:v>43237249.734207131</c:v>
                </c:pt>
                <c:pt idx="3">
                  <c:v>123872920.78351553</c:v>
                </c:pt>
                <c:pt idx="4">
                  <c:v>297513944.06055838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59B-4D20-90B3-C9C534C92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973904"/>
        <c:axId val="400965168"/>
      </c:scatterChart>
      <c:valAx>
        <c:axId val="40097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965168"/>
        <c:crosses val="autoZero"/>
        <c:crossBetween val="midCat"/>
      </c:valAx>
      <c:valAx>
        <c:axId val="4009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973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А-земля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68479304164652"/>
          <c:y val="0.17738604857491408"/>
          <c:w val="0.87122462817147861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v>Расч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strRef>
              <c:f>'35кВ L=10 км'!$S$13:$S$14</c:f>
              <c:strCache>
                <c:ptCount val="2"/>
                <c:pt idx="0">
                  <c:v>Середина</c:v>
                </c:pt>
                <c:pt idx="1">
                  <c:v>Конец</c:v>
                </c:pt>
              </c:strCache>
            </c:strRef>
          </c:cat>
          <c:val>
            <c:numRef>
              <c:f>'35кВ L=10 км'!$Q$13:$Q$14</c:f>
              <c:numCache>
                <c:formatCode>General</c:formatCode>
                <c:ptCount val="2"/>
                <c:pt idx="0">
                  <c:v>8.8354210591591216E-3</c:v>
                </c:pt>
                <c:pt idx="1">
                  <c:v>1.9648410233414251E-2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E7-4682-B6CE-A3923A93CEEA}"/>
            </c:ext>
          </c:extLst>
        </c:ser>
        <c:ser>
          <c:idx val="1"/>
          <c:order val="1"/>
          <c:tx>
            <c:v>Изм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cat>
            <c:strRef>
              <c:f>'35кВ L=10 км'!$S$13:$S$14</c:f>
              <c:strCache>
                <c:ptCount val="2"/>
                <c:pt idx="0">
                  <c:v>Середина</c:v>
                </c:pt>
                <c:pt idx="1">
                  <c:v>Конец</c:v>
                </c:pt>
              </c:strCache>
            </c:strRef>
          </c:cat>
          <c:val>
            <c:numRef>
              <c:f>'35кВ L=10 км'!$Q$16:$Q$17</c:f>
              <c:numCache>
                <c:formatCode>General</c:formatCode>
                <c:ptCount val="2"/>
                <c:pt idx="0">
                  <c:v>9.514482012187948E-3</c:v>
                </c:pt>
                <c:pt idx="1">
                  <c:v>2.0218956388341622E-2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E7-4682-B6CE-A3923A93C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304255"/>
        <c:axId val="1"/>
      </c:lineChart>
      <c:catAx>
        <c:axId val="107230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b="0" dirty="0"/>
                  <a:t>Значение</a:t>
                </a:r>
                <a:r>
                  <a:rPr lang="ru-RU" sz="1600" b="0" baseline="0" dirty="0"/>
                  <a:t> к</a:t>
                </a:r>
                <a:r>
                  <a:rPr lang="ru-RU" sz="1600" b="0" dirty="0"/>
                  <a:t>ритерия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304255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994647050697611"/>
          <c:y val="0.91145766779152604"/>
          <c:w val="0.22204655339135243"/>
          <c:h val="5.7144656917885284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9257E4B-9079-4C48-B242-F80B5AA5E702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7B263F3E-61D0-44B0-820A-D13F402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данном слайде представлены обобщенные интервалы критерия К3. Также видно, что некоторые режимы пересекаются</a:t>
            </a:r>
            <a:r>
              <a:rPr lang="ru-RU" baseline="0" dirty="0"/>
              <a:t>, но в других диапазонах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данном слайде представлены обобщенные интервалы критерия К4. Также видно, что некоторые режимы пересекаются,</a:t>
            </a:r>
            <a:r>
              <a:rPr lang="ru-RU" baseline="0" dirty="0"/>
              <a:t> а некоторые нет. Но в других диапазонах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3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7A007D-D7EE-4F26-9E74-377FE98CAF58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zh-CN" dirty="0"/>
              <a:t>Рассматривались аварийные режимы с замыканиями фаз на землю, с межфазными короткими замыканиями и с обрывами фаз.</a:t>
            </a:r>
          </a:p>
          <a:p>
            <a:pPr eaLnBrk="1" hangingPunct="1"/>
            <a:r>
              <a:rPr lang="ru-RU" altLang="zh-CN" dirty="0"/>
              <a:t>Расчеты токов и напряжений производились в начале линии 35 </a:t>
            </a:r>
            <a:r>
              <a:rPr lang="ru-RU" altLang="zh-CN" dirty="0" err="1"/>
              <a:t>кВ</a:t>
            </a:r>
            <a:r>
              <a:rPr lang="ru-RU" altLang="zh-CN" dirty="0"/>
              <a:t> при изменении места повреждения линии (начало, середина, конец). Длина линии 35 </a:t>
            </a:r>
            <a:r>
              <a:rPr lang="ru-RU" altLang="zh-CN" dirty="0" err="1"/>
              <a:t>кВ</a:t>
            </a:r>
            <a:r>
              <a:rPr lang="ru-RU" altLang="zh-CN" dirty="0"/>
              <a:t> принималась равной 40, 30 и 20 км.</a:t>
            </a:r>
          </a:p>
          <a:p>
            <a:pPr eaLnBrk="1" hangingPunct="1"/>
            <a:r>
              <a:rPr lang="ru-RU" altLang="zh-CN" dirty="0"/>
              <a:t>Результаты расчетов  аварийных режимов для поврежденной фазы А представлены в таблице на слайде.</a:t>
            </a:r>
          </a:p>
          <a:p>
            <a:pPr eaLnBrk="1" hangingPunct="1"/>
            <a:r>
              <a:rPr lang="ru-RU" altLang="zh-CN" dirty="0"/>
              <a:t>Для примера рассмотрим только режим замыкания фазы А на землю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0227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1 этот режим пересекается с тремя режимами: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режимами двойного замыкания на землю  </a:t>
            </a:r>
            <a:r>
              <a:rPr lang="ru-R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А-земля+С-земля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А-земля+В-земля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режимом </a:t>
            </a:r>
            <a:r>
              <a:rPr lang="ru-R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А-земля+Обр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 этот режим не имеет пересечений.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3</a:t>
            </a:r>
            <a:r>
              <a:rPr lang="ru-RU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режим имеет пересечение с режимом </a:t>
            </a:r>
            <a:r>
              <a:rPr lang="ru-RU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</a:t>
            </a: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4 этот режим пересечений с другими режимами не имеет. </a:t>
            </a: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 может иметь любые значения. 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интервалов критериев представлены на слайде</a:t>
            </a:r>
          </a:p>
          <a:p>
            <a:pPr indent="447675" eaLnBrk="1" hangingPunct="1"/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eaLnBrk="1" hangingPunct="1"/>
            <a:r>
              <a:rPr lang="ru-R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 полученным пяти критериям режим А-земля можно определить однозначно.</a:t>
            </a:r>
          </a:p>
          <a:p>
            <a:pPr indent="447675" eaLnBrk="1" hangingPunct="1"/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 находится в диапазоне (0 - 0,011); </a:t>
            </a:r>
          </a:p>
          <a:p>
            <a:pPr indent="447675" eaLnBrk="1" hangingPunct="1"/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 в диапазоне  (0,951 - 1,036); </a:t>
            </a:r>
          </a:p>
          <a:p>
            <a:pPr indent="447675" eaLnBrk="1" hangingPunct="1"/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3 в диапазоне  (0,951 - 1,046); </a:t>
            </a:r>
          </a:p>
          <a:p>
            <a:pPr indent="447675" eaLnBrk="1" hangingPunct="1"/>
            <a:r>
              <a:rPr lang="ru-RU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4 в диапазоне (-1,025) – (-0,951).</a:t>
            </a:r>
          </a:p>
          <a:p>
            <a:pPr marL="0"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 – любые значения.</a:t>
            </a:r>
          </a:p>
          <a:p>
            <a:pPr marL="0"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1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анализ был проведен для всех возможных аварийных режимов при поврежденных фазах А, В и С. Во всех случаях вид повреждения определяется однозначно.</a:t>
            </a:r>
          </a:p>
          <a:p>
            <a:pPr algn="just" eaLnBrk="1" hangingPunct="1"/>
            <a:endParaRPr lang="ru-RU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предложенный метод однозначно определяет все виды аварийных режимов в электрических сетях 35 </a:t>
            </a:r>
            <a:r>
              <a:rPr lang="ru-RU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трехобмоточным питающим трансформатором. Этот метод использует значения фазных напряжений и токов в начале линии и его можно применять для методов ОМП с односторонним замером</a:t>
            </a:r>
            <a:r>
              <a:rPr lang="ru-RU" altLang="zh-CN" sz="1200" dirty="0"/>
              <a:t>.</a:t>
            </a:r>
          </a:p>
          <a:p>
            <a:pPr marL="0"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7675" eaLnBrk="1" hangingPunct="1"/>
            <a:endParaRPr lang="ru-RU" altLang="ru-RU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200EA2-D1AE-46FA-9F54-610AA7AE2E4E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693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определения места повреждения необходимо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истользовать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напряжения и токи в каждой из фаз.</a:t>
            </a:r>
          </a:p>
          <a:p>
            <a:r>
              <a:rPr lang="ru-RU" altLang="ru-RU" dirty="0"/>
              <a:t>При этом возможны три варианта ОМП. </a:t>
            </a:r>
          </a:p>
          <a:p>
            <a:r>
              <a:rPr lang="ru-RU" altLang="ru-RU" dirty="0"/>
              <a:t>Односторонний замер в начале (измеряются напряжения и токи в начале линии), </a:t>
            </a:r>
          </a:p>
          <a:p>
            <a:r>
              <a:rPr lang="ru-RU" altLang="ru-RU" dirty="0"/>
              <a:t>Односторонний замер в конце (измеряются напряжения и токи в конце линии), </a:t>
            </a:r>
          </a:p>
          <a:p>
            <a:r>
              <a:rPr lang="ru-RU" altLang="ru-RU" dirty="0"/>
              <a:t>Двусторонний замер в начале и в конце (замеряются напряжения и токи в начале и в конце линии).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A4DDE-A17B-49A9-859E-11CDDC751940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62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работе рассмотрен этот метод ОМП в сетях 35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трехобмоточном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питающем трансформаторе.  Метод заключается в том, что для каждого вида аварийного режима можно разработать эмпири­ческие критерии. Они представляют собой различные отношения напряжений и токов в начале линии и индивидуальны для каждого аварийного режима. Суть предложенного метода ОМП состоит в том, что в разработанную программу расчетов вносятся все параметры фидера 35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всех возможных АР рассчитываются напряжения и токи в линии и эмпирические критерии при перемещении точки аварии вдоль длины линии. По этим табличным значениям критериев программа строит интерполирующие функции, которые хранятся в компьютере. При возникновении АР фиксируются измеренные напряжения и токи и вычисляется соответствующее значение критерия. По этому значению критерия с помощью интерполирующей функции определяется расстояние до повреждения от начала линии и интервал длины линии, в который попадает повреждение (погрешность ОМП). Это иллюстрирует график, представленный на рисунке.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обозначено: Место АР – расстояние от начала линии до точки АР; К – значение критерия; К1=К+Δ·К – верхнее значение критерия с учетом погрешности измерения Δ; К2=К-Δ·К – нижнее значение критерия с учетом погрешности измерения Δ; Х1 – левая граница интервала, в который попадает данный АР; Х2 – правая граница интервала, в который попадает данный АР;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длина линии от начала до точки АР. На рисунке 4,б представлен пример графика критерия для обрыва фазы А. Аналогичные графики были получены для всех аварийных режимов.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Формулы эмпирических критериев, полученных по напряжениям и токам в начале линии, представлены на слайде. </a:t>
            </a:r>
            <a:r>
              <a:rPr lang="ru-RU" dirty="0"/>
              <a:t>При получении формул эмпирических критериев в числитель формулы помещались увеличивающиеся напряжения и токи, а в знаменатель – уменьшающиеся. Параметры, которые не изменялись, не учитывались.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55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полученным формулам эмпирических критериев были рассчитаны погрешности ОМП.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таблицы, представленной на слайде,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видно, что погрешность ОМП сильно зависит от погрешности измерения напряжений и токов. При этом при погрешности измерения ±5% погрешность ОМП составляет от 1,67% до 5,1%, а при погрешности измерения 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составляет от 0,068% до 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есть достигается точность менее 1%.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5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 Эмпирические критерии, полученные по напряжениям и токам в конце линии. Необходимо отметить, что для двухфазных и трехфазного коротких замыканий критерии по параметрам в конце линии не были получены.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57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данном слайде представлена таблица с интервалами погрешностей ОМП при измерении параметров аварийного режима в конце линии. П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 погрешности измерения ±5% погрешность ОМП составляет от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0,048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до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7,7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%, а при погрешности измерения 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0,2%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составляет от 0,0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до 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,3%.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449580" algn="just">
              <a:lnSpc>
                <a:spcPct val="150000"/>
              </a:lnSpc>
              <a:tabLst>
                <a:tab pos="274320" algn="l"/>
                <a:tab pos="450215" algn="l"/>
              </a:tabLst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сетей класса 110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выше в настоящий момент разработано и введено в эксплуатацию большое количество эффективных методов и устройств определения места повреждения (ОМП). Дорогостоящие микропроцессорные приборы при применении в линиях такого класса напряжения имеют малый срок окупаемости, так как линии 110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выше имеют большую длину и передают большую мощность. Однако в сельских сетях 6-10-35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работающих с изолированной нейтралью, применение таких приборов не оправдано, так как эти линии питают, в основном, потребителей небольшой мощности.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449580" algn="just">
              <a:lnSpc>
                <a:spcPct val="150000"/>
              </a:lnSpc>
              <a:tabLst>
                <a:tab pos="274320" algn="l"/>
                <a:tab pos="450215" algn="l"/>
              </a:tabLst>
            </a:pP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Стоит отметить, что с каждым годом повышается требование к качеству электроснабжения. Среди сельскохозяйственных потребителей появляется всё больше потребителей I категории. Перерывы в электроснабжении таких потребителей может привести к нарушению следующих технологических процессов: кормление, вентиляция, отопление, водоснабжение, поддержание необходимой температуры и влажности в помещениях, освежение и т.д.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0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повышения точности определения места повреждения проведены исследования при использовании критериев в начале линии и в конце линии одновременно (двухсторонний замер). В этом случае общий критерий представляет собой произведение критерия в начале и критерия в конце линии. Это позволяет получать график общего критерия с большой крутизной, что повышает точность определения места повреждения, как видно на представленных графиках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92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данном слайде представлена таблица с интервалами погрешностей ОМП при измерении параметров аварийного режима в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начале и в конце линии одновременно.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при погрешности измерения ±5% погрешность ОМП составляет от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0,022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до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4,5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а при погрешности измерения 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0,2%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составляет от 0,0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до 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0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Таким образом,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п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ри погрешности измерения </a:t>
            </a:r>
            <a:r>
              <a:rPr lang="x-none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±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</a:t>
            </a:r>
            <a:r>
              <a:rPr lang="x-none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%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и длине линии 40 км погрешность ОМП составляет: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для критериев «по началу» от 1.67 до 5,1%;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для критериев «по концу» от 0.048 до 7.7%;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для критериев «по началу и концу» от 0.02 до 4.5%;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 погрешности измерения </a:t>
            </a:r>
            <a:r>
              <a:rPr lang="x-none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±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0.2</a:t>
            </a:r>
            <a:r>
              <a:rPr lang="x-none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%</a:t>
            </a:r>
            <a:r>
              <a:rPr lang="ru-RU" sz="1800" b="1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и длине линии 40 км погрешность ОМП составляет: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для критериев «по началу» от 0.07 до 0.2%;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для критериев «по концу» от 0.002 до 0.3%;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 для критериев «по началу и концу» от 0.001 до 0.18%.</a:t>
            </a:r>
            <a:endParaRPr lang="ru-RU" sz="1800" kern="150" dirty="0">
              <a:effectLst/>
              <a:latin typeface="Times New Roman" panose="02020603050405020304" pitchFamily="18" charset="0"/>
              <a:ea typeface="Arial Unicode MS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полученных результатов расчетов видно, что двусторонний замер является существенно более эффективным, чем односторонний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погрешности ОМП практически прямо пропорциональны точностям измерений. Погрешности ОМП при точности измерений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в 25 раз меньше, чем погрешности ОМП при точности измерений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±5%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роведенные расчеты и анализ показали высокую эффективность предложенного метода ОМП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использовании эмпирических критериев в начале и в конце линии одновременно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64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Замыкание может быть не металлическое, а через переходное сопротивление. В расчетах принято 750 Ом. Эта цифра обоснована в предыдущих исследованиях.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результатов расчетов показал, что погрешности ОМП при переходном сопротивлении составляют следующие значения: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Длина линии 40 км: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 использовании параметров в начале линии 0,16 – 10,2%;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 использовании параметров в конце линии 0,07 – 4,4%;</a:t>
            </a:r>
          </a:p>
          <a:p>
            <a:pPr marL="171450" indent="-171450"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использовании параметров в начале и в конце линии 0,06 – 10,2%.</a:t>
            </a:r>
          </a:p>
          <a:p>
            <a:pPr marL="171450" indent="-171450">
              <a:buFontTx/>
              <a:buChar char="-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даже для замыканий через переходное сопротивление рассмотренный метод ОМП по общим критериям эффективен и позволяет определять все виды АР в отличие от существующих приборов ОМП, которые не позволяют однозначно определить место АР при замыканиях через переходное сопротивление.</a:t>
            </a:r>
          </a:p>
          <a:p>
            <a:pPr marL="171450" indent="-171450">
              <a:buFontTx/>
              <a:buChar char="-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70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 интерес исследовать работоспособность полученных критериев «по началу» и «по концу», при изменении параметров фидера 35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Изменяемыми параметрами являлись: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Сечение проводов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мм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Тангенс угла нагрузки (0,3 и 0,7);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Расположение проводов (треугольное и горизонтальное);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Длина линии (40 и 10 км);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Мощность питающего и потребительских трансформаторов;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Мощность нагрузки (0,9 и 0,1 мощности потребительского трансформатора).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 показали, что при применении критериев как «по началу», так и «по концу» (односторонний замер), а также одновременно «по началу и концу» (двухсторонний замер) все параметры фидера 35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оказывают значительного влияния на погрешности ОМП. Погрешность находится в диапазоне от 0,022% до 4,6% при погрешности измерений ±5%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при односторонних замерах, так и при двухстороннем замере.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рассмотренные односторонний и двухсторонний методы ОМП показали высокую эффективность и могут быть применены при любых параметрах фидера 35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питающегося от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трехобмоточного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трансформатора.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51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подтверждения верности предложенной методики ОМП по эмпирическим критериям было проведено сравнение расчетных и экспериментальных данных. Для этого использованы протоколы испытаний прибора ИМФ-1М,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переданных нам ЗАО «Радиус – Автоматика», а также проведены испытания на лабораторном стенде.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98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представленным протоколам испытаний было рассмотрено шесть вариантов.</a:t>
            </a:r>
            <a:endParaRPr lang="ru-RU" sz="1200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Видно, что между расчетными и измеренными данными отличие напряжений и токов составляет до 20%. При этом, наибольшие погрешности относятся к фазам токов и напряжений.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49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показали, что для всех 6 вариантов погрешность ОМП по расчетным данным составляет порядка 7 – 8%, кроме варианта 1, где погрешность ОМП составляет порядка 16%. Погрешность ОМП по измеренным данным составляет порядка 0,3 – 8%, за исключением варианта 6, где погрешность достигает 28%, а для варианта 1 составляет 63%.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Получившиеся различия между расчетными данными и данными из протоколов испытаний обусловлены погрешностью исходных данных, таких как: длины линий, параметры питающего и потребительского трансформатора, мощности нагрузки, координат расположения проводов, значения переходного сопротивления в месте аварии. Таким образом, р</a:t>
            </a:r>
            <a:r>
              <a:rPr lang="ru-RU" dirty="0"/>
              <a:t>езультаты исследования экспериментальных данных по линиям 35 </a:t>
            </a:r>
            <a:r>
              <a:rPr lang="ru-RU" dirty="0" err="1"/>
              <a:t>кВ</a:t>
            </a:r>
            <a:r>
              <a:rPr lang="ru-RU" dirty="0"/>
              <a:t> показали, что разработанные метод расчета АР и метод ОМП верны.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58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подтверждения верности разработанных методов по расчету аварийных режимов и определения места повреждения также был использован лабораторный стенд. Схема стенда представлена на слайде.</a:t>
            </a:r>
            <a:endParaRPr lang="ru-RU" dirty="0"/>
          </a:p>
          <a:p>
            <a:endParaRPr lang="ru-RU" dirty="0"/>
          </a:p>
          <a:p>
            <a:r>
              <a:rPr lang="ru-RU" dirty="0"/>
              <a:t>Схема состоит из питающего трансформатора, приборов измерения напряжений и токов, двух участков линии, нагрузки, блока </a:t>
            </a:r>
            <a:r>
              <a:rPr lang="ru-RU" dirty="0" err="1"/>
              <a:t>несимметрии</a:t>
            </a:r>
            <a:r>
              <a:rPr lang="ru-RU" dirty="0"/>
              <a:t> в середине и в конце линии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Проведенные исследования показали, что расчетные и измеренные фазные напряжения и токи имеют отличия на 0,2-4,6%, за исключением режимов с обрывом фаз, где отклонение токов достигает 14%, при этом величины токов очень малы, порядка 0,2 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91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расчетным и экспериментальным</a:t>
            </a:r>
            <a:r>
              <a:rPr lang="ru-RU" baseline="0" dirty="0"/>
              <a:t> значениям напряжений и токов были рассчитаны критерии ОМП для всех АР. </a:t>
            </a:r>
          </a:p>
          <a:p>
            <a:r>
              <a:rPr lang="ru-RU" baseline="0" dirty="0"/>
              <a:t>В данной таблице в качестве примера приведены данные для однофазного замыкания на землю фазы А. Видно, что значения критерия режима замыкания фазы А на землю, полученные по расчетным и измеренным данным отличаются незначительно.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9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altLang="ru-RU" i="0" dirty="0"/>
              <a:t>На слайде показаны существующие приборы определения места повреждения «Сириус-2-ОМП» и «</a:t>
            </a:r>
            <a:r>
              <a:rPr lang="ru-RU" altLang="ru-RU" i="0" dirty="0" err="1"/>
              <a:t>Бреслер</a:t>
            </a:r>
            <a:r>
              <a:rPr lang="ru-RU" altLang="ru-RU" i="0" dirty="0"/>
              <a:t>». </a:t>
            </a:r>
            <a:r>
              <a:rPr lang="ru-RU" altLang="ru-RU" i="1" dirty="0"/>
              <a:t>(Разработчик  «Радиус-Автоматика» и Разработчик  ООО «НПП </a:t>
            </a:r>
            <a:r>
              <a:rPr lang="ru-RU" altLang="ru-RU" i="1" dirty="0" err="1"/>
              <a:t>Бреслер</a:t>
            </a:r>
            <a:r>
              <a:rPr lang="ru-RU" altLang="ru-RU" i="1" dirty="0"/>
              <a:t>»). </a:t>
            </a:r>
            <a:r>
              <a:rPr lang="ru-RU" altLang="ru-RU" dirty="0"/>
              <a:t>В паспортах приборов указано, что они предназначены для сетей 6-750 </a:t>
            </a:r>
            <a:r>
              <a:rPr lang="ru-RU" altLang="ru-RU" dirty="0" err="1"/>
              <a:t>кВ.</a:t>
            </a:r>
            <a:r>
              <a:rPr lang="ru-RU" altLang="ru-RU" dirty="0"/>
              <a:t> Однако д</a:t>
            </a:r>
            <a:r>
              <a:rPr lang="ru-RU" altLang="ru-RU" i="0" dirty="0"/>
              <a:t>анные приборы эффективно работают только для сетей класса 110 </a:t>
            </a:r>
            <a:r>
              <a:rPr lang="ru-RU" altLang="ru-RU" i="0" dirty="0" err="1"/>
              <a:t>кВ</a:t>
            </a:r>
            <a:r>
              <a:rPr lang="ru-RU" altLang="ru-RU" i="0" dirty="0"/>
              <a:t> и выше. </a:t>
            </a:r>
            <a:endParaRPr lang="ru-RU" altLang="ru-RU" dirty="0"/>
          </a:p>
          <a:p>
            <a:r>
              <a:rPr lang="ru-RU" altLang="ru-RU" i="0" dirty="0"/>
              <a:t>Погрешность определения места повреждения (ОМП) составляет 1-20%. </a:t>
            </a:r>
          </a:p>
          <a:p>
            <a:r>
              <a:rPr lang="ru-RU" altLang="ru-RU" dirty="0"/>
              <a:t>Данные приборы в сетях 6-10-35 </a:t>
            </a:r>
            <a:r>
              <a:rPr lang="ru-RU" altLang="ru-RU" dirty="0" err="1"/>
              <a:t>кВ</a:t>
            </a:r>
            <a:r>
              <a:rPr lang="ru-RU" altLang="ru-RU" dirty="0"/>
              <a:t> определяют только аварийные режимы с короткими замыканиями и не могут определять режимы с замыканиями на землю и обрывами, которые составляют до 70% от всех возможных аварийных режимов. </a:t>
            </a:r>
            <a:r>
              <a:rPr lang="ru-RU" sz="1200" dirty="0"/>
              <a:t>Поэтому для этих сетей необходимо разрабатывать свои методы и приборы ОМП. Этому и посвящена данная работа, выполненная для сетей 35 </a:t>
            </a:r>
            <a:r>
              <a:rPr lang="ru-RU" sz="1200" dirty="0" err="1"/>
              <a:t>кВ</a:t>
            </a:r>
            <a:r>
              <a:rPr lang="ru-RU" sz="1200" dirty="0"/>
              <a:t> с трехобмоточным питающим трансформатором.</a:t>
            </a:r>
            <a:endParaRPr lang="ru-RU" sz="1200" b="1" dirty="0"/>
          </a:p>
          <a:p>
            <a:endParaRPr lang="ru-RU" altLang="ru-RU" dirty="0"/>
          </a:p>
          <a:p>
            <a:pPr algn="just"/>
            <a:endParaRPr lang="ru-RU" alt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161DD7-6466-4CCF-B862-4EF7037F3EB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318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представлены графики эмпирических критериев при использовании расчетных и измеренных данных для режима А-земля.</a:t>
            </a:r>
          </a:p>
          <a:p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Видно</a:t>
            </a:r>
            <a:r>
              <a:rPr lang="ru-RU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графики критериев практически совпадают.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25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Проведенные с помощью лабораторного стенда исследования показали, что погрешности ОМП при рассчитанных параметрах по сравнению с измеренными составляют 0,26-18,35%. Подробный анализ получившихся данных представлен на слайде.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однофазные замыкания на землю: в середине 2.71–7.69; в конце 0.64–2.9;</a:t>
            </a:r>
            <a:endParaRPr lang="ru-RU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двухфазные короткие: в середине 0.26-3.35; в конце 0.64-4.37;</a:t>
            </a:r>
            <a:endParaRPr lang="ru-RU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трехфазное короткое: в середине 3.05; в конце 2.13;</a:t>
            </a:r>
            <a:endParaRPr lang="ru-RU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обрывы: в середине 14.13-18.35; в конце 13.99-16.17;</a:t>
            </a:r>
            <a:endParaRPr lang="ru-RU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двойные замыкания на землю: в середине 1.68-2.03; в конце 0.72-6.3.</a:t>
            </a:r>
            <a:endParaRPr lang="ru-RU" sz="11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погрешность расчетных данных по сравнению с измеренными не превышает 8%. Исключение составляют режимы с обрывами фаз, когда погрешность достигает 18%. Это подтверждает верность предложенного метода ОМП по эмпирическим критериям.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93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Исследована экономическая эффективность рассмотренного метода ОМП, как при односторонних, так и при двухстороннем замере. Рассмотрено 6 вариантов. При этом, в качестве прибора ОМП использован прибор </a:t>
            </a:r>
            <a:r>
              <a:rPr lang="x-none" dirty="0"/>
              <a:t>«Сириус-2-ОМП»</a:t>
            </a:r>
            <a:r>
              <a:rPr lang="ru-RU" dirty="0"/>
              <a:t> без изменений и усовершенствованный 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 1 прибор с измененной методикой ОМП на основе нашего метода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в начале линии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прибор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измененной методикой ОМП на основе нашего метода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конце линии.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3 усовершенствованный прибор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начале линии.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4 усовершенствованный прибор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конце линии.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5 приборы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измененной методикой ОМП на основе нашего метода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в начале и в конце линии.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6 усовершенствованные приборы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 установлены в начале и в конце линии.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algn="just"/>
            <a:r>
              <a:rPr lang="ru-RU" i="0" dirty="0"/>
              <a:t>Прибор</a:t>
            </a:r>
            <a:r>
              <a:rPr lang="ru-RU" i="0" baseline="0" dirty="0"/>
              <a:t> </a:t>
            </a:r>
            <a:r>
              <a:rPr lang="ru-RU" i="0" baseline="0" dirty="0" err="1"/>
              <a:t>сириус</a:t>
            </a:r>
            <a:r>
              <a:rPr lang="ru-RU" i="0" baseline="0" dirty="0"/>
              <a:t> 2 ОМП содержит блок измерения напряжений и токов, микропроцессор для ОМП, дисплей, и канал связи с компьютером. Усовершенствованный прибор содержит только измерения и канал связи с компьютером. Расчет происходит на компьютере.</a:t>
            </a:r>
            <a:endParaRPr lang="ru-RU" i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Рассчитан годовой экономический эффект для 6 проектных вариантов. Из результатов в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идно, что годовой экономический эффект рассмотренных вариантов в расчете на один фидер составляет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среднем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350 000 рублей в год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срок окупаемости составляет менее 1 года, поэтому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эксплуатацию предлагаемого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метода ОМП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ым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10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000" dirty="0"/>
              <a:t>1. Представлены методика расчета параметров и режимов фидеров 35 </a:t>
            </a:r>
            <a:r>
              <a:rPr lang="ru-RU" sz="2000" dirty="0" err="1"/>
              <a:t>кВ</a:t>
            </a:r>
            <a:r>
              <a:rPr lang="ru-RU" sz="2000" dirty="0"/>
              <a:t> в фазных координатах.</a:t>
            </a:r>
          </a:p>
          <a:p>
            <a:pPr algn="just"/>
            <a:r>
              <a:rPr lang="ru-RU" sz="2000" dirty="0"/>
              <a:t>2. Разработан метод определения вида аварийных режимов в сетях 35 </a:t>
            </a:r>
            <a:r>
              <a:rPr lang="ru-RU" sz="2000" dirty="0" err="1"/>
              <a:t>кВ</a:t>
            </a:r>
            <a:r>
              <a:rPr lang="ru-RU" sz="2000" dirty="0"/>
              <a:t> с </a:t>
            </a:r>
            <a:r>
              <a:rPr lang="ru-RU" sz="2000" dirty="0" err="1"/>
              <a:t>трехобмоточным</a:t>
            </a:r>
            <a:r>
              <a:rPr lang="ru-RU" sz="2000" dirty="0"/>
              <a:t> питающим трансформатором.</a:t>
            </a:r>
          </a:p>
          <a:p>
            <a:pPr algn="just"/>
            <a:r>
              <a:rPr lang="ru-RU" sz="2000" dirty="0"/>
              <a:t>3. Разработан метод определения места повреждения в сетях 35 </a:t>
            </a:r>
            <a:r>
              <a:rPr lang="ru-RU" sz="2000" dirty="0" err="1"/>
              <a:t>кВ</a:t>
            </a:r>
            <a:r>
              <a:rPr lang="ru-RU" sz="2000" dirty="0"/>
              <a:t> с </a:t>
            </a:r>
            <a:r>
              <a:rPr lang="ru-RU" sz="2000" dirty="0" err="1"/>
              <a:t>трехобмоточным</a:t>
            </a:r>
            <a:r>
              <a:rPr lang="ru-RU" sz="2000" dirty="0"/>
              <a:t> питающим трансформатором.</a:t>
            </a:r>
          </a:p>
          <a:p>
            <a:r>
              <a:rPr lang="ru-RU" sz="2000" dirty="0"/>
              <a:t>4. Предлагаемый метод ОМП позволяет определять место АР с погрешностью, достаточной для практического применения и зависящей от класса точности приборов измерения. </a:t>
            </a:r>
          </a:p>
          <a:p>
            <a:r>
              <a:rPr lang="ru-RU" sz="2000" dirty="0"/>
              <a:t>- при использовании напряжений и токов в начале линии (односторонний замер) погрешности составляют до 5,1% при классе точности измерений ±5% и до 0,2 % при классе точности ±0,2%.</a:t>
            </a:r>
          </a:p>
          <a:p>
            <a:r>
              <a:rPr lang="ru-RU" sz="2000" dirty="0"/>
              <a:t>- при использовании напряжений и токов в конце линии (односторонний замер) погрешности составляют до 7,7% при классе точности измерений ±5% и до 0,308 % при классе точности ±0,2%.</a:t>
            </a:r>
          </a:p>
          <a:p>
            <a:r>
              <a:rPr lang="ru-RU" sz="2000" dirty="0"/>
              <a:t>- при использовании напряжений и токов в начале и в конце линии одновременно (двухсторонний замер) погрешности составляют до 4,6% при классе точности измерений ±5% и до 0,183% при классе точности ±0,2%.</a:t>
            </a:r>
          </a:p>
          <a:p>
            <a:r>
              <a:rPr lang="ru-RU" sz="2000" dirty="0"/>
              <a:t>5. Показана эффективность предложенных методов как при металлических замыканиях в месте АР, но и при замыканиях через переходное сопротивление.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/>
              <a:t>6. Доказана эффективность предложенных методов при изменении всех параметров фидера 35 </a:t>
            </a:r>
            <a:r>
              <a:rPr lang="ru-RU" sz="1200" dirty="0" err="1"/>
              <a:t>кВ.</a:t>
            </a:r>
            <a:endParaRPr lang="ru-RU" sz="1200" dirty="0"/>
          </a:p>
          <a:p>
            <a:pPr algn="just"/>
            <a:r>
              <a:rPr lang="ru-RU" sz="1200" dirty="0"/>
              <a:t>7. Проведены сравнения экспериментальных данных по протоколам испытаний</a:t>
            </a:r>
            <a:r>
              <a:rPr lang="en-US" sz="1200" dirty="0"/>
              <a:t> </a:t>
            </a:r>
            <a:r>
              <a:rPr lang="ru-RU" sz="1200" dirty="0"/>
              <a:t>фидеров 35 </a:t>
            </a:r>
            <a:r>
              <a:rPr lang="ru-RU" sz="1200" dirty="0" err="1"/>
              <a:t>кВ</a:t>
            </a:r>
            <a:r>
              <a:rPr lang="ru-RU" sz="1200" dirty="0"/>
              <a:t>, проведенных ЗАО «Радиус - Автоматика». Показано, что погрешности модулей и фаз напряжений и токов при расчетных данных, и при экспериментальных данных не превышает 20 %. Наибольшие погрешности относятся к фазам, модули определяются довольно точно. ОМП при использовании расчетных данных происходит с погрешностью 7-8%, а при использовании измеренных данных с погрешностью 0,3-8%. </a:t>
            </a:r>
          </a:p>
          <a:p>
            <a:pPr algn="just"/>
            <a:r>
              <a:rPr lang="ru-RU" sz="1200" dirty="0"/>
              <a:t>8. Проведены измерения на лабораторно-исследовательском стенде. </a:t>
            </a:r>
          </a:p>
          <a:p>
            <a:pPr algn="just"/>
            <a:r>
              <a:rPr lang="ru-RU" sz="1200" dirty="0"/>
              <a:t>Показано, что расчетные и измеренные напряжения и токи отличаются на 0,2-4,6%. При этом, отличия погрешности ОМП не превышает 8%, кроме режимов с обрывами фаз.</a:t>
            </a:r>
          </a:p>
          <a:p>
            <a:pPr algn="just"/>
            <a:r>
              <a:rPr lang="ru-RU" sz="1200" dirty="0"/>
              <a:t>9.Показано, что рассмотренные методы ОМП при одностороннем и двухстороннем замере эффективны с экономической точки зрения. Годовой экономический эффект составляет в среднем 350 тыс. рублей в год, а срок окупаемости менее одного года. При применении </a:t>
            </a:r>
            <a:r>
              <a:rPr lang="ru-RU" sz="1200" dirty="0" err="1"/>
              <a:t>даного</a:t>
            </a:r>
            <a:r>
              <a:rPr lang="ru-RU" sz="1200" dirty="0"/>
              <a:t> метода ОМП на 1000 фидеров 35 </a:t>
            </a:r>
            <a:r>
              <a:rPr lang="ru-RU" sz="1200" dirty="0" err="1"/>
              <a:t>кВ</a:t>
            </a:r>
            <a:r>
              <a:rPr lang="ru-RU" sz="1200" dirty="0"/>
              <a:t> годовой экономический эффект будет составлять порядка 350 млн. рублей в год.</a:t>
            </a:r>
          </a:p>
          <a:p>
            <a:pPr algn="just"/>
            <a:r>
              <a:rPr lang="ru-RU" sz="1200" dirty="0"/>
              <a:t>Таким образом, предложенный метод ОМП эффективен как с технической, так и с экономической точки зрения.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разработка метода определения вида и места повреждения в сельских электрических сетях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трехобмоточным питающим трансформатором по эмпирическим критериям.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Чтобы достичь данной цели необходимо решить следующие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разработанную ранее расчетную модель электрической сети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трехобмоточным питающим трансформатором в фазных координатах.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метод определения вида аварийного режима на основе интервальных критериев.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эмпирические критерии для определения места повреждения в сетях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одностороннем и двухстороннем замере напряжений и токов.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Исследовать эффективность предложенного метода определения места повреждения при изменении параметров фидера и переходного сопротивления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сравнение эффективности эмпирических критериев при использовании экспериментальных и расчетных данных.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Провести оценку технико-экономической эффективности внедрения в сельские сети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предложенного метода ОМП для различных вариантов установки приборов.</a:t>
            </a:r>
          </a:p>
          <a:p>
            <a:endParaRPr lang="en-US" sz="1700" dirty="0"/>
          </a:p>
          <a:p>
            <a:r>
              <a:rPr lang="ru-RU" sz="1300" dirty="0"/>
              <a:t> </a:t>
            </a:r>
            <a:endParaRPr lang="ru-RU" sz="13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906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В работе использованы модели всех элементов сети 35 кВ в ФК: участков линии, нагрузки, блока повреждения, питающего трансформатора со схемой соединения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«звезда с нулем-треугольник-треугольник</a:t>
            </a:r>
            <a:r>
              <a:rPr lang="ru-RU" sz="3200" dirty="0">
                <a:latin typeface="+mj-lt"/>
              </a:rPr>
              <a:t>»</a:t>
            </a:r>
            <a:r>
              <a:rPr lang="ru-RU" sz="2000" dirty="0"/>
              <a:t>, потребительского трансформатора со схемой соединения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«звезда-звезда с нулем»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 данном слайде</a:t>
            </a:r>
            <a:r>
              <a:rPr lang="ru-RU" baseline="0" dirty="0"/>
              <a:t> представлена расчетная схема сети 35 </a:t>
            </a:r>
            <a:r>
              <a:rPr lang="ru-RU" baseline="0" dirty="0" err="1"/>
              <a:t>кВ</a:t>
            </a:r>
            <a:r>
              <a:rPr lang="ru-RU" baseline="0" dirty="0"/>
              <a:t> и 10 </a:t>
            </a:r>
            <a:r>
              <a:rPr lang="ru-RU" baseline="0" dirty="0" err="1"/>
              <a:t>кВ</a:t>
            </a:r>
            <a:r>
              <a:rPr lang="ru-RU" baseline="0" dirty="0"/>
              <a:t> отходящих от трехобмоточного трансформатора. На ней представлены: питающий трехобмоточный трансформатор, участки линий 35 и 10 </a:t>
            </a:r>
            <a:r>
              <a:rPr lang="ru-RU" baseline="0" dirty="0" err="1"/>
              <a:t>кВ</a:t>
            </a:r>
            <a:r>
              <a:rPr lang="ru-RU" baseline="0" dirty="0"/>
              <a:t>, потребительские трансформаторы, нагрузки.</a:t>
            </a:r>
          </a:p>
          <a:p>
            <a:endParaRPr lang="ru-RU" baseline="0" dirty="0"/>
          </a:p>
          <a:p>
            <a:pPr indent="449580" algn="just">
              <a:lnSpc>
                <a:spcPct val="15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на входе фидера;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начале линии 35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начале линии 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н2,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конце линии 35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н3,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конце линии 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нагрузки 35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нагрузки 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конце сети 35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44958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напряжения и токи в конце сети 10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 B, C, D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параметры матрицы передачи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aseline="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4C1569-86D3-4C11-91DC-5F5113762C34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zh-CN" dirty="0"/>
              <a:t>Для определения вида возникшего АР предложено 5 критериев:</a:t>
            </a:r>
            <a:r>
              <a:rPr lang="ru-RU" altLang="zh-CN" baseline="0" dirty="0"/>
              <a:t> </a:t>
            </a:r>
          </a:p>
          <a:p>
            <a:pPr marL="228600" indent="-228600" eaLnBrk="1" hangingPunct="1">
              <a:buAutoNum type="arabicPeriod"/>
            </a:pPr>
            <a:r>
              <a:rPr lang="ru-RU" altLang="zh-CN" sz="12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Отношение напряжений поврежденных и неповрежденных фаз</a:t>
            </a:r>
          </a:p>
          <a:p>
            <a:pPr marL="228600" indent="-228600" eaLnBrk="1" hangingPunct="1">
              <a:buAutoNum type="arabicPeriod"/>
            </a:pPr>
            <a:r>
              <a:rPr lang="ru-RU" altLang="zh-CN" sz="12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Отношение токов поврежденных и неповрежденных фаз</a:t>
            </a:r>
          </a:p>
          <a:p>
            <a:pPr marL="228600" indent="-228600" eaLnBrk="1" hangingPunct="1">
              <a:buAutoNum type="arabicPeriod"/>
            </a:pPr>
            <a:r>
              <a:rPr lang="ru-RU" altLang="zh-CN" sz="12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Сумма 1-го и 2-го критериев </a:t>
            </a:r>
          </a:p>
          <a:p>
            <a:pPr marL="228600" indent="-228600" eaLnBrk="1" hangingPunct="1">
              <a:buAutoNum type="arabicPeriod"/>
            </a:pPr>
            <a:r>
              <a:rPr lang="ru-RU" altLang="zh-CN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Разность первого и второго критерия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altLang="zh-CN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Отношение фазных токов:</a:t>
            </a:r>
            <a:endParaRPr lang="ru-RU" altLang="ru-RU" dirty="0">
              <a:ea typeface="Droid Sans Fallback"/>
              <a:cs typeface="Times New Roman" panose="02020603050405020304" pitchFamily="18" charset="0"/>
            </a:endParaRPr>
          </a:p>
          <a:p>
            <a:pPr marL="228600" indent="-228600" eaLnBrk="1" hangingPunct="1">
              <a:buAutoNum type="arabicPeriod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812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представлены обобщенные интервалы критерия К1. Видно, что некоторые режимы имеют пересечения друг с другом.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представлены обобщенные интервалы критерия К2. Также видно, что некоторые режимы имеют пересечения друг с другом.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63F3E-61D0-44B0-820A-D13F402F545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9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F747-1835-404B-BC46-D931D64E2C26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D3CF-4FDA-416C-84CB-E52F2B4DF593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1AA-F60E-4B4B-B4ED-8EB4A07CB61C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7F99-61A4-4D31-A1E4-EEDDF9477012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B279-1402-4D80-917E-8037CF9CAE29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8CF2-4CC9-4B05-8CC1-C2BB32C37B0C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9F52-8C6E-4A02-827B-813B3992E1B3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59A-F919-43BB-987F-27951957F616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40BA-BBCA-4061-A1C5-F5EB66335942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5DE6-2AD4-439E-9492-3D9A52F97D34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3F37-B513-4658-98EC-E06F2182770D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D59FBA-CBE6-4E96-A25A-10367A78EE51}" type="datetime1">
              <a:rPr lang="ru-RU" smtClean="0"/>
              <a:pPr/>
              <a:t>23.07.2021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57DE6C-1680-4ABC-81A0-4F6E60D7B3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33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37.wmf"/><Relationship Id="rId42" Type="http://schemas.openxmlformats.org/officeDocument/2006/relationships/image" Target="../media/image41.wmf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2.w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29.bin"/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9.wmf"/><Relationship Id="rId26" Type="http://schemas.openxmlformats.org/officeDocument/2006/relationships/image" Target="../media/image53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29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52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643998" cy="2357454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>
                <a:effectLst/>
              </a:rPr>
              <a:t>ОПРЕДЕЛЕНИЕ МЕСТА ПОВРЕЖДЕНИЯ В СЕЛЬСКИХ ЭЛЕКТРИЧЕСКИХ СЕТЯХ 35 КВ С ТРЕХОБМОТОЧНЫМ ПИТАЮЩИМ ТРАНСФОРМАТОРОМ</a:t>
            </a:r>
            <a:br>
              <a:rPr lang="ru-RU" sz="4400" dirty="0">
                <a:effectLst/>
              </a:rPr>
            </a:br>
            <a:endParaRPr lang="ru-R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19628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Захаров Вячеслав Сергеевич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ФГБОУ ВО Костромская ГСХА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1882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5" name="Picture 4" descr="к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4381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051720" y="5445224"/>
            <a:ext cx="407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критерия </a:t>
            </a:r>
            <a:r>
              <a:rPr lang="en-US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endParaRPr lang="ru-RU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0CF1A-BB3A-47A7-B599-D7BA5751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12" y="476672"/>
            <a:ext cx="590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Обобщенные интервалы критерия </a:t>
            </a:r>
            <a:r>
              <a:rPr lang="en-US" altLang="zh-CN" sz="28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k3</a:t>
            </a:r>
            <a:endParaRPr lang="ru-RU" altLang="zh-CN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0ECCEEDD-0500-4E69-A557-842F019A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424" y="6034771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10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21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181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19" name="Picture 4" descr="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581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07704" y="5445224"/>
            <a:ext cx="407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критерия </a:t>
            </a:r>
            <a:r>
              <a:rPr lang="en-US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endParaRPr lang="ru-RU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0270B-7DE3-4DBF-A33D-CB5F3C0F0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12" y="476672"/>
            <a:ext cx="590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Обобщенные интервалы критерия </a:t>
            </a:r>
            <a:r>
              <a:rPr lang="en-US" altLang="zh-CN" sz="28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k4</a:t>
            </a:r>
            <a:endParaRPr lang="ru-RU" altLang="zh-CN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44EECA8C-05B5-4BD1-8B17-CD22A714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424" y="6034771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11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830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722313" y="190262"/>
            <a:ext cx="79474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sz="2400" dirty="0">
                <a:solidFill>
                  <a:schemeClr val="tx2"/>
                </a:solidFill>
                <a:latin typeface="+mj-lt"/>
                <a:ea typeface="Droid Sans Fallback"/>
                <a:cs typeface="Times New Roman" panose="02020603050405020304" pitchFamily="18" charset="0"/>
              </a:rPr>
              <a:t>Значения диапазонов критериев для определения вида АР</a:t>
            </a:r>
          </a:p>
          <a:p>
            <a:endParaRPr lang="ru-RU" altLang="zh-CN" dirty="0">
              <a:ea typeface="Droid Sans Fallback"/>
              <a:cs typeface="Times New Roman" panose="02020603050405020304" pitchFamily="18" charset="0"/>
            </a:endParaRPr>
          </a:p>
        </p:txBody>
      </p:sp>
      <p:graphicFrame>
        <p:nvGraphicFramePr>
          <p:cNvPr id="18791" name="Group 3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25470"/>
              </p:ext>
            </p:extLst>
          </p:nvPr>
        </p:nvGraphicFramePr>
        <p:xfrm>
          <a:off x="714375" y="785813"/>
          <a:ext cx="7786686" cy="5786439"/>
        </p:xfrm>
        <a:graphic>
          <a:graphicData uri="http://schemas.openxmlformats.org/drawingml/2006/table">
            <a:tbl>
              <a:tblPr/>
              <a:tblGrid>
                <a:gridCol w="109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9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Вид АР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Критерий К1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Критерий К2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Критерий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К3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Критерий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К4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Критерий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roid Sans Fallback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К5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1; </a:t>
                      </a:r>
                      <a:r>
                        <a:rPr kumimoji="0" lang="ru-RU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К52; К53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А-земля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0-0,011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0,951-1,036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0,951-1,046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(-1,025)-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(-0,951)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любые значения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А-В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0,463-0,755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23,531-50,760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24,147-51,258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(-50,005)-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(-23,068)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 – любые значения;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52&gt;1;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53&gt;1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А-С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0,456-0,756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23,991-50,706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24,593-51,200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(-49,950)-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(-23,535)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51&gt;1;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 – любые значения;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Droid Sans Fallback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Droid Sans Fallback"/>
                        </a:rPr>
                        <a:t>53&lt;1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Обрыв А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0,981-1,747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0,002-0,131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1,040-1,749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0,979-1,616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51&lt;1;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52&lt;1;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53 – любые значения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А-земля + Обрыв А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0-0,003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0,11-0,304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0,111-0,304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(-0,301)-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(-0,110)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51&lt;1;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52&lt;1;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53 – любые значения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Обрыв А + А-земля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1,555-2,067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0,002-0,169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1,699-2,236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1,553-1,898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51&lt;1;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52&lt;1;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53 – любые значения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А-земля + В-земля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0,004-0,329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23,628-51,038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23,947-51,041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(-50,709)-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(-23,624)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 – любые значения;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52&gt;1;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53&gt;1</a:t>
                      </a:r>
                      <a:endParaRPr kumimoji="0" lang="ru-RU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А-земля + С-земля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0,004-0,326</a:t>
                      </a:r>
                      <a:endParaRPr kumimoji="0" lang="ru-RU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24,096-50,987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24,410-50,991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(-50,661)-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(-24,092)</a:t>
                      </a:r>
                      <a:endParaRPr kumimoji="0" lang="ru-RU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51&gt;1;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Times New Roman" pitchFamily="18" charset="0"/>
                        </a:rPr>
                        <a:t> – любые значения;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Droid Sans Fallback"/>
                        </a:rPr>
                        <a:t>k</a:t>
                      </a:r>
                      <a:r>
                        <a:rPr kumimoji="0" lang="ru-RU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roid Sans Fallback"/>
                          <a:cs typeface="Droid Sans Fallback"/>
                        </a:rPr>
                        <a:t>53&lt;1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2659445E-DB1B-467A-B8A3-8CC3A495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424" y="6034771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12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832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71500" y="398155"/>
            <a:ext cx="82867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Однофазное замыкание на землю фазы А</a:t>
            </a:r>
          </a:p>
          <a:p>
            <a:pPr algn="ctr" eaLnBrk="1" hangingPunct="1"/>
            <a:endParaRPr lang="ru-RU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А-земля+С-земля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А-земля+В-земля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А-земля+Обр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пересечений.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</a:p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пересечений. </a:t>
            </a: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 может иметь любые значения.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endParaRPr lang="ru-RU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 находится в диапазоне (0 - 0,011);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 в диапазоне  (0,951 - 1,036); </a:t>
            </a: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3 в диапазоне  (0,951 - 1,046); 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4 в диапазоне (-1,025) – (-0,951);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eaLnBrk="1" hangingPunct="1"/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5 – любые значения.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3A3541-6FC4-41DA-9AD5-EA58115E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424" y="6034771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13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21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500063"/>
            <a:ext cx="8358188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Возможны три варианта ОМП:</a:t>
            </a:r>
          </a:p>
          <a:p>
            <a:pPr algn="ctr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одностороннем замере (измеряются напряжения и токи в начале линии);</a:t>
            </a:r>
          </a:p>
          <a:p>
            <a:pPr marL="742950" indent="-742950">
              <a:buFontTx/>
              <a:buAutoNum type="arabicPeriod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одностороннем замере (измеряются напряжения и токи в конце линии);</a:t>
            </a:r>
          </a:p>
          <a:p>
            <a:pPr marL="742950" indent="-742950">
              <a:buFontTx/>
              <a:buAutoNum type="arabicPeriod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двустороннем замере в начале и в конце (замеряются напряжения и токи в начале и в конце линии).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388424" y="6034771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14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8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15</a:t>
            </a:fld>
            <a:endParaRPr lang="ru-RU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964" y="1988839"/>
            <a:ext cx="131252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0543"/>
              </p:ext>
            </p:extLst>
          </p:nvPr>
        </p:nvGraphicFramePr>
        <p:xfrm>
          <a:off x="317252" y="1988840"/>
          <a:ext cx="4128988" cy="322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988556" imgH="2336505" progId="CorelDraw.Graphic.19">
                  <p:embed/>
                </p:oleObj>
              </mc:Choice>
              <mc:Fallback>
                <p:oleObj name="CorelDRAW" r:id="rId3" imgW="2988556" imgH="2336505" progId="CorelDraw.Graphic.1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52" y="1988840"/>
                        <a:ext cx="4128988" cy="3226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3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1" y="2034558"/>
            <a:ext cx="3960439" cy="318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9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22352" y="647198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16</a:t>
            </a:fld>
            <a:endParaRPr lang="ru-RU" sz="4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80462"/>
              </p:ext>
            </p:extLst>
          </p:nvPr>
        </p:nvGraphicFramePr>
        <p:xfrm>
          <a:off x="479954" y="556957"/>
          <a:ext cx="8424937" cy="606280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466156265"/>
                    </a:ext>
                  </a:extLst>
                </a:gridCol>
                <a:gridCol w="2143405">
                  <a:extLst>
                    <a:ext uri="{9D8B030D-6E8A-4147-A177-3AD203B41FA5}">
                      <a16:colId xmlns:a16="http://schemas.microsoft.com/office/drawing/2014/main" val="277844190"/>
                    </a:ext>
                  </a:extLst>
                </a:gridCol>
                <a:gridCol w="2424442">
                  <a:extLst>
                    <a:ext uri="{9D8B030D-6E8A-4147-A177-3AD203B41FA5}">
                      <a16:colId xmlns:a16="http://schemas.microsoft.com/office/drawing/2014/main" val="65839431"/>
                    </a:ext>
                  </a:extLst>
                </a:gridCol>
                <a:gridCol w="2272914">
                  <a:extLst>
                    <a:ext uri="{9D8B030D-6E8A-4147-A177-3AD203B41FA5}">
                      <a16:colId xmlns:a16="http://schemas.microsoft.com/office/drawing/2014/main" val="2131176874"/>
                    </a:ext>
                  </a:extLst>
                </a:gridCol>
              </a:tblGrid>
              <a:tr h="30325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108052"/>
                  </a:ext>
                </a:extLst>
              </a:tr>
              <a:tr h="6428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А0, В0, 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228600" algn="l"/>
                          <a:tab pos="741045" algn="ctr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248338"/>
                  </a:ext>
                </a:extLst>
              </a:tr>
              <a:tr h="6428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920974"/>
                  </a:ext>
                </a:extLst>
              </a:tr>
              <a:tr h="62776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573945"/>
                  </a:ext>
                </a:extLst>
              </a:tr>
              <a:tr h="9406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А0+В0,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В0+С0,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011824"/>
                  </a:ext>
                </a:extLst>
              </a:tr>
              <a:tr h="9406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А,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В,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48872"/>
                  </a:ext>
                </a:extLst>
              </a:tr>
              <a:tr h="9823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А0+Обр.А,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В0+Обр.В,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С0+Обр.С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506160"/>
                  </a:ext>
                </a:extLst>
              </a:tr>
              <a:tr h="9823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Обр.А+А0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ОбрВ+В0,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ОбрС+С0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944987"/>
                  </a:ext>
                </a:extLst>
              </a:tr>
            </a:tbl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8A02290-5C49-4349-B534-547D430AB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90487"/>
              </p:ext>
            </p:extLst>
          </p:nvPr>
        </p:nvGraphicFramePr>
        <p:xfrm>
          <a:off x="2422871" y="946643"/>
          <a:ext cx="1245575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5200" imgH="393700" progId="Equation.3">
                  <p:embed/>
                </p:oleObj>
              </mc:Choice>
              <mc:Fallback>
                <p:oleObj r:id="rId3" imgW="9652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71" y="946643"/>
                        <a:ext cx="1245575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583C8D9-69B7-4ED7-B8BB-E3D365BA0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62306"/>
              </p:ext>
            </p:extLst>
          </p:nvPr>
        </p:nvGraphicFramePr>
        <p:xfrm>
          <a:off x="4571999" y="946643"/>
          <a:ext cx="1245575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65200" imgH="393700" progId="Equation.3">
                  <p:embed/>
                </p:oleObj>
              </mc:Choice>
              <mc:Fallback>
                <p:oleObj r:id="rId5" imgW="965200" imgH="393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946643"/>
                        <a:ext cx="1245575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A0FBEB2-B787-403A-A1AE-8AC79DD9A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74952"/>
              </p:ext>
            </p:extLst>
          </p:nvPr>
        </p:nvGraphicFramePr>
        <p:xfrm>
          <a:off x="7020270" y="979507"/>
          <a:ext cx="1274399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77900" imgH="393700" progId="Equation.3">
                  <p:embed/>
                </p:oleObj>
              </mc:Choice>
              <mc:Fallback>
                <p:oleObj r:id="rId7" imgW="9779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0" y="979507"/>
                        <a:ext cx="1274399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804BAB2-DAAE-426A-9E8D-78A3C622D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28037"/>
              </p:ext>
            </p:extLst>
          </p:nvPr>
        </p:nvGraphicFramePr>
        <p:xfrm>
          <a:off x="2428671" y="1584464"/>
          <a:ext cx="1196164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26698" imgH="393529" progId="Equation.3">
                  <p:embed/>
                </p:oleObj>
              </mc:Choice>
              <mc:Fallback>
                <p:oleObj r:id="rId9" imgW="926698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671" y="1584464"/>
                        <a:ext cx="1196164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34A4160-5677-4789-A29A-53AF9E048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66397"/>
              </p:ext>
            </p:extLst>
          </p:nvPr>
        </p:nvGraphicFramePr>
        <p:xfrm>
          <a:off x="4574096" y="1581289"/>
          <a:ext cx="1196164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926698" imgH="393529" progId="Equation.3">
                  <p:embed/>
                </p:oleObj>
              </mc:Choice>
              <mc:Fallback>
                <p:oleObj r:id="rId11" imgW="926698" imgH="39352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096" y="1581289"/>
                        <a:ext cx="1196164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401738A-9E12-49F5-B29C-37C855833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05131"/>
              </p:ext>
            </p:extLst>
          </p:nvPr>
        </p:nvGraphicFramePr>
        <p:xfrm>
          <a:off x="7020272" y="1581290"/>
          <a:ext cx="1196164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926698" imgH="393529" progId="Equation.3">
                  <p:embed/>
                </p:oleObj>
              </mc:Choice>
              <mc:Fallback>
                <p:oleObj r:id="rId13" imgW="926698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581290"/>
                        <a:ext cx="1196164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D9772F2-F3B1-4E54-8D2C-3AA24593B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040614"/>
              </p:ext>
            </p:extLst>
          </p:nvPr>
        </p:nvGraphicFramePr>
        <p:xfrm>
          <a:off x="2422871" y="2209611"/>
          <a:ext cx="1620276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244600" imgH="393700" progId="Equation.3">
                  <p:embed/>
                </p:oleObj>
              </mc:Choice>
              <mc:Fallback>
                <p:oleObj r:id="rId15" imgW="1244600" imgH="393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71" y="2209611"/>
                        <a:ext cx="1620276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CAB9966-1FF7-4A89-950A-908B7616D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27161"/>
              </p:ext>
            </p:extLst>
          </p:nvPr>
        </p:nvGraphicFramePr>
        <p:xfrm>
          <a:off x="4571999" y="2215935"/>
          <a:ext cx="1620276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44600" imgH="393700" progId="Equation.3">
                  <p:embed/>
                </p:oleObj>
              </mc:Choice>
              <mc:Fallback>
                <p:oleObj r:id="rId17" imgW="12446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215935"/>
                        <a:ext cx="1620276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67FDD39-8DD2-4232-AE49-6532DA6E4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0919"/>
              </p:ext>
            </p:extLst>
          </p:nvPr>
        </p:nvGraphicFramePr>
        <p:xfrm>
          <a:off x="7020271" y="2215936"/>
          <a:ext cx="1620276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244600" imgH="393700" progId="Equation.3">
                  <p:embed/>
                </p:oleObj>
              </mc:Choice>
              <mc:Fallback>
                <p:oleObj r:id="rId18" imgW="12446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1" y="2215936"/>
                        <a:ext cx="1620276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D3662240-7BBE-43C8-8890-FB046A7B0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71252"/>
              </p:ext>
            </p:extLst>
          </p:nvPr>
        </p:nvGraphicFramePr>
        <p:xfrm>
          <a:off x="2422872" y="3040063"/>
          <a:ext cx="1542042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193800" imgH="393700" progId="Equation.3">
                  <p:embed/>
                </p:oleObj>
              </mc:Choice>
              <mc:Fallback>
                <p:oleObj r:id="rId19" imgW="11938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72" y="3040063"/>
                        <a:ext cx="1542042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4F9F330-6F1A-4D45-97E3-176888B7C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76197"/>
              </p:ext>
            </p:extLst>
          </p:nvPr>
        </p:nvGraphicFramePr>
        <p:xfrm>
          <a:off x="4551077" y="3030565"/>
          <a:ext cx="1531750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180588" imgH="393529" progId="Equation.3">
                  <p:embed/>
                </p:oleObj>
              </mc:Choice>
              <mc:Fallback>
                <p:oleObj r:id="rId21" imgW="1180588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077" y="3030565"/>
                        <a:ext cx="1531750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C43ECDC7-15CB-4B82-B73D-DCB9349C0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75852"/>
              </p:ext>
            </p:extLst>
          </p:nvPr>
        </p:nvGraphicFramePr>
        <p:xfrm>
          <a:off x="7020272" y="3030565"/>
          <a:ext cx="1531750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180588" imgH="393529" progId="Equation.3">
                  <p:embed/>
                </p:oleObj>
              </mc:Choice>
              <mc:Fallback>
                <p:oleObj r:id="rId23" imgW="1180588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030565"/>
                        <a:ext cx="1531750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263C3D2A-5E92-4710-BDA2-E36C0193A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54670"/>
              </p:ext>
            </p:extLst>
          </p:nvPr>
        </p:nvGraphicFramePr>
        <p:xfrm>
          <a:off x="2411760" y="4004713"/>
          <a:ext cx="1570866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205977" imgH="393529" progId="Equation.3">
                  <p:embed/>
                </p:oleObj>
              </mc:Choice>
              <mc:Fallback>
                <p:oleObj r:id="rId25" imgW="120597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4713"/>
                        <a:ext cx="1570866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B58B7116-6EF5-4212-A62B-4A1D43CE2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13613"/>
              </p:ext>
            </p:extLst>
          </p:nvPr>
        </p:nvGraphicFramePr>
        <p:xfrm>
          <a:off x="4535996" y="4004714"/>
          <a:ext cx="1570866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1205977" imgH="393529" progId="Equation.3">
                  <p:embed/>
                </p:oleObj>
              </mc:Choice>
              <mc:Fallback>
                <p:oleObj r:id="rId27" imgW="120597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996" y="4004714"/>
                        <a:ext cx="1570866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412AF140-F9AD-489B-8A03-681BE484D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76173"/>
              </p:ext>
            </p:extLst>
          </p:nvPr>
        </p:nvGraphicFramePr>
        <p:xfrm>
          <a:off x="7020271" y="4004714"/>
          <a:ext cx="1581160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1218671" imgH="393529" progId="Equation.3">
                  <p:embed/>
                </p:oleObj>
              </mc:Choice>
              <mc:Fallback>
                <p:oleObj r:id="rId29" imgW="121867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1" y="4004714"/>
                        <a:ext cx="1581160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CA82311-64D5-4A0D-B178-86837F6EE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18874"/>
              </p:ext>
            </p:extLst>
          </p:nvPr>
        </p:nvGraphicFramePr>
        <p:xfrm>
          <a:off x="2416862" y="4941167"/>
          <a:ext cx="1235281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952087" imgH="393529" progId="Equation.3">
                  <p:embed/>
                </p:oleObj>
              </mc:Choice>
              <mc:Fallback>
                <p:oleObj r:id="rId31" imgW="952087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862" y="4941167"/>
                        <a:ext cx="1235281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295F48B8-F583-4E3A-893F-778F3B2E1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18872"/>
              </p:ext>
            </p:extLst>
          </p:nvPr>
        </p:nvGraphicFramePr>
        <p:xfrm>
          <a:off x="4535995" y="4941167"/>
          <a:ext cx="1245575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3" imgW="965200" imgH="393700" progId="Equation.3">
                  <p:embed/>
                </p:oleObj>
              </mc:Choice>
              <mc:Fallback>
                <p:oleObj r:id="rId33" imgW="9652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995" y="4941167"/>
                        <a:ext cx="1245575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DE8F4D4B-013F-4CD4-9CD1-1F105D209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92473"/>
              </p:ext>
            </p:extLst>
          </p:nvPr>
        </p:nvGraphicFramePr>
        <p:xfrm>
          <a:off x="7020271" y="4941168"/>
          <a:ext cx="1245575" cy="50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5" imgW="965200" imgH="393700" progId="Equation.3">
                  <p:embed/>
                </p:oleObj>
              </mc:Choice>
              <mc:Fallback>
                <p:oleObj r:id="rId35" imgW="9652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1" y="4941168"/>
                        <a:ext cx="1245575" cy="504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3FEB1185-7224-4024-8086-CCB42239C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37784"/>
              </p:ext>
            </p:extLst>
          </p:nvPr>
        </p:nvGraphicFramePr>
        <p:xfrm>
          <a:off x="2411759" y="5994282"/>
          <a:ext cx="1492631" cy="30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7" imgW="1155700" imgH="241300" progId="Equation.3">
                  <p:embed/>
                </p:oleObj>
              </mc:Choice>
              <mc:Fallback>
                <p:oleObj r:id="rId37" imgW="1155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59" y="5994282"/>
                        <a:ext cx="1492631" cy="30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511AB21F-CC3A-4A21-ABB5-F1208F361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555930"/>
              </p:ext>
            </p:extLst>
          </p:nvPr>
        </p:nvGraphicFramePr>
        <p:xfrm>
          <a:off x="4550998" y="5987958"/>
          <a:ext cx="1492631" cy="30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9" imgW="1155700" imgH="241300" progId="Equation.3">
                  <p:embed/>
                </p:oleObj>
              </mc:Choice>
              <mc:Fallback>
                <p:oleObj r:id="rId39" imgW="11557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998" y="5987958"/>
                        <a:ext cx="1492631" cy="30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EFEBA790-7948-47AB-B277-1D2A68318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4659"/>
              </p:ext>
            </p:extLst>
          </p:nvPr>
        </p:nvGraphicFramePr>
        <p:xfrm>
          <a:off x="7020271" y="5987959"/>
          <a:ext cx="1482339" cy="30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1" imgW="1143000" imgH="241300" progId="Equation.3">
                  <p:embed/>
                </p:oleObj>
              </mc:Choice>
              <mc:Fallback>
                <p:oleObj r:id="rId41" imgW="11430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1" y="5987959"/>
                        <a:ext cx="1482339" cy="306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05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3571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17</a:t>
            </a:fld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79718"/>
              </p:ext>
            </p:extLst>
          </p:nvPr>
        </p:nvGraphicFramePr>
        <p:xfrm>
          <a:off x="225855" y="996813"/>
          <a:ext cx="8692290" cy="554287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937760">
                  <a:extLst>
                    <a:ext uri="{9D8B030D-6E8A-4147-A177-3AD203B41FA5}">
                      <a16:colId xmlns:a16="http://schemas.microsoft.com/office/drawing/2014/main" val="3452433744"/>
                    </a:ext>
                  </a:extLst>
                </a:gridCol>
                <a:gridCol w="1714463">
                  <a:extLst>
                    <a:ext uri="{9D8B030D-6E8A-4147-A177-3AD203B41FA5}">
                      <a16:colId xmlns:a16="http://schemas.microsoft.com/office/drawing/2014/main" val="684148038"/>
                    </a:ext>
                  </a:extLst>
                </a:gridCol>
                <a:gridCol w="1680021">
                  <a:extLst>
                    <a:ext uri="{9D8B030D-6E8A-4147-A177-3AD203B41FA5}">
                      <a16:colId xmlns:a16="http://schemas.microsoft.com/office/drawing/2014/main" val="1446589677"/>
                    </a:ext>
                  </a:extLst>
                </a:gridCol>
                <a:gridCol w="1850243">
                  <a:extLst>
                    <a:ext uri="{9D8B030D-6E8A-4147-A177-3AD203B41FA5}">
                      <a16:colId xmlns:a16="http://schemas.microsoft.com/office/drawing/2014/main" val="4290655788"/>
                    </a:ext>
                  </a:extLst>
                </a:gridCol>
                <a:gridCol w="1509803">
                  <a:extLst>
                    <a:ext uri="{9D8B030D-6E8A-4147-A177-3AD203B41FA5}">
                      <a16:colId xmlns:a16="http://schemas.microsoft.com/office/drawing/2014/main" val="4016618391"/>
                    </a:ext>
                  </a:extLst>
                </a:gridCol>
              </a:tblGrid>
              <a:tr h="323326"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АР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ОМП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77966"/>
                  </a:ext>
                </a:extLst>
              </a:tr>
              <a:tr h="424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 ± 5%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</a:t>
                      </a:r>
                      <a:r>
                        <a:rPr lang="en-US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70394"/>
                  </a:ext>
                </a:extLst>
              </a:tr>
              <a:tr h="323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345336"/>
                  </a:ext>
                </a:extLst>
              </a:tr>
              <a:tr h="5680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А0, В0, 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2,01-2,03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5,03-5,08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0,203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94513"/>
                  </a:ext>
                </a:extLst>
              </a:tr>
              <a:tr h="7770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АВ, ВС, АС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1,78-1,82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4,46-4,56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0,071-0,073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0,178-0,183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19517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330435"/>
                  </a:ext>
                </a:extLst>
              </a:tr>
              <a:tr h="6906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А, Обр. В,</a:t>
                      </a:r>
                      <a:endParaRPr lang="en-US" sz="1600" spc="-1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1,59-1,6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3,97-4,01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0,064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25814"/>
                  </a:ext>
                </a:extLst>
              </a:tr>
              <a:tr h="6906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А0+Обр.А, В0+Обр.В, С0+Обр.С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1,88-1,89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4,71-4,73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0,075-0,076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0,188-0,19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54764"/>
                  </a:ext>
                </a:extLst>
              </a:tr>
              <a:tr h="6906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Обр.А+А0, Обр.В+В0, Обр.С+С0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1,59-1,64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3,99-4,10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0,064-0,066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0,16-0,165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07192"/>
                  </a:ext>
                </a:extLst>
              </a:tr>
              <a:tr h="6906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А0+В0, </a:t>
                      </a:r>
                      <a:endParaRPr lang="en-US" sz="1600" spc="-1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В0+С0, А0+С0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2789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52536" y="149729"/>
            <a:ext cx="9937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Интервалы погрешностей ОМП при погрешностях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измерений ±5% и ±0,2% в начале линии</a:t>
            </a:r>
          </a:p>
        </p:txBody>
      </p:sp>
    </p:spTree>
    <p:extLst>
      <p:ext uri="{BB962C8B-B14F-4D97-AF65-F5344CB8AC3E}">
        <p14:creationId xmlns:p14="http://schemas.microsoft.com/office/powerpoint/2010/main" val="340874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438281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18</a:t>
            </a:fld>
            <a:endParaRPr lang="ru-RU" sz="4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77862"/>
              </p:ext>
            </p:extLst>
          </p:nvPr>
        </p:nvGraphicFramePr>
        <p:xfrm>
          <a:off x="359531" y="597131"/>
          <a:ext cx="8424937" cy="606280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466156265"/>
                    </a:ext>
                  </a:extLst>
                </a:gridCol>
                <a:gridCol w="2143405">
                  <a:extLst>
                    <a:ext uri="{9D8B030D-6E8A-4147-A177-3AD203B41FA5}">
                      <a16:colId xmlns:a16="http://schemas.microsoft.com/office/drawing/2014/main" val="277844190"/>
                    </a:ext>
                  </a:extLst>
                </a:gridCol>
                <a:gridCol w="2424442">
                  <a:extLst>
                    <a:ext uri="{9D8B030D-6E8A-4147-A177-3AD203B41FA5}">
                      <a16:colId xmlns:a16="http://schemas.microsoft.com/office/drawing/2014/main" val="65839431"/>
                    </a:ext>
                  </a:extLst>
                </a:gridCol>
                <a:gridCol w="2272914">
                  <a:extLst>
                    <a:ext uri="{9D8B030D-6E8A-4147-A177-3AD203B41FA5}">
                      <a16:colId xmlns:a16="http://schemas.microsoft.com/office/drawing/2014/main" val="2131176874"/>
                    </a:ext>
                  </a:extLst>
                </a:gridCol>
              </a:tblGrid>
              <a:tr h="303251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108052"/>
                  </a:ext>
                </a:extLst>
              </a:tr>
              <a:tr h="6428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А0, В0, 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741045" algn="ctr"/>
                        </a:tabLs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248338"/>
                  </a:ext>
                </a:extLst>
              </a:tr>
              <a:tr h="6428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920974"/>
                  </a:ext>
                </a:extLst>
              </a:tr>
              <a:tr h="62776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573945"/>
                  </a:ext>
                </a:extLst>
              </a:tr>
              <a:tr h="9406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А0+В0,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В0+С0,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6011824"/>
                  </a:ext>
                </a:extLst>
              </a:tr>
              <a:tr h="9406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А,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В,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48872"/>
                  </a:ext>
                </a:extLst>
              </a:tr>
              <a:tr h="9823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А0+Обр.А,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В0+Обр.В,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С0+Обр.С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506160"/>
                  </a:ext>
                </a:extLst>
              </a:tr>
              <a:tr h="9823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Обр.А+А0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ОбрВ+В0,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ОбрС+С0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944987"/>
                  </a:ext>
                </a:extLst>
              </a:tr>
            </a:tbl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81B9649-6EC5-422B-AEB5-63F430807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66689"/>
              </p:ext>
            </p:extLst>
          </p:nvPr>
        </p:nvGraphicFramePr>
        <p:xfrm>
          <a:off x="2583549" y="909253"/>
          <a:ext cx="89907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10891" imgH="393529" progId="Equation.3">
                  <p:embed/>
                </p:oleObj>
              </mc:Choice>
              <mc:Fallback>
                <p:oleObj r:id="rId3" imgW="710891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549" y="909253"/>
                        <a:ext cx="89907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F1347CF-1C93-432F-847B-82FFB1CA4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5836"/>
              </p:ext>
            </p:extLst>
          </p:nvPr>
        </p:nvGraphicFramePr>
        <p:xfrm>
          <a:off x="4824383" y="937196"/>
          <a:ext cx="89907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10891" imgH="393529" progId="Equation.3">
                  <p:embed/>
                </p:oleObj>
              </mc:Choice>
              <mc:Fallback>
                <p:oleObj r:id="rId5" imgW="710891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383" y="937196"/>
                        <a:ext cx="89907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366E4B2-8E3D-4107-8170-F8CEB8F3F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50183"/>
              </p:ext>
            </p:extLst>
          </p:nvPr>
        </p:nvGraphicFramePr>
        <p:xfrm>
          <a:off x="7164288" y="909253"/>
          <a:ext cx="89907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710891" imgH="393529" progId="Equation.3">
                  <p:embed/>
                </p:oleObj>
              </mc:Choice>
              <mc:Fallback>
                <p:oleObj r:id="rId7" imgW="710891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909253"/>
                        <a:ext cx="89907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D12EBCB-E055-4468-81FC-825D2B1E0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84809"/>
              </p:ext>
            </p:extLst>
          </p:nvPr>
        </p:nvGraphicFramePr>
        <p:xfrm>
          <a:off x="2282491" y="2934914"/>
          <a:ext cx="154097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93800" imgH="393700" progId="Equation.3">
                  <p:embed/>
                </p:oleObj>
              </mc:Choice>
              <mc:Fallback>
                <p:oleObj r:id="rId9" imgW="11938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491" y="2934914"/>
                        <a:ext cx="154097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D735116-5161-4517-822E-100392631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899452"/>
              </p:ext>
            </p:extLst>
          </p:nvPr>
        </p:nvGraphicFramePr>
        <p:xfrm>
          <a:off x="4572000" y="2934914"/>
          <a:ext cx="152039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80588" imgH="393529" progId="Equation.3">
                  <p:embed/>
                </p:oleObj>
              </mc:Choice>
              <mc:Fallback>
                <p:oleObj r:id="rId11" imgW="1180588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34914"/>
                        <a:ext cx="1520396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E20A6B4-9E27-4CF0-AD41-FAE5501F1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2213"/>
              </p:ext>
            </p:extLst>
          </p:nvPr>
        </p:nvGraphicFramePr>
        <p:xfrm>
          <a:off x="6923161" y="2934914"/>
          <a:ext cx="153068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193800" imgH="393700" progId="Equation.3">
                  <p:embed/>
                </p:oleObj>
              </mc:Choice>
              <mc:Fallback>
                <p:oleObj r:id="rId13" imgW="11938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161" y="2934914"/>
                        <a:ext cx="153068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F9B3C7E-3078-4D0C-9D1E-A413DBA26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29259"/>
              </p:ext>
            </p:extLst>
          </p:nvPr>
        </p:nvGraphicFramePr>
        <p:xfrm>
          <a:off x="2267744" y="4103471"/>
          <a:ext cx="1580061" cy="30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218671" imgH="241195" progId="Equation.3">
                  <p:embed/>
                </p:oleObj>
              </mc:Choice>
              <mc:Fallback>
                <p:oleObj r:id="rId15" imgW="121867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103471"/>
                        <a:ext cx="1580061" cy="306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121502B-9026-4E6C-9B0A-022AD402B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55571"/>
              </p:ext>
            </p:extLst>
          </p:nvPr>
        </p:nvGraphicFramePr>
        <p:xfrm>
          <a:off x="4572000" y="4103472"/>
          <a:ext cx="1580061" cy="30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218671" imgH="241195" progId="Equation.3">
                  <p:embed/>
                </p:oleObj>
              </mc:Choice>
              <mc:Fallback>
                <p:oleObj r:id="rId17" imgW="1218671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03472"/>
                        <a:ext cx="1580061" cy="306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701FF8D-2A96-4B38-92C5-6F3EAE345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17890"/>
              </p:ext>
            </p:extLst>
          </p:nvPr>
        </p:nvGraphicFramePr>
        <p:xfrm>
          <a:off x="6923161" y="4103473"/>
          <a:ext cx="1590349" cy="30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231366" imgH="241195" progId="Equation.3">
                  <p:embed/>
                </p:oleObj>
              </mc:Choice>
              <mc:Fallback>
                <p:oleObj r:id="rId19" imgW="1231366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161" y="4103473"/>
                        <a:ext cx="1590349" cy="306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09382BF-8515-46E2-AF07-64AC357B6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126742"/>
              </p:ext>
            </p:extLst>
          </p:nvPr>
        </p:nvGraphicFramePr>
        <p:xfrm>
          <a:off x="2267744" y="4869160"/>
          <a:ext cx="153068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180588" imgH="393529" progId="Equation.3">
                  <p:embed/>
                </p:oleObj>
              </mc:Choice>
              <mc:Fallback>
                <p:oleObj r:id="rId21" imgW="1180588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869160"/>
                        <a:ext cx="153068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FF700B0-0E9A-4D42-885C-75BCB31B0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74879"/>
              </p:ext>
            </p:extLst>
          </p:nvPr>
        </p:nvGraphicFramePr>
        <p:xfrm>
          <a:off x="4508578" y="4869160"/>
          <a:ext cx="153068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180588" imgH="393529" progId="Equation.3">
                  <p:embed/>
                </p:oleObj>
              </mc:Choice>
              <mc:Fallback>
                <p:oleObj r:id="rId23" imgW="118058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78" y="4869160"/>
                        <a:ext cx="153068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4ED5514-EBCB-4D85-AE03-3F7E65E99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84501"/>
              </p:ext>
            </p:extLst>
          </p:nvPr>
        </p:nvGraphicFramePr>
        <p:xfrm>
          <a:off x="6923161" y="4869160"/>
          <a:ext cx="152039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167893" imgH="393529" progId="Equation.3">
                  <p:embed/>
                </p:oleObj>
              </mc:Choice>
              <mc:Fallback>
                <p:oleObj r:id="rId25" imgW="116789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161" y="4869160"/>
                        <a:ext cx="1520396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82F5ABC-483C-48F9-B7DF-D6D21B92A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912808"/>
              </p:ext>
            </p:extLst>
          </p:nvPr>
        </p:nvGraphicFramePr>
        <p:xfrm>
          <a:off x="2267744" y="5832354"/>
          <a:ext cx="153068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1181100" imgH="393700" progId="Equation.3">
                  <p:embed/>
                </p:oleObj>
              </mc:Choice>
              <mc:Fallback>
                <p:oleObj r:id="rId27" imgW="11811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832354"/>
                        <a:ext cx="153068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9DAE2C97-7260-447E-9247-DD279E88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968896"/>
              </p:ext>
            </p:extLst>
          </p:nvPr>
        </p:nvGraphicFramePr>
        <p:xfrm>
          <a:off x="4483890" y="5832354"/>
          <a:ext cx="158005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9" imgW="1218671" imgH="393529" progId="Equation.3">
                  <p:embed/>
                </p:oleObj>
              </mc:Choice>
              <mc:Fallback>
                <p:oleObj r:id="rId29" imgW="1218671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890" y="5832354"/>
                        <a:ext cx="158005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90D3AFF-70C5-4C44-A969-57084370B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1191"/>
              </p:ext>
            </p:extLst>
          </p:nvPr>
        </p:nvGraphicFramePr>
        <p:xfrm>
          <a:off x="6898473" y="5832354"/>
          <a:ext cx="156977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1" imgW="1206500" imgH="393700" progId="Equation.3">
                  <p:embed/>
                </p:oleObj>
              </mc:Choice>
              <mc:Fallback>
                <p:oleObj r:id="rId31" imgW="12065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473" y="5832354"/>
                        <a:ext cx="156977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7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21064" y="6368279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19</a:t>
            </a:fld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29445"/>
              </p:ext>
            </p:extLst>
          </p:nvPr>
        </p:nvGraphicFramePr>
        <p:xfrm>
          <a:off x="225855" y="980726"/>
          <a:ext cx="8692290" cy="556548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937760">
                  <a:extLst>
                    <a:ext uri="{9D8B030D-6E8A-4147-A177-3AD203B41FA5}">
                      <a16:colId xmlns:a16="http://schemas.microsoft.com/office/drawing/2014/main" val="3452433744"/>
                    </a:ext>
                  </a:extLst>
                </a:gridCol>
                <a:gridCol w="1714463">
                  <a:extLst>
                    <a:ext uri="{9D8B030D-6E8A-4147-A177-3AD203B41FA5}">
                      <a16:colId xmlns:a16="http://schemas.microsoft.com/office/drawing/2014/main" val="684148038"/>
                    </a:ext>
                  </a:extLst>
                </a:gridCol>
                <a:gridCol w="1680021">
                  <a:extLst>
                    <a:ext uri="{9D8B030D-6E8A-4147-A177-3AD203B41FA5}">
                      <a16:colId xmlns:a16="http://schemas.microsoft.com/office/drawing/2014/main" val="1446589677"/>
                    </a:ext>
                  </a:extLst>
                </a:gridCol>
                <a:gridCol w="1850243">
                  <a:extLst>
                    <a:ext uri="{9D8B030D-6E8A-4147-A177-3AD203B41FA5}">
                      <a16:colId xmlns:a16="http://schemas.microsoft.com/office/drawing/2014/main" val="4290655788"/>
                    </a:ext>
                  </a:extLst>
                </a:gridCol>
                <a:gridCol w="1509803">
                  <a:extLst>
                    <a:ext uri="{9D8B030D-6E8A-4147-A177-3AD203B41FA5}">
                      <a16:colId xmlns:a16="http://schemas.microsoft.com/office/drawing/2014/main" val="4016618391"/>
                    </a:ext>
                  </a:extLst>
                </a:gridCol>
              </a:tblGrid>
              <a:tr h="306720"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АР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ОМП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77966"/>
                  </a:ext>
                </a:extLst>
              </a:tr>
              <a:tr h="37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 ± 5%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</a:t>
                      </a:r>
                      <a:r>
                        <a:rPr lang="en-US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70394"/>
                  </a:ext>
                </a:extLst>
              </a:tr>
              <a:tr h="30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345336"/>
                  </a:ext>
                </a:extLst>
              </a:tr>
              <a:tr h="50705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А0, В0, 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0,019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0,048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94513"/>
                  </a:ext>
                </a:extLst>
              </a:tr>
              <a:tr h="6643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АВ, ВС, АС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19517"/>
                  </a:ext>
                </a:extLst>
              </a:tr>
              <a:tr h="34507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330435"/>
                  </a:ext>
                </a:extLst>
              </a:tr>
              <a:tr h="655183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А, Обр. В,</a:t>
                      </a: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1,711-1,73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4,278-4,325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0,068-0,069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0,17-0,173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25814"/>
                  </a:ext>
                </a:extLst>
              </a:tr>
              <a:tr h="7370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А0+Обр.А, В0+Обр.В, С0+Обр.С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0,684-0,721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1,71-1,803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0,027-0,029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0,068-0,073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54764"/>
                  </a:ext>
                </a:extLst>
              </a:tr>
              <a:tr h="7370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Обр.А+А0, Обр.В+В0, Обр.С+С0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0,072-0,212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0,18-0,53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0,003-0,008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0,007-0,021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07192"/>
                  </a:ext>
                </a:extLst>
              </a:tr>
              <a:tr h="73709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А0+В0, </a:t>
                      </a:r>
                      <a:endParaRPr lang="en-US" sz="1600" spc="-1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В0+С0, А0+С0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3,016-3,067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7,54-7,668</a:t>
                      </a:r>
                      <a:endParaRPr lang="ru-RU" sz="1800" spc="-1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0,121-0,123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0,303-0,308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2789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3A9A48-B6A5-4637-8180-DED5DA57DA3C}"/>
              </a:ext>
            </a:extLst>
          </p:cNvPr>
          <p:cNvSpPr/>
          <p:nvPr/>
        </p:nvSpPr>
        <p:spPr>
          <a:xfrm>
            <a:off x="-252536" y="149729"/>
            <a:ext cx="9937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Интервалы погрешностей ОМП при погрешностях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измерений ±5% и ±0,2% в конце линии</a:t>
            </a:r>
          </a:p>
        </p:txBody>
      </p:sp>
    </p:spTree>
    <p:extLst>
      <p:ext uri="{BB962C8B-B14F-4D97-AF65-F5344CB8AC3E}">
        <p14:creationId xmlns:p14="http://schemas.microsoft.com/office/powerpoint/2010/main" val="280091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6484" y="63813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836713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449580" algn="just">
              <a:tabLst>
                <a:tab pos="274320" algn="l"/>
                <a:tab pos="450215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сетей класса 110 </a:t>
            </a:r>
            <a:r>
              <a:rPr lang="ru-RU" sz="2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выше в настоящий момент разработано и введено в эксплуатацию большое количество эффективных методов и устройств определения места повреждения. Дорогостоящие микропроцессорные приборы при применении в линиях такого класса напряжения имеют малый срок окупаемости, так как линии 110 </a:t>
            </a:r>
            <a:r>
              <a:rPr lang="ru-RU" sz="2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выше имеют большую длину и передают большую мощность. Однако в сельских сетях 6-10-35 </a:t>
            </a:r>
            <a:r>
              <a:rPr lang="ru-RU" sz="2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</a:t>
            </a:r>
            <a:r>
              <a:rPr lang="ru-RU" sz="2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работающих с изолированной нейтралью, применение таких приборов не оправдано, так как эти линии питают, в основном, потребителей небольшой мощности. 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449580" algn="just">
              <a:tabLst>
                <a:tab pos="274320" algn="l"/>
                <a:tab pos="450215" algn="l"/>
              </a:tabLst>
            </a:pPr>
            <a:r>
              <a:rPr lang="ru-RU" sz="2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Стоит отметить, что с каждым годом повышается требование к качеству электроснабжения. Среди сельскохозяйственных потребителей появляется всё больше потребителей I категории. Перерывы в электроснабжении таких потребителей может привести к нарушению следующих технологических процессов: кормление, вентиляция, отопление, водоснабжение, поддержание необходимой температуры и влажности в помещениях, освежение и т.д.</a:t>
            </a:r>
            <a:endParaRPr lang="ru-RU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449580" algn="just">
              <a:spcAft>
                <a:spcPts val="0"/>
              </a:spcAft>
              <a:tabLst>
                <a:tab pos="274320" algn="l"/>
                <a:tab pos="449580" algn="l"/>
              </a:tabLst>
            </a:pP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45780" y="63813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20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4868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общий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начало</a:t>
            </a:r>
            <a:r>
              <a:rPr lang="ru-RU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·К</a:t>
            </a:r>
            <a:r>
              <a:rPr lang="ru-RU" sz="32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конец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0C67A4E-B8FF-4FA5-89C0-BA5FFD549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520666"/>
              </p:ext>
            </p:extLst>
          </p:nvPr>
        </p:nvGraphicFramePr>
        <p:xfrm>
          <a:off x="0" y="1295792"/>
          <a:ext cx="4076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80C9427-196E-45EB-BD0E-78221997E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664511"/>
              </p:ext>
            </p:extLst>
          </p:nvPr>
        </p:nvGraphicFramePr>
        <p:xfrm>
          <a:off x="4076700" y="1397169"/>
          <a:ext cx="4069080" cy="28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EB272D5-E3F3-4B2D-98A7-D26E09464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698165"/>
              </p:ext>
            </p:extLst>
          </p:nvPr>
        </p:nvGraphicFramePr>
        <p:xfrm>
          <a:off x="2038350" y="4166677"/>
          <a:ext cx="41681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95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05904" y="6368279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21</a:t>
            </a:fld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60958"/>
              </p:ext>
            </p:extLst>
          </p:nvPr>
        </p:nvGraphicFramePr>
        <p:xfrm>
          <a:off x="225855" y="1050535"/>
          <a:ext cx="8692290" cy="568286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937760">
                  <a:extLst>
                    <a:ext uri="{9D8B030D-6E8A-4147-A177-3AD203B41FA5}">
                      <a16:colId xmlns:a16="http://schemas.microsoft.com/office/drawing/2014/main" val="3452433744"/>
                    </a:ext>
                  </a:extLst>
                </a:gridCol>
                <a:gridCol w="1714463">
                  <a:extLst>
                    <a:ext uri="{9D8B030D-6E8A-4147-A177-3AD203B41FA5}">
                      <a16:colId xmlns:a16="http://schemas.microsoft.com/office/drawing/2014/main" val="684148038"/>
                    </a:ext>
                  </a:extLst>
                </a:gridCol>
                <a:gridCol w="1680021">
                  <a:extLst>
                    <a:ext uri="{9D8B030D-6E8A-4147-A177-3AD203B41FA5}">
                      <a16:colId xmlns:a16="http://schemas.microsoft.com/office/drawing/2014/main" val="1446589677"/>
                    </a:ext>
                  </a:extLst>
                </a:gridCol>
                <a:gridCol w="1850243">
                  <a:extLst>
                    <a:ext uri="{9D8B030D-6E8A-4147-A177-3AD203B41FA5}">
                      <a16:colId xmlns:a16="http://schemas.microsoft.com/office/drawing/2014/main" val="4290655788"/>
                    </a:ext>
                  </a:extLst>
                </a:gridCol>
                <a:gridCol w="1509803">
                  <a:extLst>
                    <a:ext uri="{9D8B030D-6E8A-4147-A177-3AD203B41FA5}">
                      <a16:colId xmlns:a16="http://schemas.microsoft.com/office/drawing/2014/main" val="4016618391"/>
                    </a:ext>
                  </a:extLst>
                </a:gridCol>
              </a:tblGrid>
              <a:tr h="301874"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АР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ОМП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77966"/>
                  </a:ext>
                </a:extLst>
              </a:tr>
              <a:tr h="30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 ± 5%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</a:t>
                      </a:r>
                      <a:r>
                        <a:rPr lang="en-US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70394"/>
                  </a:ext>
                </a:extLst>
              </a:tr>
              <a:tr h="30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345336"/>
                  </a:ext>
                </a:extLst>
              </a:tr>
              <a:tr h="3876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А0, В0, 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0.022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94513"/>
                  </a:ext>
                </a:extLst>
              </a:tr>
              <a:tr h="44475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АВ, ВС, АС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1,78-1,82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4.460-4.560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0,071-0,073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0,178-0,183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119517"/>
                  </a:ext>
                </a:extLst>
              </a:tr>
              <a:tr h="38761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51" marR="645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330435"/>
                  </a:ext>
                </a:extLst>
              </a:tr>
              <a:tr h="7305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А, Обр. В,</a:t>
                      </a:r>
                      <a:r>
                        <a:rPr lang="ru-RU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 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0.837- 0,838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2.093-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25814"/>
                  </a:ext>
                </a:extLst>
              </a:tr>
              <a:tr h="7305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А0+Обр.А, В0+Обр.В, С0+Обр.С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0.305-0,321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0.763-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0.803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0.012-0,013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0,03-0,033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54764"/>
                  </a:ext>
                </a:extLst>
              </a:tr>
              <a:tr h="7305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Обр.А+А0, Обр.В+В0, Обр.С+С0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0.035-0,107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0.088-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0.001-0,004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0,003-0,011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07192"/>
                  </a:ext>
                </a:extLst>
              </a:tr>
              <a:tr h="73057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А0+В0, </a:t>
                      </a:r>
                      <a:endParaRPr lang="en-US" sz="1600" spc="-1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x-none" sz="16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В0+С0, А0+С0</a:t>
                      </a:r>
                      <a:endParaRPr lang="ru-RU" sz="16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0.781-1,440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1.953-3.600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0.031-0,055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r>
                        <a:rPr lang="ru-RU" sz="1800" spc="-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0.138</a:t>
                      </a:r>
                      <a:endParaRPr lang="ru-RU" sz="18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32789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194405"/>
            <a:ext cx="8692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Интервалы погрешностей ОМП при погрешностях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>измерений ±5% и ±0,2% в начале и конце линии</a:t>
            </a:r>
          </a:p>
        </p:txBody>
      </p:sp>
    </p:spTree>
    <p:extLst>
      <p:ext uri="{BB962C8B-B14F-4D97-AF65-F5344CB8AC3E}">
        <p14:creationId xmlns:p14="http://schemas.microsoft.com/office/powerpoint/2010/main" val="1138652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82532" y="62878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22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погрешности измерения 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длине линии 40 км погрешность ОМП составляет: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началу» от 1.67 до 5,1%;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концу» от 0.048 до 7.7%;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началу и концу» от 0.02 до 4.5%;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1C3EC-3F54-41D5-B06D-5A22E7BC8AFC}"/>
              </a:ext>
            </a:extLst>
          </p:cNvPr>
          <p:cNvSpPr txBox="1"/>
          <p:nvPr/>
        </p:nvSpPr>
        <p:spPr>
          <a:xfrm>
            <a:off x="611560" y="3425201"/>
            <a:ext cx="8075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погрешности измерения 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длине линии 40 км погрешность ОМП составляет: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началу» от 0.07 до 0.2%;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концу» от 0.002 до 0.3%;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критериев «по началу и концу» от 0.001 до 0.18%.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828CE-D620-4426-A52D-4956C3138B4B}"/>
              </a:ext>
            </a:extLst>
          </p:cNvPr>
          <p:cNvSpPr txBox="1"/>
          <p:nvPr/>
        </p:nvSpPr>
        <p:spPr>
          <a:xfrm>
            <a:off x="107504" y="387609"/>
            <a:ext cx="8928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j-lt"/>
              </a:rPr>
              <a:t>Погрешность ОМП</a:t>
            </a:r>
          </a:p>
        </p:txBody>
      </p:sp>
    </p:spTree>
    <p:extLst>
      <p:ext uri="{BB962C8B-B14F-4D97-AF65-F5344CB8AC3E}">
        <p14:creationId xmlns:p14="http://schemas.microsoft.com/office/powerpoint/2010/main" val="261447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23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6328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Погрешности ОМП при переходном сопротивлении:</a:t>
            </a:r>
          </a:p>
          <a:p>
            <a:pPr indent="44958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замере в начале линии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0,16 – 10,2%; 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замере в конце линии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0,07 – 4,4%;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замере в начале и в конце линии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0,06 – 10,2%.</a:t>
            </a:r>
          </a:p>
        </p:txBody>
      </p:sp>
    </p:spTree>
    <p:extLst>
      <p:ext uri="{BB962C8B-B14F-4D97-AF65-F5344CB8AC3E}">
        <p14:creationId xmlns:p14="http://schemas.microsoft.com/office/powerpoint/2010/main" val="75268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30479" y="630932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24</a:t>
            </a:fld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82089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Сечение проводов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Тангенс угла нагрузки (0,3 и 0,7);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Расположение проводов (треугольное и горизонтальное);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Длина линии (40 и 10 км);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Мощность питающего и потребительских трансформаторов;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Мощность нагрузки (0,9 и 0,1 мощности потребительского трансформатора).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2088" y="40466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Влияние параметров фидера 35 </a:t>
            </a:r>
            <a:r>
              <a:rPr lang="ru-RU" sz="2800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на погрешность ОМП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862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25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1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подтверждения верности предложенной методики ОМП по эмпирическим критериям было проведено сравнение расчетных и экспериментальных данных. Для этого использованы протоколы испытаний прибора ИМФ-1М,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переданных нам ЗАО «Радиус – Автоматика», а также проведены испытания на лабораторном стенде.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13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26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представленным протоколам испытаний было рассмотрено шесть вариантов: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77756"/>
              </p:ext>
            </p:extLst>
          </p:nvPr>
        </p:nvGraphicFramePr>
        <p:xfrm>
          <a:off x="750020" y="1988147"/>
          <a:ext cx="7848872" cy="3760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376">
                  <a:extLst>
                    <a:ext uri="{9D8B030D-6E8A-4147-A177-3AD203B41FA5}">
                      <a16:colId xmlns:a16="http://schemas.microsoft.com/office/drawing/2014/main" val="1777470928"/>
                    </a:ext>
                  </a:extLst>
                </a:gridCol>
                <a:gridCol w="2004540">
                  <a:extLst>
                    <a:ext uri="{9D8B030D-6E8A-4147-A177-3AD203B41FA5}">
                      <a16:colId xmlns:a16="http://schemas.microsoft.com/office/drawing/2014/main" val="154525495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89009098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954704400"/>
                    </a:ext>
                  </a:extLst>
                </a:gridCol>
                <a:gridCol w="1362596">
                  <a:extLst>
                    <a:ext uri="{9D8B030D-6E8A-4147-A177-3AD203B41FA5}">
                      <a16:colId xmlns:a16="http://schemas.microsoft.com/office/drawing/2014/main" val="1145591279"/>
                    </a:ext>
                  </a:extLst>
                </a:gridCol>
              </a:tblGrid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81836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 – 8,2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1,7 – 10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 – 20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13525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 – 7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6,7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4,8 – 16,7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– 20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31763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2,8 – 7,4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4,3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 – 10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 – 18,6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63973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4,1 – 4,6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3,7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 – 13,3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4,9 – 19,5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60300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6,2 – 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7,4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8,4 – 18,7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– 20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1182"/>
                  </a:ext>
                </a:extLst>
              </a:tr>
              <a:tr h="5371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 – 8,1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7,5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– 17,6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5,1 – 19,6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8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4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27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3"/>
            <a:ext cx="8496944" cy="641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показали, что для всех 6 вариантов погрешность ОМП по расчетным данным составляет порядка 7 – 8%, кроме варианта 1, где погрешность ОМП составляет порядка 16%. Погрешность ОМП по измеренным данным составляет порядка 0,3 – 8%, за исключением варианта 6, где погрешность достигает 28%, а для варианта 1 составляет 63%.</a:t>
            </a:r>
          </a:p>
          <a:p>
            <a:pPr indent="44958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Получившиеся различия между расчетными данными и данными из протоколов испытаний обусловлены погрешностью исходных данных, таких как: длины линий, параметры питающего и потребительского трансформатора, мощности нагрузки, координат расположения проводов, значения переходного сопротивления в месте АР. Таким образом, 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исследования экспериментальных данных по линиям 35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показали, что разработанные метод расчета АР и метод ОМП верны.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0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8108" y="6451066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28</a:t>
            </a:fld>
            <a:endParaRPr lang="ru-RU" sz="4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1" y="1550472"/>
            <a:ext cx="114911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73439"/>
              </p:ext>
            </p:extLst>
          </p:nvPr>
        </p:nvGraphicFramePr>
        <p:xfrm>
          <a:off x="251519" y="692696"/>
          <a:ext cx="8307589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558880" imgH="8024760" progId="CorelDraw.Graphic.16">
                  <p:embed/>
                </p:oleObj>
              </mc:Choice>
              <mc:Fallback>
                <p:oleObj r:id="rId3" imgW="11558880" imgH="8024760" progId="CorelDraw.Graphic.1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692696"/>
                        <a:ext cx="8307589" cy="5760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56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43979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29</a:t>
            </a:fld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38793"/>
              </p:ext>
            </p:extLst>
          </p:nvPr>
        </p:nvGraphicFramePr>
        <p:xfrm>
          <a:off x="323528" y="1340768"/>
          <a:ext cx="8496944" cy="48245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8898032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070410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052506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4350215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44653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10804582"/>
                    </a:ext>
                  </a:extLst>
                </a:gridCol>
                <a:gridCol w="882098">
                  <a:extLst>
                    <a:ext uri="{9D8B030D-6E8A-4147-A177-3AD203B41FA5}">
                      <a16:colId xmlns:a16="http://schemas.microsoft.com/office/drawing/2014/main" val="218511897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402977846"/>
                    </a:ext>
                  </a:extLst>
                </a:gridCol>
              </a:tblGrid>
              <a:tr h="46045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АР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710355"/>
                  </a:ext>
                </a:extLst>
              </a:tr>
              <a:tr h="46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Uс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Iа, 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Ib, 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Iс, 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01619"/>
                  </a:ext>
                </a:extLst>
              </a:tr>
              <a:tr h="975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середине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2347224"/>
                  </a:ext>
                </a:extLst>
              </a:tr>
              <a:tr h="975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Расчетное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585370"/>
                  </a:ext>
                </a:extLst>
              </a:tr>
              <a:tr h="975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Измеренное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середине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480965"/>
                  </a:ext>
                </a:extLst>
              </a:tr>
              <a:tr h="975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Измеренное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конце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12.261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72977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5190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Расчетные и измеренные параметры в режиме А-земля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54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Sirius-2-OMP-500x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4291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01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8604448" y="5949280"/>
            <a:ext cx="428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3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618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349121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30</a:t>
            </a:fld>
            <a:endParaRPr lang="ru-RU" sz="4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99446504"/>
              </p:ext>
            </p:extLst>
          </p:nvPr>
        </p:nvGraphicFramePr>
        <p:xfrm>
          <a:off x="747211" y="1635140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3625" y="564611"/>
            <a:ext cx="7931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Графики эмпирических критериев при использовании расчетных и измеренных данных для режима А-земля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501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35086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31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55997"/>
            <a:ext cx="8424936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показали, что погрешности ОМП при рассчитанных параметрах по сравнению с измеренными составляют, в %: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однофазные замыкания на землю: в середине 2.71–7.69; в конце 0.64–2.9;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двухфазные короткие: в середине 0.26-3.35; в конце 0.64-4.37;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трехфазное короткое: в середине 3.05; в конце 2.13;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обрывы: в середине 14.13-18.35; в конце 13.99-16.17;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двойные замыкания на землю: в середине 1.68-2.03; в конце 0.72-6.3.</a:t>
            </a:r>
          </a:p>
        </p:txBody>
      </p:sp>
    </p:spTree>
    <p:extLst>
      <p:ext uri="{BB962C8B-B14F-4D97-AF65-F5344CB8AC3E}">
        <p14:creationId xmlns:p14="http://schemas.microsoft.com/office/powerpoint/2010/main" val="370292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51440" y="635635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32</a:t>
            </a:fld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6732"/>
            <a:ext cx="8075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 1 прибор с измененной методикой ОМП на основе нашего метода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в начале линии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прибор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измененной методикой ОМП на основе нашего метода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конце линии.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3 усовершенствованный прибор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начале линии.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4 усовершенствованный прибор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конце линии.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5 приборы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измененной методикой ОМП на основе нашего метода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в начале и в конце линии.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проектном варианте 6 усовершенствованные приборы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методикой ОМП на основе нашего метода установлены в начале и в конце линии.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8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51440" y="6380898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33</a:t>
            </a:fld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31875"/>
              </p:ext>
            </p:extLst>
          </p:nvPr>
        </p:nvGraphicFramePr>
        <p:xfrm>
          <a:off x="611560" y="1340769"/>
          <a:ext cx="7776864" cy="51125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09318">
                  <a:extLst>
                    <a:ext uri="{9D8B030D-6E8A-4147-A177-3AD203B41FA5}">
                      <a16:colId xmlns:a16="http://schemas.microsoft.com/office/drawing/2014/main" val="2029852497"/>
                    </a:ext>
                  </a:extLst>
                </a:gridCol>
                <a:gridCol w="3967546">
                  <a:extLst>
                    <a:ext uri="{9D8B030D-6E8A-4147-A177-3AD203B41FA5}">
                      <a16:colId xmlns:a16="http://schemas.microsoft.com/office/drawing/2014/main" val="2950085272"/>
                    </a:ext>
                  </a:extLst>
                </a:gridCol>
              </a:tblGrid>
              <a:tr h="10378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экономический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эффект, рубль/год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701397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312 984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167628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326 592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24784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343 649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921893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357 252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776551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327 953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55920"/>
                  </a:ext>
                </a:extLst>
              </a:tr>
              <a:tr h="67911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Проектный вариант 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389 283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42636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6451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x-none" sz="28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Годовой экономический эффект рассмотренных проектных вариантов</a:t>
            </a:r>
            <a:endParaRPr lang="ru-RU" sz="28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5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71480"/>
            <a:ext cx="8749636" cy="6000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Представлены методика расчета параметров и режимов фидеров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фазных координатах.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Разработан метод определения вида аварийных режимов в сетях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трехобмоточным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питающим трансформатором.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 метод определения места повреждения в сетях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трехобмоточным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питающим трансформатором.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Предлагаемый метод ОМП позволяет определять место АР с погрешностью, достаточной для практического применения и зависящей от класса точности приборов измерения.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при использовании напряжений и токов в начале линии (односторонний замер) погрешности составляют до 5,1% при классе точности измерений ±5% и до 0,2 % при классе точности ±0,2%.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использовании напряжений и токов в конце линии (односторонний замер) погрешности составляют до 7,7% при классе точности измерений ±5% и до 0,308 % при классе точности ±0,2%.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использовании напряжений и токов в начале и в конце линии одновременно (двухсторонний замер) погрешности составляют до 4,6% при классе точности измерений ±5% и до 0,183% при классе точности ±0,2%.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Показана эффективность предложенных методов как при металлических замыканиях в месте АР, но и при замыканиях через переходное сопротивление.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5812" y="6350023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34</a:t>
            </a:fld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B9A955-0736-4436-B6CC-A9F8EF3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737" y="636182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35</a:t>
            </a:fld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F2C19-2B9D-459D-B6E8-CFA6B0C4EE92}"/>
              </a:ext>
            </a:extLst>
          </p:cNvPr>
          <p:cNvSpPr txBox="1"/>
          <p:nvPr/>
        </p:nvSpPr>
        <p:spPr>
          <a:xfrm>
            <a:off x="287524" y="912072"/>
            <a:ext cx="85689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Доказана эффективность предложенных методов при изменении всех параметров фидера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Проведены сравнения экспериментальных данных по протоколам испытаний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фидеров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проведенных ЗАО «Радиус - Автоматика». Показано, что погрешности модулей и фаз напряжений и токов при расчетных данных, и при экспериментальных данных не превышает 20 %. Наибольшие погрешности относятся к фазам, модули определяются довольно точно. ОМП при использовании расчетных данных происходит с погрешностью 7-8%, а при использовании измеренных данных с погрешностью 0,3-8%.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Проведены измерения на лабораторно-исследовательском стенде.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расчетные и измеренные напряжения и токи отличаются на 0,2-4,6%. При этом, отличия погрешности ОМП не превышает 8%, кроме режимов с обрывами фаз.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9.Показано, что рассмотренные методы ОМП при одностороннем и двухстороннем замере эффективны с экономической точки зрения. Годовой экономический эффект достигает 313 – 389 тыс. рублей, а срок окупаемости менее одного года. При применении данного метода ОМП на 1000 фидеров 35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годовой экономический эффект будет составлять порядка 350 млн. рублей в год.</a:t>
            </a:r>
          </a:p>
        </p:txBody>
      </p:sp>
    </p:spTree>
    <p:extLst>
      <p:ext uri="{BB962C8B-B14F-4D97-AF65-F5344CB8AC3E}">
        <p14:creationId xmlns:p14="http://schemas.microsoft.com/office/powerpoint/2010/main" val="3545105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B4C8F5-24C8-4CF9-89B7-B3700BB4274B}"/>
              </a:ext>
            </a:extLst>
          </p:cNvPr>
          <p:cNvSpPr txBox="1"/>
          <p:nvPr/>
        </p:nvSpPr>
        <p:spPr>
          <a:xfrm>
            <a:off x="0" y="2780928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020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6525"/>
            <a:ext cx="8229600" cy="6292871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Целью работы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разработка метода определения вида и места повреждения в сельских электрических сетях 35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трехобмоточным питающим трансформатором по эмпирическим критериям.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Чтобы достичь данной цели необходимо решить следующие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разработанную ранее расчетную модель электрической сети 35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трехобмоточным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питающим трансформатором в фазных координатах.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метод определения вида аварийного режима на основе интервальных критериев.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эмпирические критерии для определения места повреждения в сетях 35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одностороннем и двухстороннем замере напряжений и токов. 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Исследовать эффективность предложенного метода определения места повреждения при изменении параметров фидера и переходного сопротивления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сравнение эффективности эмпирических критериев при использовании экспериментальных и расчетных данных.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Провести оценку технико-экономической эффективности внедрения в сельские сети 35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предложенного метода ОМП для различных вариантов установки приборов.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4</a:t>
            </a:fld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Моделирование элементов сети 35 кВ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31491" y="6351196"/>
            <a:ext cx="762000" cy="365125"/>
          </a:xfrm>
        </p:spPr>
        <p:txBody>
          <a:bodyPr/>
          <a:lstStyle/>
          <a:p>
            <a:fld id="{1A57DE6C-1680-4ABC-81A0-4F6E60D7B376}" type="slidenum">
              <a:rPr lang="ru-RU" sz="4000" smtClean="0"/>
              <a:pPr/>
              <a:t>5</a:t>
            </a:fld>
            <a:endParaRPr lang="ru-RU" sz="4000" dirty="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42844" y="1214422"/>
          <a:ext cx="3433338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0094760" imgH="6928560" progId="">
                  <p:embed/>
                </p:oleObj>
              </mc:Choice>
              <mc:Fallback>
                <p:oleObj name="CorelDRAW" r:id="rId3" imgW="10094760" imgH="69285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214422"/>
                        <a:ext cx="3433338" cy="2357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357298"/>
            <a:ext cx="1795475" cy="2071702"/>
          </a:xfrm>
          <a:prstGeom prst="rect">
            <a:avLst/>
          </a:prstGeom>
          <a:noFill/>
        </p:spPr>
      </p:pic>
      <p:pic>
        <p:nvPicPr>
          <p:cNvPr id="19457" name="Picture 1" descr="Схема трансформатора звезда-звезда с нуле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43380"/>
            <a:ext cx="4426240" cy="1643074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785794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                                 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нагрузка             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блок повреждения:</a:t>
            </a:r>
            <a:r>
              <a:rPr kumimoji="0" lang="ru-RU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-285720" y="4000514"/>
            <a:ext cx="9144000" cy="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-285720" y="5429264"/>
            <a:ext cx="9144000" cy="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5562600"/>
            <a:ext cx="9144000" cy="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285851" y="6286520"/>
            <a:ext cx="6736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Расчетные схемы элементов сети 35 кВ</a:t>
            </a:r>
            <a:r>
              <a:rPr kumimoji="0" lang="ru-R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1" y="371475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 «звезда с нулем-треугольник-треугольник</a:t>
            </a:r>
            <a:r>
              <a:rPr lang="ru-RU" dirty="0">
                <a:latin typeface="+mj-lt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7867" y="3714752"/>
            <a:ext cx="408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 «звезда-звезда с нулем»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043608" y="40195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60" y="1432194"/>
            <a:ext cx="2029088" cy="18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D55B77-B874-42EA-9752-575762B3B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227761"/>
              </p:ext>
            </p:extLst>
          </p:nvPr>
        </p:nvGraphicFramePr>
        <p:xfrm>
          <a:off x="1121889" y="4023793"/>
          <a:ext cx="2950046" cy="232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678326" imgH="3691442" progId="CorelDraw.Graphic.22">
                  <p:embed/>
                </p:oleObj>
              </mc:Choice>
              <mc:Fallback>
                <p:oleObj name="CorelDRAW" r:id="rId8" imgW="4678326" imgH="3691442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1889" y="4023793"/>
                        <a:ext cx="2950046" cy="232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9808" y="584770"/>
            <a:ext cx="322761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Расчетная схема</a:t>
            </a:r>
            <a:endParaRPr kumimoji="0" lang="ru-RU" altLang="ru-RU" sz="29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66368"/>
              </p:ext>
            </p:extLst>
          </p:nvPr>
        </p:nvGraphicFramePr>
        <p:xfrm>
          <a:off x="260119" y="1556792"/>
          <a:ext cx="8606991" cy="335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57640" imgH="3376080" progId="CorelDraw.Graphic.13">
                  <p:embed/>
                </p:oleObj>
              </mc:Choice>
              <mc:Fallback>
                <p:oleObj r:id="rId3" imgW="8657640" imgH="3376080" progId="CorelDraw.Graphic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19" y="1556792"/>
                        <a:ext cx="8606991" cy="3357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85752A26-3677-45F1-A034-F3C8FCED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322" y="6150114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6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11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37546"/>
              </p:ext>
            </p:extLst>
          </p:nvPr>
        </p:nvGraphicFramePr>
        <p:xfrm>
          <a:off x="4564113" y="1258888"/>
          <a:ext cx="1304032" cy="79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10891" imgH="431613" progId="Equation.3">
                  <p:embed/>
                </p:oleObj>
              </mc:Choice>
              <mc:Fallback>
                <p:oleObj name="Формула" r:id="rId3" imgW="710891" imgH="431613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113" y="1258888"/>
                        <a:ext cx="1304032" cy="797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81698"/>
              </p:ext>
            </p:extLst>
          </p:nvPr>
        </p:nvGraphicFramePr>
        <p:xfrm>
          <a:off x="3691182" y="2018036"/>
          <a:ext cx="1227780" cy="76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672840" imgH="419040" progId="Equation.3">
                  <p:embed/>
                </p:oleObj>
              </mc:Choice>
              <mc:Fallback>
                <p:oleObj name="Формула" r:id="rId5" imgW="672840" imgH="419040" progId="Equation.3">
                  <p:embed/>
                  <p:pic>
                    <p:nvPicPr>
                      <p:cNvPr id="2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182" y="2018036"/>
                        <a:ext cx="1227780" cy="769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82556"/>
              </p:ext>
            </p:extLst>
          </p:nvPr>
        </p:nvGraphicFramePr>
        <p:xfrm>
          <a:off x="5123043" y="2918490"/>
          <a:ext cx="2222814" cy="79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93800" imgH="431800" progId="Equation.3">
                  <p:embed/>
                </p:oleObj>
              </mc:Choice>
              <mc:Fallback>
                <p:oleObj name="Формула" r:id="rId7" imgW="1193800" imgH="43180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043" y="2918490"/>
                        <a:ext cx="2222814" cy="797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61193" y="1379811"/>
            <a:ext cx="4017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zh-CN" sz="24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1. Отношение напряжений -  </a:t>
            </a:r>
            <a:endParaRPr lang="ru-RU" altLang="zh-CN" sz="2400" dirty="0"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661193" y="2138958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zh-CN" sz="24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2. Отношение токов - </a:t>
            </a:r>
            <a:endParaRPr lang="ru-RU" altLang="zh-CN" sz="2400" dirty="0"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61193" y="3000961"/>
            <a:ext cx="449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zh-CN" sz="24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3. Сумма 1-го и 2-го критериев - </a:t>
            </a:r>
            <a:endParaRPr lang="ru-RU" altLang="zh-CN" sz="2400" dirty="0"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0" y="4471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7" name="Прямоугольник 10"/>
          <p:cNvSpPr>
            <a:spLocks noChangeArrowheads="1"/>
          </p:cNvSpPr>
          <p:nvPr/>
        </p:nvSpPr>
        <p:spPr bwMode="auto">
          <a:xfrm>
            <a:off x="714374" y="290123"/>
            <a:ext cx="7929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Критерии, использующие отношения напряжений и токов поврежденных и неповрежденных фаз</a:t>
            </a:r>
            <a:endParaRPr lang="ru-RU" altLang="ru-RU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1193" y="3961617"/>
            <a:ext cx="5573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altLang="zh-CN" sz="24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4. Разность первого и второго критерия </a:t>
            </a:r>
            <a:r>
              <a:rPr lang="ru-RU" altLang="zh-CN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- </a:t>
            </a:r>
            <a:endParaRPr lang="ru-RU" altLang="zh-CN" dirty="0">
              <a:ea typeface="Droid Sans Fallback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87018"/>
              </p:ext>
            </p:extLst>
          </p:nvPr>
        </p:nvGraphicFramePr>
        <p:xfrm>
          <a:off x="6205170" y="3903582"/>
          <a:ext cx="22145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206500" imgH="419100" progId="Equation.3">
                  <p:embed/>
                </p:oleObj>
              </mc:Choice>
              <mc:Fallback>
                <p:oleObj name="Формула" r:id="rId9" imgW="1206500" imgH="419100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170" y="3903582"/>
                        <a:ext cx="2214563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6469" y="4830617"/>
            <a:ext cx="3948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dirty="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5. Отношение фазных токов:</a:t>
            </a:r>
            <a:endParaRPr lang="ru-RU" altLang="ru-RU" sz="2400" dirty="0">
              <a:ea typeface="Droid Sans Fallback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08700"/>
              </p:ext>
            </p:extLst>
          </p:nvPr>
        </p:nvGraphicFramePr>
        <p:xfrm>
          <a:off x="1406486" y="5546769"/>
          <a:ext cx="1174990" cy="75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609336" imgH="393529" progId="Equation.3">
                  <p:embed/>
                </p:oleObj>
              </mc:Choice>
              <mc:Fallback>
                <p:oleObj name="Формула" r:id="rId11" imgW="609336" imgH="393529" progId="Equation.3">
                  <p:embed/>
                  <p:pic>
                    <p:nvPicPr>
                      <p:cNvPr id="30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486" y="5546769"/>
                        <a:ext cx="1174990" cy="755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767037"/>
              </p:ext>
            </p:extLst>
          </p:nvPr>
        </p:nvGraphicFramePr>
        <p:xfrm>
          <a:off x="3680732" y="5546769"/>
          <a:ext cx="1217266" cy="75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622030" imgH="393529" progId="Equation.3">
                  <p:embed/>
                </p:oleObj>
              </mc:Choice>
              <mc:Fallback>
                <p:oleObj name="Формула" r:id="rId13" imgW="622030" imgH="393529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732" y="5546769"/>
                        <a:ext cx="1217266" cy="755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40252"/>
              </p:ext>
            </p:extLst>
          </p:nvPr>
        </p:nvGraphicFramePr>
        <p:xfrm>
          <a:off x="5868145" y="5519570"/>
          <a:ext cx="1217265" cy="78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609336" imgH="393529" progId="Equation.3">
                  <p:embed/>
                </p:oleObj>
              </mc:Choice>
              <mc:Fallback>
                <p:oleObj name="Формула" r:id="rId15" imgW="609336" imgH="393529" progId="Equation.3">
                  <p:embed/>
                  <p:pic>
                    <p:nvPicPr>
                      <p:cNvPr id="30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5" y="5519570"/>
                        <a:ext cx="1217265" cy="783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02012" y="6047890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zh-CN" sz="140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 </a:t>
            </a:r>
            <a:endParaRPr lang="ru-RU" altLang="zh-CN"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402012" y="6640672"/>
            <a:ext cx="636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zh-CN" sz="1400"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  </a:t>
            </a:r>
            <a:endParaRPr lang="ru-RU" altLang="zh-CN">
              <a:ea typeface="Droid Sans Fallback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id="{106A5558-47A8-4776-B40A-7CB6E715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440" y="6047890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7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60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0" y="1464915"/>
            <a:ext cx="75009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21512" y="476672"/>
            <a:ext cx="590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Обобщенные интервалы критерия </a:t>
            </a:r>
            <a:r>
              <a:rPr lang="en-US" altLang="zh-CN" sz="28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954778" y="5308630"/>
            <a:ext cx="407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критерия </a:t>
            </a:r>
            <a:r>
              <a:rPr lang="en-US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17C09EF0-C86D-4D34-9DDC-61A3B6202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440" y="6150114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8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89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94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723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07704" y="5381952"/>
            <a:ext cx="407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критерия </a:t>
            </a:r>
            <a:r>
              <a:rPr lang="en-US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ru-RU" altLang="zh-CN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lang="ru-RU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E8D52-E243-41D2-A181-6E602B8C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512" y="476672"/>
            <a:ext cx="590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Обобщенные интервалы критерия </a:t>
            </a:r>
            <a:r>
              <a:rPr lang="en-US" altLang="zh-CN" sz="2800" dirty="0">
                <a:solidFill>
                  <a:schemeClr val="tx2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k2</a:t>
            </a:r>
            <a:endParaRPr lang="ru-RU" altLang="zh-CN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6AE2102B-42AD-4A3A-893E-7DD9D8E8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440" y="6021288"/>
            <a:ext cx="755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9</a:t>
            </a:r>
            <a:endParaRPr lang="ru-RU" altLang="ru-RU" sz="4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542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5912</Words>
  <Application>Microsoft Office PowerPoint</Application>
  <PresentationFormat>Экран (4:3)</PresentationFormat>
  <Paragraphs>715</Paragraphs>
  <Slides>36</Slides>
  <Notes>35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Constantia</vt:lpstr>
      <vt:lpstr>Times New Roman</vt:lpstr>
      <vt:lpstr>Wingdings 2</vt:lpstr>
      <vt:lpstr>Поток</vt:lpstr>
      <vt:lpstr>CorelDRAW</vt:lpstr>
      <vt:lpstr>CorelDraw.Graphic.13</vt:lpstr>
      <vt:lpstr>Формула</vt:lpstr>
      <vt:lpstr>Equation.3</vt:lpstr>
      <vt:lpstr>CorelDraw.Graphic.16</vt:lpstr>
      <vt:lpstr>ОПРЕДЕЛЕНИЕ МЕСТА ПОВРЕЖДЕНИЯ В СЕЛЬСКИХ ЭЛЕКТРИЧЕСКИХ СЕТЯХ 35 КВ С ТРЕХОБМОТОЧНЫМ ПИТАЮЩИМ ТРАНСФОРМАТОРОМ </vt:lpstr>
      <vt:lpstr>Презентация PowerPoint</vt:lpstr>
      <vt:lpstr>Презентация PowerPoint</vt:lpstr>
      <vt:lpstr>Презентация PowerPoint</vt:lpstr>
      <vt:lpstr>Моделирование элементов сети 35 кВ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ЯБЛОКОВ АЛЕКСЕЙ СЕРГЕЕВИЧ   ОПРЕДЕЛЕНИЕ ВИДА И МЕСТА ПОВРЕЖДЕНИЯ В СЕТЯХ 35 КВ  ПО НАВЕДЕННЫМ НАПРЯЖЕНИЯМ НА АНТЕННАХ</dc:title>
  <dc:creator>Admin</dc:creator>
  <cp:lastModifiedBy>user</cp:lastModifiedBy>
  <cp:revision>334</cp:revision>
  <dcterms:created xsi:type="dcterms:W3CDTF">2017-06-19T16:20:00Z</dcterms:created>
  <dcterms:modified xsi:type="dcterms:W3CDTF">2021-07-22T21:44:24Z</dcterms:modified>
</cp:coreProperties>
</file>