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notesMasterIdLst>
    <p:notesMasterId r:id="rId37"/>
  </p:notesMasterIdLst>
  <p:sldIdLst>
    <p:sldId id="256" r:id="rId2"/>
    <p:sldId id="299" r:id="rId3"/>
    <p:sldId id="260" r:id="rId4"/>
    <p:sldId id="262" r:id="rId5"/>
    <p:sldId id="264" r:id="rId6"/>
    <p:sldId id="276" r:id="rId7"/>
    <p:sldId id="277" r:id="rId8"/>
    <p:sldId id="278" r:id="rId9"/>
    <p:sldId id="279" r:id="rId10"/>
    <p:sldId id="280" r:id="rId11"/>
    <p:sldId id="281" r:id="rId12"/>
    <p:sldId id="282" r:id="rId13"/>
    <p:sldId id="283" r:id="rId14"/>
    <p:sldId id="284" r:id="rId15"/>
    <p:sldId id="285" r:id="rId16"/>
    <p:sldId id="286" r:id="rId17"/>
    <p:sldId id="261" r:id="rId18"/>
    <p:sldId id="287" r:id="rId19"/>
    <p:sldId id="265" r:id="rId20"/>
    <p:sldId id="288" r:id="rId21"/>
    <p:sldId id="266" r:id="rId22"/>
    <p:sldId id="268" r:id="rId23"/>
    <p:sldId id="289" r:id="rId24"/>
    <p:sldId id="290" r:id="rId25"/>
    <p:sldId id="291" r:id="rId26"/>
    <p:sldId id="270" r:id="rId27"/>
    <p:sldId id="295" r:id="rId28"/>
    <p:sldId id="272" r:id="rId29"/>
    <p:sldId id="267" r:id="rId30"/>
    <p:sldId id="294" r:id="rId31"/>
    <p:sldId id="293" r:id="rId32"/>
    <p:sldId id="296" r:id="rId33"/>
    <p:sldId id="271" r:id="rId34"/>
    <p:sldId id="298" r:id="rId35"/>
    <p:sldId id="274" r:id="rId3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32" y="3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BD290D-A0C9-4256-B27F-1406A514CB96}" type="datetimeFigureOut">
              <a:rPr lang="ru-RU" smtClean="0"/>
              <a:pPr/>
              <a:t>12.02.2023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533FA-077A-4863-9E6B-0405EA88F21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0533FA-077A-4863-9E6B-0405EA88F218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11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3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8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0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9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4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5" name="Прямая соединительная линия 21"/>
          <p:cNvSpPr>
            <a:spLocks noChangeShapeType="1"/>
          </p:cNvSpPr>
          <p:nvPr/>
        </p:nvSpPr>
        <p:spPr bwMode="auto">
          <a:xfrm>
            <a:off x="9113838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6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309688" y="4867275"/>
            <a:ext cx="641350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Овал 23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0" name="Овал 25"/>
          <p:cNvSpPr/>
          <p:nvPr/>
        </p:nvSpPr>
        <p:spPr bwMode="auto">
          <a:xfrm>
            <a:off x="1663700" y="5788025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1" name="Овал 24"/>
          <p:cNvSpPr/>
          <p:nvPr/>
        </p:nvSpPr>
        <p:spPr>
          <a:xfrm>
            <a:off x="1905000" y="4495800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22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463" y="1174750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B925F4-B2BE-41CB-A870-03C645E1A27E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23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81475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4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63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673119-14AF-471D-9328-85B0CAD4A51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743E61-1547-4112-AEEB-F3C0B2CB436B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214CFB-E882-4CCB-BCE7-E2B7D1C8BF0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F00F09-A4C6-41E4-AC1C-E17ACF196B42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170FC1-ED9C-4006-98FA-CD0AEAE0708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C6CBC30-2B07-49C5-92F5-8121BC24A58C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5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E951B77-3039-435A-8140-3A5187AB37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6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Прямоугольник 9"/>
          <p:cNvSpPr/>
          <p:nvPr/>
        </p:nvSpPr>
        <p:spPr bwMode="auto">
          <a:xfrm>
            <a:off x="276225" y="0"/>
            <a:ext cx="104775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Прямоугольник 10"/>
          <p:cNvSpPr/>
          <p:nvPr/>
        </p:nvSpPr>
        <p:spPr bwMode="auto">
          <a:xfrm>
            <a:off x="990600" y="0"/>
            <a:ext cx="182563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Прямоугольник 11"/>
          <p:cNvSpPr/>
          <p:nvPr/>
        </p:nvSpPr>
        <p:spPr bwMode="auto">
          <a:xfrm>
            <a:off x="1141413" y="0"/>
            <a:ext cx="230187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Прямая соединительная линия 12"/>
          <p:cNvSpPr>
            <a:spLocks noChangeShapeType="1"/>
          </p:cNvSpPr>
          <p:nvPr/>
        </p:nvSpPr>
        <p:spPr bwMode="auto">
          <a:xfrm>
            <a:off x="106363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4"/>
          <p:cNvSpPr>
            <a:spLocks noChangeShapeType="1"/>
          </p:cNvSpPr>
          <p:nvPr/>
        </p:nvSpPr>
        <p:spPr bwMode="auto">
          <a:xfrm>
            <a:off x="854075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Прямая соединительная линия 15"/>
          <p:cNvSpPr>
            <a:spLocks noChangeShapeType="1"/>
          </p:cNvSpPr>
          <p:nvPr/>
        </p:nvSpPr>
        <p:spPr bwMode="auto">
          <a:xfrm>
            <a:off x="172720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3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4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5" name="Овал 19"/>
          <p:cNvSpPr/>
          <p:nvPr/>
        </p:nvSpPr>
        <p:spPr bwMode="auto">
          <a:xfrm>
            <a:off x="1323975" y="4867275"/>
            <a:ext cx="642938" cy="64135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6" name="Овал 20"/>
          <p:cNvSpPr/>
          <p:nvPr/>
        </p:nvSpPr>
        <p:spPr bwMode="auto">
          <a:xfrm>
            <a:off x="1090613" y="5500688"/>
            <a:ext cx="138112" cy="136525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7" name="Овал 21"/>
          <p:cNvSpPr/>
          <p:nvPr/>
        </p:nvSpPr>
        <p:spPr bwMode="auto">
          <a:xfrm>
            <a:off x="1663700" y="5791200"/>
            <a:ext cx="274638" cy="274638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8" name="Овал 22"/>
          <p:cNvSpPr/>
          <p:nvPr/>
        </p:nvSpPr>
        <p:spPr bwMode="auto">
          <a:xfrm>
            <a:off x="1879600" y="4479925"/>
            <a:ext cx="365125" cy="365125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9" name="Прямая соединительная линия 25"/>
          <p:cNvSpPr>
            <a:spLocks noChangeShapeType="1"/>
          </p:cNvSpPr>
          <p:nvPr/>
        </p:nvSpPr>
        <p:spPr bwMode="auto">
          <a:xfrm>
            <a:off x="9097963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2875" y="1169988"/>
            <a:ext cx="2286000" cy="3810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88D5C9-F99C-4B71-92BE-396524A32278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21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076" y="4178300"/>
            <a:ext cx="3657600" cy="3841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2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39850" y="4929188"/>
            <a:ext cx="609600" cy="5175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98D411-982B-4D4F-95E3-9E8CE7D455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6C2E8F-B47C-4CB7-8C19-46B0C4598EE2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6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4FDA26-4955-4F15-883F-D97E906731A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1F977B-5C62-412A-A121-DC51456AD33B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8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BB1EE3-7190-47E1-9A50-68DD7DEE06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B2494C15-54B2-4C9A-BCE3-A128F03DC1AB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4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D199FEA-6DA2-4919-A9CD-C4729320032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62B889-8AA8-4CAB-A45C-1770BF605A45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82E8FC-B07E-4921-A040-4B35E20357F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6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7" name="Прямая соединительная линия 8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8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1" name="Овал 13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/>
          <a:lstStyle>
            <a:lvl1pPr algn="l">
              <a:buNone/>
              <a:defRPr sz="2000" b="1" cap="sm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2" name="Дата 20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4DC2C57D-2A76-4616-A7F1-A036AF52F75B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13" name="Номер слайда 2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1F4C2AD4-0658-462A-A778-62D17B2830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2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6" name="Овал 12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7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11" name="Прямая соединительная линия 19"/>
          <p:cNvSpPr>
            <a:spLocks noChangeShapeType="1"/>
          </p:cNvSpPr>
          <p:nvPr/>
        </p:nvSpPr>
        <p:spPr bwMode="auto">
          <a:xfrm>
            <a:off x="6192838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/>
          <a:lstStyle>
            <a:lvl1pPr algn="l">
              <a:buNone/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spcCol="274320" rtlCol="0" fromWordArt="0" forceAA="0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9E38D8C2-2E92-4ADC-9AC0-308B529F5D83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13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0561B850-7E39-4CAB-8F22-1DBA1F81C63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n-lt"/>
            </a:endParaRPr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28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7467600" cy="4873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045" y="1081881"/>
            <a:ext cx="2011362" cy="384175"/>
          </a:xfrm>
          <a:prstGeom prst="rect">
            <a:avLst/>
          </a:prstGeom>
        </p:spPr>
        <p:txBody>
          <a:bodyPr vert="horz" anchor="ctr" anchorCtr="0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 smtClean="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555C9029-52DC-4D83-8018-B47874A36A0E}" type="datetimeFigureOut">
              <a:rPr lang="ru-RU"/>
              <a:pPr>
                <a:defRPr/>
              </a:pPr>
              <a:t>12.02.2023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89763" y="3736975"/>
            <a:ext cx="32004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8156575" y="5715000"/>
            <a:ext cx="549275" cy="549275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588" y="5734050"/>
            <a:ext cx="609600" cy="520700"/>
          </a:xfrm>
          <a:prstGeom prst="rect">
            <a:avLst/>
          </a:prstGeom>
        </p:spPr>
        <p:txBody>
          <a:bodyPr vert="horz" anchor="ctr"/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9B848FE0-6E34-4323-8D92-0C71973378E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8" r:id="rId1"/>
    <p:sldLayoutId id="2147483889" r:id="rId2"/>
    <p:sldLayoutId id="2147483890" r:id="rId3"/>
    <p:sldLayoutId id="2147483887" r:id="rId4"/>
    <p:sldLayoutId id="2147483886" r:id="rId5"/>
    <p:sldLayoutId id="2147483891" r:id="rId6"/>
    <p:sldLayoutId id="2147483885" r:id="rId7"/>
    <p:sldLayoutId id="2147483892" r:id="rId8"/>
    <p:sldLayoutId id="2147483893" r:id="rId9"/>
    <p:sldLayoutId id="2147483884" r:id="rId10"/>
    <p:sldLayoutId id="2147483883" r:id="rId11"/>
  </p:sldLayoutIdLst>
  <p:txStyles>
    <p:titleStyle>
      <a:lvl1pPr algn="l" rtl="0" fontAlgn="base">
        <a:spcBef>
          <a:spcPct val="0"/>
        </a:spcBef>
        <a:spcAft>
          <a:spcPct val="0"/>
        </a:spcAft>
        <a:defRPr sz="3000" kern="1200" cap="small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2pPr>
      <a:lvl3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3pPr>
      <a:lvl4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4pPr>
      <a:lvl5pPr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000">
          <a:solidFill>
            <a:schemeClr val="tx2"/>
          </a:solidFill>
          <a:latin typeface="Century Schoolbook" pitchFamily="18" charset="0"/>
        </a:defRPr>
      </a:lvl9pPr>
    </p:titleStyle>
    <p:bodyStyle>
      <a:lvl1pPr marL="273050" indent="-273050" algn="l" rtl="0" fontAlgn="base">
        <a:spcBef>
          <a:spcPts val="6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563" algn="l" rtl="0" fontAlgn="base">
        <a:spcBef>
          <a:spcPct val="20000"/>
        </a:spcBef>
        <a:spcAft>
          <a:spcPct val="0"/>
        </a:spcAft>
        <a:buClr>
          <a:srgbClr val="E0752F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182563" algn="l" rtl="0" fontAlgn="base">
        <a:spcBef>
          <a:spcPct val="20000"/>
        </a:spcBef>
        <a:spcAft>
          <a:spcPct val="0"/>
        </a:spcAft>
        <a:buClr>
          <a:srgbClr val="FEC3AE"/>
        </a:buClr>
        <a:buSzPct val="60000"/>
        <a:buFont typeface="Wingdings" pitchFamily="2" charset="2"/>
        <a:buChar char="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182563" algn="l" rtl="0" fontAlgn="base">
        <a:spcBef>
          <a:spcPct val="20000"/>
        </a:spcBef>
        <a:spcAft>
          <a:spcPct val="0"/>
        </a:spcAft>
        <a:buClr>
          <a:srgbClr val="BDCAE9"/>
        </a:buClr>
        <a:buSzPct val="68000"/>
        <a:buFont typeface="Wingdings 2" pitchFamily="18" charset="2"/>
        <a:buChar char="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s://time-blog.ru/terminy/hronofagi/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ulture.ru/movies/424/novye-vremena" TargetMode="Externa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88" y="1285875"/>
            <a:ext cx="6786562" cy="2643188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Тема </a:t>
            </a:r>
            <a:r>
              <a:rPr lang="en-US" sz="3600" dirty="0" smtClean="0">
                <a:solidFill>
                  <a:schemeClr val="tx1"/>
                </a:solidFill>
              </a:rPr>
              <a:t>2</a:t>
            </a:r>
            <a:r>
              <a:rPr lang="ru-RU" sz="3600" dirty="0" smtClean="0">
                <a:solidFill>
                  <a:schemeClr val="tx1"/>
                </a:solidFill>
              </a:rPr>
              <a:t>.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Сущность и история развития тайм-менеджмента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71414"/>
            <a:ext cx="8286808" cy="4000528"/>
          </a:xfrm>
        </p:spPr>
        <p:txBody>
          <a:bodyPr/>
          <a:lstStyle/>
          <a:p>
            <a:pPr>
              <a:buNone/>
            </a:pP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Чтобы получить правильное представление о </a:t>
            </a:r>
            <a:r>
              <a:rPr lang="ru-RU" sz="2200" dirty="0" err="1" smtClean="0">
                <a:latin typeface="Times New Roman" pitchFamily="18" charset="0"/>
                <a:cs typeface="Times New Roman" pitchFamily="18" charset="0"/>
              </a:rPr>
              <a:t>тайм-менеджменте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, его следует рассматривать не как «сборник случайных рецептов», а как целостную систему знаний. В основе этой системы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лежат 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следующие группы понятий: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Принципы: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наиболее общие правила и «законы» тайм-менеджмента.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Приемы и техники: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конкретные способы реализации этих принципов.</a:t>
            </a:r>
          </a:p>
          <a:p>
            <a:r>
              <a:rPr lang="ru-RU" sz="2200" b="1" dirty="0" smtClean="0">
                <a:latin typeface="Times New Roman" pitchFamily="18" charset="0"/>
                <a:cs typeface="Times New Roman" pitchFamily="18" charset="0"/>
              </a:rPr>
              <a:t>Инструменты:</a:t>
            </a:r>
            <a:r>
              <a:rPr lang="ru-RU" sz="2200" dirty="0" smtClean="0">
                <a:latin typeface="Times New Roman" pitchFamily="18" charset="0"/>
                <a:cs typeface="Times New Roman" pitchFamily="18" charset="0"/>
              </a:rPr>
              <a:t> приспособления, облегчающие выполнение различных приемов и техник.</a:t>
            </a:r>
          </a:p>
          <a:p>
            <a:endParaRPr lang="ru-RU" sz="2200" dirty="0"/>
          </a:p>
        </p:txBody>
      </p:sp>
      <p:pic>
        <p:nvPicPr>
          <p:cNvPr id="32770" name="Picture 2" descr="H:\ТАЙМ-МЕНЕДЖМЕНТ\osnovy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4114820"/>
            <a:ext cx="7643866" cy="27432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560406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Принципы тайм-менеджмента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429000"/>
            <a:ext cx="7072362" cy="3357562"/>
          </a:xfrm>
        </p:spPr>
        <p:txBody>
          <a:bodyPr/>
          <a:lstStyle/>
          <a:p>
            <a:pPr>
              <a:buNone/>
            </a:pPr>
            <a:r>
              <a:rPr lang="ru-RU" sz="2200" b="1" dirty="0" smtClean="0"/>
              <a:t>2. Планирование.</a:t>
            </a:r>
            <a:endParaRPr lang="ru-RU" sz="2200" dirty="0" smtClean="0"/>
          </a:p>
          <a:p>
            <a:pPr>
              <a:buNone/>
            </a:pPr>
            <a:r>
              <a:rPr lang="ru-RU" sz="2200" dirty="0" smtClean="0"/>
              <a:t>Любую деятельность</a:t>
            </a:r>
          </a:p>
          <a:p>
            <a:pPr>
              <a:buNone/>
            </a:pPr>
            <a:r>
              <a:rPr lang="ru-RU" sz="2200" dirty="0" smtClean="0"/>
              <a:t>следует планировать: это</a:t>
            </a:r>
          </a:p>
          <a:p>
            <a:pPr>
              <a:buNone/>
            </a:pPr>
            <a:r>
              <a:rPr lang="ru-RU" sz="2200" dirty="0" smtClean="0"/>
              <a:t>Позволяет действовать рационально</a:t>
            </a:r>
          </a:p>
          <a:p>
            <a:pPr>
              <a:buNone/>
            </a:pPr>
            <a:r>
              <a:rPr lang="ru-RU" sz="2200" dirty="0" smtClean="0"/>
              <a:t> и эффективно. Планирование (т. е. выбор предстоящих действий и их последовательности) — это главный принцип тайм-менеджмента.</a:t>
            </a:r>
            <a:endParaRPr lang="ru-RU" sz="2200" dirty="0"/>
          </a:p>
        </p:txBody>
      </p:sp>
      <p:pic>
        <p:nvPicPr>
          <p:cNvPr id="33794" name="Picture 2" descr="H:\ТАЙМ-МЕНЕДЖМЕНТ\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2" y="642918"/>
            <a:ext cx="3857652" cy="1714512"/>
          </a:xfrm>
          <a:prstGeom prst="rect">
            <a:avLst/>
          </a:prstGeom>
          <a:noFill/>
        </p:spPr>
      </p:pic>
      <p:sp>
        <p:nvSpPr>
          <p:cNvPr id="5" name="Содержимое 2"/>
          <p:cNvSpPr txBox="1">
            <a:spLocks/>
          </p:cNvSpPr>
          <p:nvPr/>
        </p:nvSpPr>
        <p:spPr bwMode="auto">
          <a:xfrm>
            <a:off x="214282" y="642918"/>
            <a:ext cx="6572296" cy="6215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1. Постановка целей.</a:t>
            </a:r>
            <a:endParaRPr kumimoji="0" lang="ru-RU" sz="22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Нужно ставить цели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и стремиться к их достижению.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В </a:t>
            </a:r>
            <a:r>
              <a:rPr kumimoji="0" lang="ru-RU" sz="2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тайм-менеджменте</a:t>
            </a: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 принято</a:t>
            </a:r>
          </a:p>
          <a:p>
            <a:pPr marL="273050" marR="0" lvl="0" indent="-273050" algn="l" defTabSz="914400" rtl="0" eaLnBrk="1" fontAlgn="base" latinLnBrk="0" hangingPunct="1">
              <a:lnSpc>
                <a:spcPct val="100000"/>
              </a:lnSpc>
              <a:spcBef>
                <a:spcPts val="600"/>
              </a:spcBef>
              <a:spcAft>
                <a:spcPct val="0"/>
              </a:spcAft>
              <a:buClr>
                <a:schemeClr val="accent1"/>
              </a:buClr>
              <a:buSzPct val="70000"/>
              <a:buFont typeface="Wingdings" pitchFamily="2" charset="2"/>
              <a:buNone/>
              <a:tabLst/>
              <a:defRPr/>
            </a:pPr>
            <a:r>
              <a:rPr kumimoji="0" lang="ru-RU" sz="2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ставить как глобальные цели, так и малые цели (на год, на месяц, на день).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3795" name="Picture 3" descr="H:\ТАЙМ-МЕНЕДЖМЕНТ\2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4810" y="3143248"/>
            <a:ext cx="4286248" cy="16905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214290"/>
            <a:ext cx="5357850" cy="6259662"/>
          </a:xfrm>
        </p:spPr>
        <p:txBody>
          <a:bodyPr/>
          <a:lstStyle/>
          <a:p>
            <a:pPr>
              <a:buNone/>
            </a:pPr>
            <a:r>
              <a:rPr lang="ru-RU" sz="2100" b="1" dirty="0" smtClean="0"/>
              <a:t>3. Расстановка приоритетов.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Нужно выявлять самые важные дела и выполнять их в первую очередь. Такие дела сильнее всего влияют на результат, достижение целей.</a:t>
            </a:r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4. Самодисциплина</a:t>
            </a:r>
            <a:r>
              <a:rPr lang="ru-RU" sz="2100" dirty="0" smtClean="0"/>
              <a:t> — это способность следовать своим планам, невзирая на сиюминутные желания и потребности.</a:t>
            </a:r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endParaRPr lang="ru-RU" sz="2100" b="1" dirty="0" smtClean="0"/>
          </a:p>
          <a:p>
            <a:pPr>
              <a:buNone/>
            </a:pPr>
            <a:r>
              <a:rPr lang="ru-RU" sz="2100" b="1" dirty="0" smtClean="0"/>
              <a:t>5. Планирование отдыха.</a:t>
            </a:r>
            <a:endParaRPr lang="ru-RU" sz="2100" dirty="0" smtClean="0"/>
          </a:p>
          <a:p>
            <a:pPr>
              <a:buNone/>
            </a:pPr>
            <a:r>
              <a:rPr lang="ru-RU" sz="2100" dirty="0" smtClean="0"/>
              <a:t>Полноценный и своевременный отдых — это залог сохранения работоспособности.</a:t>
            </a:r>
          </a:p>
          <a:p>
            <a:endParaRPr lang="ru-RU" sz="2100" dirty="0"/>
          </a:p>
        </p:txBody>
      </p:sp>
      <p:pic>
        <p:nvPicPr>
          <p:cNvPr id="34818" name="Picture 2" descr="H:\ТАЙМ-МЕНЕДЖМЕНТ\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809783"/>
            <a:ext cx="3861692" cy="1476209"/>
          </a:xfrm>
          <a:prstGeom prst="rect">
            <a:avLst/>
          </a:prstGeom>
          <a:noFill/>
        </p:spPr>
      </p:pic>
      <p:pic>
        <p:nvPicPr>
          <p:cNvPr id="34819" name="Picture 3" descr="H:\ТАЙМ-МЕНЕДЖМЕНТ\4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3504" y="2952923"/>
            <a:ext cx="3714776" cy="1476209"/>
          </a:xfrm>
          <a:prstGeom prst="rect">
            <a:avLst/>
          </a:prstGeom>
          <a:noFill/>
        </p:spPr>
      </p:pic>
      <p:pic>
        <p:nvPicPr>
          <p:cNvPr id="34820" name="Picture 4" descr="H:\ТАЙМ-МЕНЕДЖМЕНТ\5-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39398" y="4810311"/>
            <a:ext cx="4147444" cy="14762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-71462"/>
            <a:ext cx="5643602" cy="6786610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6. Фиксация задач.</a:t>
            </a:r>
            <a:r>
              <a:rPr lang="ru-RU" sz="2000" dirty="0" smtClean="0"/>
              <a:t> Предстоящие дела следует не запоминать, а записывать.</a:t>
            </a:r>
          </a:p>
          <a:p>
            <a:pPr>
              <a:buNone/>
            </a:pPr>
            <a:r>
              <a:rPr lang="ru-RU" sz="2000" dirty="0" smtClean="0"/>
              <a:t>Во-первых, о незаписанных задачах легко забыть. Во-вторых, такие задачи выглядят необязательными.</a:t>
            </a:r>
          </a:p>
          <a:p>
            <a:pPr>
              <a:buNone/>
            </a:pPr>
            <a:r>
              <a:rPr lang="ru-RU" sz="2000" dirty="0" smtClean="0"/>
              <a:t>В-третьих, попытка удержать их в голове приводит к снижению продуктивности и увеличению уровня стресса.</a:t>
            </a:r>
          </a:p>
          <a:p>
            <a:endParaRPr lang="ru-RU" sz="800" b="1" dirty="0" smtClean="0"/>
          </a:p>
          <a:p>
            <a:pPr>
              <a:buNone/>
            </a:pPr>
            <a:r>
              <a:rPr lang="ru-RU" sz="2000" b="1" dirty="0" smtClean="0"/>
              <a:t>7. Декомпозиция.</a:t>
            </a:r>
            <a:r>
              <a:rPr lang="ru-RU" sz="2000" dirty="0" smtClean="0"/>
              <a:t> Крупные дела рекомендуется разбивать на</a:t>
            </a:r>
          </a:p>
          <a:p>
            <a:pPr>
              <a:buNone/>
            </a:pPr>
            <a:r>
              <a:rPr lang="ru-RU" sz="2000" dirty="0" smtClean="0"/>
              <a:t>отдельные этапы (подзадачи).</a:t>
            </a:r>
          </a:p>
          <a:p>
            <a:pPr>
              <a:buNone/>
            </a:pPr>
            <a:r>
              <a:rPr lang="ru-RU" sz="2000" dirty="0" smtClean="0"/>
              <a:t>Это облегчает их планирование и выполнение.</a:t>
            </a:r>
          </a:p>
          <a:p>
            <a:endParaRPr lang="ru-RU" sz="800" b="1" dirty="0" smtClean="0"/>
          </a:p>
          <a:p>
            <a:pPr>
              <a:buNone/>
            </a:pPr>
            <a:r>
              <a:rPr lang="ru-RU" sz="2000" b="1" dirty="0" smtClean="0"/>
              <a:t>8. Иерархия планов.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Планы нижнего уровня должны работать на планы верхнего уровня. </a:t>
            </a:r>
          </a:p>
          <a:p>
            <a:pPr>
              <a:buNone/>
            </a:pPr>
            <a:r>
              <a:rPr lang="ru-RU" sz="2000" dirty="0" smtClean="0"/>
              <a:t>Планируя день, нужно учитывать планы на неделю, а планируя неделю — планы на месяц.</a:t>
            </a:r>
          </a:p>
          <a:p>
            <a:endParaRPr lang="ru-RU" sz="2000" dirty="0"/>
          </a:p>
        </p:txBody>
      </p:sp>
      <p:pic>
        <p:nvPicPr>
          <p:cNvPr id="35842" name="Picture 2" descr="H:\ТАЙМ-МЕНЕДЖМЕНТ\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80" y="928670"/>
            <a:ext cx="3643306" cy="1404771"/>
          </a:xfrm>
          <a:prstGeom prst="rect">
            <a:avLst/>
          </a:prstGeom>
          <a:noFill/>
        </p:spPr>
      </p:pic>
      <p:pic>
        <p:nvPicPr>
          <p:cNvPr id="35843" name="Picture 3" descr="H:\ТАЙМ-МЕНЕДЖМЕНТ\7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69306" y="2857496"/>
            <a:ext cx="4174660" cy="1485896"/>
          </a:xfrm>
          <a:prstGeom prst="rect">
            <a:avLst/>
          </a:prstGeom>
          <a:noFill/>
        </p:spPr>
      </p:pic>
      <p:pic>
        <p:nvPicPr>
          <p:cNvPr id="35844" name="Picture 4" descr="H:\ТАЙМ-МЕНЕДЖМЕНТ\8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29256" y="4738873"/>
            <a:ext cx="3419457" cy="15476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142844" y="71414"/>
            <a:ext cx="5357850" cy="6715148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9. Борьба с </a:t>
            </a:r>
            <a:r>
              <a:rPr lang="ru-RU" sz="2000" b="1" dirty="0" err="1" smtClean="0"/>
              <a:t>хронофагами</a:t>
            </a:r>
            <a:r>
              <a:rPr lang="ru-RU" sz="2000" b="1" dirty="0" smtClean="0"/>
              <a:t>.</a:t>
            </a:r>
            <a:endParaRPr lang="ru-RU" sz="2000" dirty="0" smtClean="0"/>
          </a:p>
          <a:p>
            <a:r>
              <a:rPr lang="ru-RU" sz="2000" dirty="0" err="1" smtClean="0">
                <a:hlinkClick r:id="rId2" tooltip="Хронофаги"/>
              </a:rPr>
              <a:t>Хронофаги</a:t>
            </a:r>
            <a:r>
              <a:rPr lang="ru-RU" sz="2000" dirty="0" smtClean="0">
                <a:hlinkClick r:id="rId2" tooltip="Хронофаги"/>
              </a:rPr>
              <a:t> </a:t>
            </a:r>
            <a:r>
              <a:rPr lang="ru-RU" sz="2000" dirty="0" smtClean="0"/>
              <a:t>(поглотители времени).</a:t>
            </a:r>
          </a:p>
          <a:p>
            <a:pPr>
              <a:buNone/>
            </a:pPr>
            <a:r>
              <a:rPr lang="ru-RU" sz="2000" dirty="0" smtClean="0"/>
              <a:t>Сюда относится как собственная непродуктивная деятельность, так и люди, мешающие нам работать.</a:t>
            </a:r>
          </a:p>
          <a:p>
            <a:pPr>
              <a:buNone/>
            </a:pPr>
            <a:r>
              <a:rPr lang="ru-RU" sz="2000" b="1" dirty="0" smtClean="0"/>
              <a:t>10. Борьба с отвлечениями.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Отвлечения снижают производительность труда и приводят к преждевременной усталости. Рекомендуется во время работы максимально «отгораживаться» от внешнего мира: отключать ненужные уведомления, переводить телефон в беззвучный режим и т. д.</a:t>
            </a:r>
          </a:p>
          <a:p>
            <a:pPr>
              <a:buNone/>
            </a:pPr>
            <a:r>
              <a:rPr lang="ru-RU" sz="2000" b="1" dirty="0" smtClean="0"/>
              <a:t>11. Борьба с мультизадачностью.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В каждый момент времени следует заниматься только одним делом. Попытка выполнять сразу несколько задач приводит к стрессам и снижению продуктивности.</a:t>
            </a:r>
            <a:endParaRPr lang="ru-RU" sz="2000" dirty="0"/>
          </a:p>
        </p:txBody>
      </p:sp>
      <p:pic>
        <p:nvPicPr>
          <p:cNvPr id="37890" name="Picture 2" descr="H:\ТАЙМ-МЕНЕДЖМЕНТ\9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5008" y="71414"/>
            <a:ext cx="2917640" cy="2415929"/>
          </a:xfrm>
          <a:prstGeom prst="rect">
            <a:avLst/>
          </a:prstGeom>
          <a:noFill/>
        </p:spPr>
      </p:pic>
      <p:pic>
        <p:nvPicPr>
          <p:cNvPr id="37891" name="Picture 3" descr="H:\ТАЙМ-МЕНЕДЖМЕНТ\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6266" y="2857496"/>
            <a:ext cx="3412014" cy="1214446"/>
          </a:xfrm>
          <a:prstGeom prst="rect">
            <a:avLst/>
          </a:prstGeom>
          <a:noFill/>
        </p:spPr>
      </p:pic>
      <p:pic>
        <p:nvPicPr>
          <p:cNvPr id="37892" name="Picture 4" descr="H:\ТАЙМ-МЕНЕДЖМЕНТ\11-1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12956" y="4572008"/>
            <a:ext cx="3688200" cy="17145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28"/>
            <a:ext cx="4500594" cy="6357982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12. Повышение производительности труда.</a:t>
            </a:r>
            <a:r>
              <a:rPr lang="ru-RU" sz="2000" dirty="0" smtClean="0"/>
              <a:t> Работу необходимо выстраивать так, чтобы получать максимальный результат при минимальных затратах времени и сил.</a:t>
            </a:r>
          </a:p>
          <a:p>
            <a:pPr>
              <a:buNone/>
            </a:pPr>
            <a:r>
              <a:rPr lang="ru-RU" sz="2000" b="1" dirty="0" smtClean="0"/>
              <a:t>13. Гибкость.</a:t>
            </a:r>
            <a:r>
              <a:rPr lang="ru-RU" sz="2000" dirty="0" smtClean="0"/>
              <a:t> Если обстоятельства меняются, нужно менять и планы.</a:t>
            </a:r>
          </a:p>
          <a:p>
            <a:pPr>
              <a:buNone/>
            </a:pPr>
            <a:r>
              <a:rPr lang="ru-RU" sz="2000" b="1" dirty="0" smtClean="0"/>
              <a:t>14. Создание своей системы</a:t>
            </a:r>
            <a:r>
              <a:rPr lang="ru-RU" sz="2000" dirty="0" smtClean="0"/>
              <a:t> </a:t>
            </a:r>
            <a:r>
              <a:rPr lang="ru-RU" sz="2000" b="1" dirty="0" smtClean="0"/>
              <a:t>тайм-менеджмента.</a:t>
            </a:r>
            <a:r>
              <a:rPr lang="ru-RU" sz="2000" dirty="0" smtClean="0"/>
              <a:t> Универсальных решений не бывает: из огромного арсенала тайм-менеджмента следует брать лишь те методы, которые будут работать именно у вас. Каждый метод желательно адаптировать под себя.</a:t>
            </a:r>
          </a:p>
          <a:p>
            <a:endParaRPr lang="ru-RU" sz="2000" dirty="0"/>
          </a:p>
        </p:txBody>
      </p:sp>
      <p:pic>
        <p:nvPicPr>
          <p:cNvPr id="40962" name="Picture 2" descr="H:\ТАЙМ-МЕНЕДЖМЕНТ\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0" y="928670"/>
            <a:ext cx="4348151" cy="1547647"/>
          </a:xfrm>
          <a:prstGeom prst="rect">
            <a:avLst/>
          </a:prstGeom>
          <a:noFill/>
        </p:spPr>
      </p:pic>
      <p:pic>
        <p:nvPicPr>
          <p:cNvPr id="40963" name="Picture 3" descr="H:\ТАЙМ-МЕНЕДЖМЕНТ\1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3438" y="2786058"/>
            <a:ext cx="3960346" cy="1409615"/>
          </a:xfrm>
          <a:prstGeom prst="rect">
            <a:avLst/>
          </a:prstGeom>
          <a:noFill/>
        </p:spPr>
      </p:pic>
      <p:pic>
        <p:nvPicPr>
          <p:cNvPr id="40964" name="Picture 4" descr="H:\ТАЙМ-МЕНЕДЖМЕНТ\14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4627781"/>
            <a:ext cx="3980974" cy="165873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357166"/>
            <a:ext cx="5643602" cy="6116786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15. Анализ.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Следует регулярно анализировать деятельность, оценивать ее эффективность, выявлять в ней слабые места и недочеты.</a:t>
            </a:r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endParaRPr lang="ru-RU" sz="2000" b="1" dirty="0" smtClean="0"/>
          </a:p>
          <a:p>
            <a:pPr>
              <a:buNone/>
            </a:pPr>
            <a:r>
              <a:rPr lang="ru-RU" sz="2000" b="1" dirty="0" smtClean="0"/>
              <a:t>16. Саморазвитие.</a:t>
            </a: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Главный инструмент тайм-менеджмента — это сам человек. Наша эффективность напрямую зависит от наших личных качеств: уровня самодисциплины, знаний, навыков, умения думать и принимать правильные решения. Чтобы тайм-менеджмент приносил максимальную пользу, в первую очередь следует заботиться о собственном развитии.</a:t>
            </a:r>
          </a:p>
          <a:p>
            <a:endParaRPr lang="ru-RU" sz="2000" dirty="0"/>
          </a:p>
        </p:txBody>
      </p:sp>
      <p:pic>
        <p:nvPicPr>
          <p:cNvPr id="41986" name="Picture 2" descr="H:\ТАЙМ-МЕНЕДЖМЕНТ\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29322" y="214290"/>
            <a:ext cx="2382587" cy="2307898"/>
          </a:xfrm>
          <a:prstGeom prst="rect">
            <a:avLst/>
          </a:prstGeom>
          <a:noFill/>
        </p:spPr>
      </p:pic>
      <p:pic>
        <p:nvPicPr>
          <p:cNvPr id="41987" name="Picture 3" descr="H:\ТАЙМ-МЕНЕДЖМЕНТ\16-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57884" y="3000372"/>
            <a:ext cx="2791266" cy="25729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071688" y="1285875"/>
            <a:ext cx="6786562" cy="264318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ru-RU" sz="3600" dirty="0" smtClean="0">
                <a:solidFill>
                  <a:schemeClr val="tx1"/>
                </a:solidFill>
              </a:rPr>
              <a:t>2. История развития тайм менеджмента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Этапы развития тайм-менеджмента</a:t>
            </a:r>
          </a:p>
        </p:txBody>
      </p:sp>
      <p:pic>
        <p:nvPicPr>
          <p:cNvPr id="43011" name="Picture 3" descr="H:\ТАЙМ-МЕНЕДЖМЕНТ\4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928802"/>
            <a:ext cx="8501122" cy="19047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2" descr="http://900igr.net/up/datas/201233/0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6" y="3714752"/>
            <a:ext cx="4357687" cy="305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7467600" cy="631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Донаучный период: древний мир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642938"/>
            <a:ext cx="8643967" cy="5357812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В самом начале нашей эры (т.е. более 2000 лет назад) римский мыслитель Сенека предложил следующие идеи:</a:t>
            </a:r>
          </a:p>
          <a:p>
            <a:r>
              <a:rPr lang="ru-RU" dirty="0" smtClean="0"/>
              <a:t>разделять все время на потраченное хорошо, плохо и бесполезно;</a:t>
            </a:r>
          </a:p>
          <a:p>
            <a:r>
              <a:rPr lang="ru-RU" dirty="0" smtClean="0"/>
              <a:t>вести постоянный учет времени в письменном виде;</a:t>
            </a:r>
          </a:p>
          <a:p>
            <a:r>
              <a:rPr lang="ru-RU" dirty="0" smtClean="0"/>
              <a:t>прожив определенный период, оценивать его с точки зрения </a:t>
            </a:r>
            <a:r>
              <a:rPr lang="ru-RU" dirty="0" err="1" smtClean="0"/>
              <a:t>заполненности</a:t>
            </a:r>
            <a:r>
              <a:rPr lang="ru-RU" dirty="0" smtClean="0"/>
              <a:t>.</a:t>
            </a:r>
          </a:p>
          <a:p>
            <a:pPr>
              <a:buNone/>
            </a:pPr>
            <a:endParaRPr lang="ru-RU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9" name="Rectangle 5"/>
          <p:cNvSpPr>
            <a:spLocks/>
          </p:cNvSpPr>
          <p:nvPr/>
        </p:nvSpPr>
        <p:spPr bwMode="auto">
          <a:xfrm>
            <a:off x="395288" y="1692282"/>
            <a:ext cx="8105802" cy="273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57200" indent="-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800" b="1" dirty="0">
                <a:latin typeface="Times New Roman" pitchFamily="18" charset="0"/>
              </a:rPr>
              <a:t>			ПЛАН</a:t>
            </a:r>
            <a:r>
              <a:rPr lang="ru-RU" sz="2800" dirty="0">
                <a:latin typeface="Times New Roman" pitchFamily="18" charset="0"/>
              </a:rPr>
              <a:t>:</a:t>
            </a:r>
          </a:p>
          <a:p>
            <a:pPr marL="457200" indent="-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	</a:t>
            </a:r>
            <a:r>
              <a:rPr lang="ru-RU" sz="2800" dirty="0" smtClean="0">
                <a:latin typeface="Times New Roman" pitchFamily="18" charset="0"/>
              </a:rPr>
              <a:t>1. Сущность и содержание тайм-менеджмента.</a:t>
            </a:r>
            <a:endParaRPr lang="ru-RU" sz="2800" dirty="0">
              <a:latin typeface="Times New Roman" pitchFamily="18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r>
              <a:rPr lang="ru-RU" sz="2800" dirty="0">
                <a:latin typeface="Times New Roman" pitchFamily="18" charset="0"/>
              </a:rPr>
              <a:t>	2. </a:t>
            </a:r>
            <a:r>
              <a:rPr lang="ru-RU" sz="2800" dirty="0" smtClean="0">
                <a:latin typeface="Times New Roman" pitchFamily="18" charset="0"/>
              </a:rPr>
              <a:t>История развития тайм-менеджмента. </a:t>
            </a:r>
            <a:endParaRPr lang="ru-RU" sz="2800" dirty="0">
              <a:latin typeface="Times New Roman" pitchFamily="18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None/>
            </a:pPr>
            <a:endParaRPr lang="ru-RU" sz="2800" dirty="0">
              <a:latin typeface="Times New Roman" pitchFamily="18" charset="0"/>
            </a:endParaRPr>
          </a:p>
          <a:p>
            <a:pPr marL="457200" indent="-457200"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</a:pPr>
            <a:endParaRPr lang="ru-RU" sz="2800" dirty="0">
              <a:latin typeface="Times New Roman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14290"/>
            <a:ext cx="7639080" cy="57150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Отрывок из письма Сенеки прокуратору </a:t>
            </a:r>
            <a:r>
              <a:rPr lang="ru-RU" dirty="0" err="1" smtClean="0"/>
              <a:t>Луцилию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44034" name="Picture 2" descr="H:\ТАЙМ-МЕНЕДЖМЕНТ\1 (1)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8957" y="714356"/>
            <a:ext cx="7542067" cy="58109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3"/>
            <a:ext cx="7467600" cy="560387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Донаучный период: средние века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20482" name="Содержимое 2"/>
          <p:cNvSpPr>
            <a:spLocks noGrp="1"/>
          </p:cNvSpPr>
          <p:nvPr>
            <p:ph sz="quarter" idx="1"/>
          </p:nvPr>
        </p:nvSpPr>
        <p:spPr>
          <a:xfrm>
            <a:off x="214313" y="785813"/>
            <a:ext cx="8715375" cy="5187950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500" dirty="0" smtClean="0"/>
              <a:t>Итальянский ученый и писатель Альберти, живший в XV веке, утверждал, что люди, умеющие управлять временем с пользой, будут успешны всегда и в любом деле. </a:t>
            </a:r>
          </a:p>
          <a:p>
            <a:pPr>
              <a:buFont typeface="Wingdings" pitchFamily="2" charset="2"/>
              <a:buNone/>
            </a:pPr>
            <a:r>
              <a:rPr lang="ru-RU" sz="2500" dirty="0" smtClean="0"/>
              <a:t>Для этого, необходимо придерживаться двух правил.</a:t>
            </a:r>
          </a:p>
          <a:p>
            <a:r>
              <a:rPr lang="ru-RU" sz="2500" dirty="0" smtClean="0"/>
              <a:t>Первое — каждый день с утра составлять список дел. </a:t>
            </a:r>
          </a:p>
          <a:p>
            <a:r>
              <a:rPr lang="ru-RU" sz="2500" dirty="0" smtClean="0"/>
              <a:t>Второе — упорядочивать дела в порядке уменьшения важности. </a:t>
            </a:r>
          </a:p>
          <a:p>
            <a:endParaRPr lang="ru-RU" sz="2500" dirty="0" smtClean="0"/>
          </a:p>
        </p:txBody>
      </p:sp>
      <p:pic>
        <p:nvPicPr>
          <p:cNvPr id="20483" name="Picture 2" descr="http://images.myshared.ru/4/90063/slide_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5404" y="3857628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043890" cy="774700"/>
          </a:xfrm>
        </p:spPr>
        <p:txBody>
          <a:bodyPr>
            <a:no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Донаучный период: новая история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000108"/>
            <a:ext cx="8115300" cy="928687"/>
          </a:xfrm>
        </p:spPr>
        <p:txBody>
          <a:bodyPr>
            <a:norm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sz="2700" dirty="0" smtClean="0"/>
              <a:t>В 1791 году посмертно была опубликована автобиография </a:t>
            </a:r>
            <a:r>
              <a:rPr lang="ru-RU" sz="2700" dirty="0" err="1" smtClean="0"/>
              <a:t>Бенджамина</a:t>
            </a:r>
            <a:r>
              <a:rPr lang="ru-RU" sz="2700" dirty="0" smtClean="0"/>
              <a:t> Франклина.</a:t>
            </a:r>
            <a:endParaRPr lang="ru-RU" sz="2700" dirty="0"/>
          </a:p>
        </p:txBody>
      </p:sp>
      <p:sp>
        <p:nvSpPr>
          <p:cNvPr id="4" name="Содержимое 2"/>
          <p:cNvSpPr txBox="1">
            <a:spLocks/>
          </p:cNvSpPr>
          <p:nvPr/>
        </p:nvSpPr>
        <p:spPr>
          <a:xfrm>
            <a:off x="214313" y="2214563"/>
            <a:ext cx="5214937" cy="2714625"/>
          </a:xfrm>
          <a:prstGeom prst="rect">
            <a:avLst/>
          </a:prstGeom>
        </p:spPr>
        <p:txBody>
          <a:bodyPr>
            <a:normAutofit fontScale="850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000" dirty="0">
                <a:latin typeface="+mn-lt"/>
              </a:rPr>
              <a:t>В автобиографии излагалось множество его советов и принципов, связанных с саморазвитием и рациональным использованием времени; было упоминание о личном дневнике Франклина.  </a:t>
            </a:r>
            <a:r>
              <a:rPr lang="ru-RU" sz="2800" dirty="0">
                <a:latin typeface="+mn-lt"/>
              </a:rPr>
              <a:t> </a:t>
            </a:r>
          </a:p>
        </p:txBody>
      </p:sp>
      <p:pic>
        <p:nvPicPr>
          <p:cNvPr id="21508" name="Picture 2" descr="https://upload.wikimedia.org/wikipedia/commons/thumb/8/87/Joseph_Siffrein_Duplessis_-_Benjamin_Franklin_-_Google_Art_Project.jpg/800px-Joseph_Siffrein_Duplessis_-_Benjamin_Franklin_-_Google_Art_Proje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72188" y="2071688"/>
            <a:ext cx="2428875" cy="2965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Содержимое 2"/>
          <p:cNvSpPr txBox="1">
            <a:spLocks/>
          </p:cNvSpPr>
          <p:nvPr/>
        </p:nvSpPr>
        <p:spPr bwMode="auto">
          <a:xfrm>
            <a:off x="214313" y="5072063"/>
            <a:ext cx="8215339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900" i="1" dirty="0" err="1">
                <a:latin typeface="Century Schoolbook" pitchFamily="18" charset="0"/>
              </a:rPr>
              <a:t>Бе́нджамин</a:t>
            </a:r>
            <a:r>
              <a:rPr lang="ru-RU" sz="1900" i="1" dirty="0">
                <a:latin typeface="Century Schoolbook" pitchFamily="18" charset="0"/>
              </a:rPr>
              <a:t> </a:t>
            </a:r>
            <a:r>
              <a:rPr lang="ru-RU" sz="1900" i="1" dirty="0" err="1">
                <a:latin typeface="Century Schoolbook" pitchFamily="18" charset="0"/>
              </a:rPr>
              <a:t>Фра́нклин</a:t>
            </a:r>
            <a:r>
              <a:rPr lang="ru-RU" sz="1900" i="1" dirty="0">
                <a:latin typeface="Century Schoolbook" pitchFamily="18" charset="0"/>
              </a:rPr>
              <a:t> (1706 - 1790 годы, США) — американский политический деятель, дипломат, изобретатель, писатель, журналист, масон. Один из лидеров войны за независимость США.</a:t>
            </a:r>
          </a:p>
          <a:p>
            <a:r>
              <a:rPr lang="ru-RU" sz="1900" i="1" dirty="0">
                <a:latin typeface="Century Schoolbook" pitchFamily="18" charset="0"/>
              </a:rPr>
              <a:t>Вопреки распространённому заблуждению, Франклин никогда не был президентом США.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Картинки по запросу &quot;бенджамин франклин на купюре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000108"/>
            <a:ext cx="8534400" cy="35718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8"/>
            <a:ext cx="7686700" cy="1143000"/>
          </a:xfrm>
        </p:spPr>
        <p:txBody>
          <a:bodyPr>
            <a:normAutofit fontScale="90000"/>
          </a:bodyPr>
          <a:lstStyle/>
          <a:p>
            <a:r>
              <a:rPr lang="ru-RU" sz="3300" b="1" dirty="0" smtClean="0">
                <a:solidFill>
                  <a:schemeClr val="tx1"/>
                </a:solidFill>
              </a:rPr>
              <a:t>Особенности донаучного периода</a:t>
            </a:r>
            <a:r>
              <a:rPr lang="ru-RU" b="1" dirty="0" smtClean="0">
                <a:solidFill>
                  <a:schemeClr val="tx1"/>
                </a:solidFill>
              </a:rPr>
              <a:t>: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758138" cy="3757626"/>
          </a:xfrm>
        </p:spPr>
        <p:txBody>
          <a:bodyPr/>
          <a:lstStyle/>
          <a:p>
            <a:r>
              <a:rPr lang="ru-RU" dirty="0" smtClean="0"/>
              <a:t>Отсутствие массового распространения. Осознанные методы «управления временем» использовались только отдельными людьми.</a:t>
            </a:r>
          </a:p>
          <a:p>
            <a:r>
              <a:rPr lang="ru-RU" dirty="0" smtClean="0"/>
              <a:t>Все методы создавались исключительно на основе личного опыта.</a:t>
            </a:r>
          </a:p>
          <a:p>
            <a:r>
              <a:rPr lang="ru-RU" dirty="0" smtClean="0"/>
              <a:t>Бессистемность: тайм-менеджмент сводился лишь к разрозненным «рецептам» повышения личной эффективности.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38"/>
            <a:ext cx="7467600" cy="63182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b="1" dirty="0" smtClean="0">
                <a:solidFill>
                  <a:schemeClr val="tx1"/>
                </a:solidFill>
              </a:rPr>
              <a:t>Тейлоризм (1910-е — 1950-е)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19459" name="Содержимое 2"/>
          <p:cNvSpPr>
            <a:spLocks noGrp="1"/>
          </p:cNvSpPr>
          <p:nvPr>
            <p:ph sz="quarter" idx="1"/>
          </p:nvPr>
        </p:nvSpPr>
        <p:spPr>
          <a:xfrm>
            <a:off x="142875" y="642938"/>
            <a:ext cx="8643967" cy="5357812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dirty="0" smtClean="0"/>
              <a:t>С началом промышленной революции возникла необходимость одновременно управлять работой большого количества людей. В связи с этим огромную популярность приобретают идеи Фредерика Тейлора — родоначальника научной организации </a:t>
            </a:r>
            <a:r>
              <a:rPr lang="ru-RU" dirty="0" smtClean="0"/>
              <a:t>труда</a:t>
            </a:r>
            <a:r>
              <a:rPr lang="en-US" dirty="0" smtClean="0"/>
              <a:t> </a:t>
            </a:r>
            <a:r>
              <a:rPr lang="ru-RU" dirty="0" smtClean="0"/>
              <a:t>и менеджмента.</a:t>
            </a:r>
            <a:endParaRPr lang="ru-RU" dirty="0" smtClean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r>
              <a:rPr lang="ru-RU" i="1" dirty="0" smtClean="0"/>
              <a:t>Фредерик </a:t>
            </a:r>
            <a:r>
              <a:rPr lang="ru-RU" i="1" dirty="0" err="1" smtClean="0"/>
              <a:t>Уинслоу</a:t>
            </a:r>
            <a:r>
              <a:rPr lang="ru-RU" i="1" dirty="0" smtClean="0"/>
              <a:t> Тейлор (1856 — 1915)</a:t>
            </a:r>
          </a:p>
          <a:p>
            <a:pPr>
              <a:buNone/>
            </a:pPr>
            <a:r>
              <a:rPr lang="ru-RU" i="1" dirty="0" smtClean="0"/>
              <a:t>американский инженер, основоположник</a:t>
            </a:r>
          </a:p>
          <a:p>
            <a:pPr>
              <a:buNone/>
            </a:pPr>
            <a:r>
              <a:rPr lang="ru-RU" i="1" dirty="0" smtClean="0"/>
              <a:t> научной организации труда </a:t>
            </a:r>
          </a:p>
          <a:p>
            <a:pPr>
              <a:buNone/>
            </a:pPr>
            <a:r>
              <a:rPr lang="ru-RU" i="1" dirty="0" smtClean="0"/>
              <a:t>и менеджмента.</a:t>
            </a:r>
          </a:p>
          <a:p>
            <a:pPr>
              <a:buNone/>
            </a:pPr>
            <a:endParaRPr lang="ru-RU" dirty="0" smtClean="0"/>
          </a:p>
        </p:txBody>
      </p:sp>
      <p:pic>
        <p:nvPicPr>
          <p:cNvPr id="46082" name="Picture 2" descr="Frederick Winslow Taylor cro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00845" y="3068112"/>
            <a:ext cx="2385997" cy="356664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Содержимое 2"/>
          <p:cNvSpPr txBox="1">
            <a:spLocks/>
          </p:cNvSpPr>
          <p:nvPr/>
        </p:nvSpPr>
        <p:spPr bwMode="auto">
          <a:xfrm>
            <a:off x="142875" y="142875"/>
            <a:ext cx="9001125" cy="4071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800" dirty="0">
                <a:latin typeface="Century Schoolbook" pitchFamily="18" charset="0"/>
              </a:rPr>
              <a:t>В 1908 году Генри Форд начал выпуск автомобилей.</a:t>
            </a:r>
          </a:p>
          <a:p>
            <a:r>
              <a:rPr lang="ru-RU" sz="2800" dirty="0" smtClean="0">
                <a:latin typeface="Century Schoolbook" pitchFamily="18" charset="0"/>
              </a:rPr>
              <a:t>В связи с этим произошло</a:t>
            </a:r>
            <a:r>
              <a:rPr lang="ru-RU" sz="2800" dirty="0">
                <a:latin typeface="Century Schoolbook" pitchFamily="18" charset="0"/>
              </a:rPr>
              <a:t>:</a:t>
            </a:r>
          </a:p>
          <a:p>
            <a:r>
              <a:rPr lang="ru-RU" sz="2800" b="1" dirty="0">
                <a:latin typeface="Century Schoolbook" pitchFamily="18" charset="0"/>
              </a:rPr>
              <a:t>во-первых</a:t>
            </a:r>
            <a:r>
              <a:rPr lang="ru-RU" sz="2800" dirty="0">
                <a:latin typeface="Century Schoolbook" pitchFamily="18" charset="0"/>
              </a:rPr>
              <a:t>, изменение темпа жизни людей;</a:t>
            </a:r>
          </a:p>
          <a:p>
            <a:r>
              <a:rPr lang="ru-RU" sz="2800" b="1" dirty="0">
                <a:latin typeface="Century Schoolbook" pitchFamily="18" charset="0"/>
              </a:rPr>
              <a:t>во-вторы</a:t>
            </a:r>
            <a:r>
              <a:rPr lang="ru-RU" sz="2800" dirty="0">
                <a:latin typeface="Century Schoolbook" pitchFamily="18" charset="0"/>
              </a:rPr>
              <a:t>х, возникло массовое производство, появилась теория организации и управления производством как наука. </a:t>
            </a:r>
            <a:r>
              <a:rPr lang="ru-RU" sz="3000" dirty="0">
                <a:latin typeface="Century Schoolbook" pitchFamily="18" charset="0"/>
              </a:rPr>
              <a:t> </a:t>
            </a:r>
            <a:r>
              <a:rPr lang="ru-RU" sz="2800" dirty="0">
                <a:latin typeface="Century Schoolbook" pitchFamily="18" charset="0"/>
              </a:rPr>
              <a:t> </a:t>
            </a:r>
          </a:p>
        </p:txBody>
      </p:sp>
      <p:pic>
        <p:nvPicPr>
          <p:cNvPr id="23554" name="Picture 2" descr="https://img-fotki.yandex.ru/get/4711/75034012.84/0_6f537_f1d669a5_X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186113"/>
            <a:ext cx="4344987" cy="345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4" descr="http://images.slideplayer.com/24/7342846/slides/slide_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8425" y="3214688"/>
            <a:ext cx="4473575" cy="3357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285992"/>
            <a:ext cx="7467600" cy="1285884"/>
          </a:xfrm>
        </p:spPr>
        <p:txBody>
          <a:bodyPr>
            <a:normAutofit fontScale="90000"/>
          </a:bodyPr>
          <a:lstStyle/>
          <a:p>
            <a:r>
              <a:rPr lang="ru-RU" u="sng" dirty="0" smtClean="0">
                <a:hlinkClick r:id="rId2"/>
              </a:rPr>
              <a:t/>
            </a:r>
            <a:br>
              <a:rPr lang="ru-RU" u="sng" dirty="0" smtClean="0">
                <a:hlinkClick r:id="rId2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Чарльз Чаплин</a:t>
            </a:r>
            <a:b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фильм «Новые времена» (1936)</a:t>
            </a:r>
            <a:endParaRPr lang="ru-RU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71472" y="3643314"/>
            <a:ext cx="7353328" cy="2830638"/>
          </a:xfrm>
        </p:spPr>
        <p:txBody>
          <a:bodyPr/>
          <a:lstStyle/>
          <a:p>
            <a:pPr>
              <a:buNone/>
            </a:pPr>
            <a:r>
              <a:rPr lang="de-DE" dirty="0" smtClean="0"/>
              <a:t>https://www.culture.ru/live/movies/424/novye-vremena</a:t>
            </a:r>
            <a:endParaRPr lang="de-DE" dirty="0" smtClean="0"/>
          </a:p>
          <a:p>
            <a:pPr>
              <a:buNone/>
            </a:pPr>
            <a:endParaRPr lang="de-DE" dirty="0" smtClean="0"/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428596" y="285728"/>
            <a:ext cx="7467600" cy="1500198"/>
          </a:xfrm>
          <a:prstGeom prst="rect">
            <a:avLst/>
          </a:prstGeom>
        </p:spPr>
        <p:txBody>
          <a:bodyPr vert="horz" anchor="b">
            <a:normAutofit fontScale="75000" lnSpcReduction="20000"/>
          </a:bodyPr>
          <a:lstStyle/>
          <a:p>
            <a:pPr lvl="0"/>
            <a:r>
              <a:rPr kumimoji="0" lang="ru-RU" sz="30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  <a:t/>
            </a:r>
            <a:br>
              <a:rPr kumimoji="0" lang="ru-RU" sz="3000" b="0" i="0" u="sng" strike="noStrike" kern="1200" cap="sm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  <a:hlinkClick r:id="rId2"/>
              </a:rPr>
            </a:br>
            <a:r>
              <a:rPr lang="ru-RU" sz="3200" dirty="0" smtClean="0">
                <a:latin typeface="Century Schoolbook" pitchFamily="18" charset="0"/>
              </a:rPr>
              <a:t>Представление об организации и управлении производством в эпоху тейлоризма прекрасно отражает фильм 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 «</a:t>
            </a:r>
            <a:r>
              <a:rPr kumimoji="0" lang="ru-RU" sz="3000" b="1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Новые времена</a:t>
            </a:r>
            <a:r>
              <a:rPr kumimoji="0" lang="ru-RU" sz="3000" b="0" i="0" u="none" strike="noStrike" kern="1200" cap="sm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».</a:t>
            </a:r>
            <a:endParaRPr kumimoji="0" lang="ru-RU" sz="3000" b="0" i="0" u="none" strike="noStrike" kern="1200" cap="sm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>
          <a:xfrm>
            <a:off x="142875" y="142875"/>
            <a:ext cx="8643967" cy="1714489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dirty="0">
                <a:latin typeface="+mn-lt"/>
              </a:rPr>
              <a:t>В 1950-е годы генерал и 34-ый президент США (1953-1960) </a:t>
            </a:r>
            <a:r>
              <a:rPr lang="ru-RU" sz="2800" dirty="0" err="1">
                <a:latin typeface="+mn-lt"/>
              </a:rPr>
              <a:t>Дуайт</a:t>
            </a:r>
            <a:r>
              <a:rPr lang="ru-RU" sz="2800" dirty="0">
                <a:latin typeface="+mn-lt"/>
              </a:rPr>
              <a:t> Дэвид Эйзенхауэр предложил </a:t>
            </a:r>
            <a:r>
              <a:rPr lang="ru-RU" sz="2800" dirty="0" smtClean="0">
                <a:latin typeface="+mn-lt"/>
              </a:rPr>
              <a:t>инструмент </a:t>
            </a:r>
            <a:r>
              <a:rPr lang="ru-RU" sz="2800" dirty="0">
                <a:latin typeface="+mn-lt"/>
              </a:rPr>
              <a:t>для определения приоритетности повседневных </a:t>
            </a:r>
            <a:r>
              <a:rPr lang="ru-RU" sz="2800" dirty="0" smtClean="0">
                <a:latin typeface="+mn-lt"/>
              </a:rPr>
              <a:t>задач, </a:t>
            </a:r>
            <a:r>
              <a:rPr lang="ru-RU" sz="2800" dirty="0">
                <a:latin typeface="+mn-lt"/>
              </a:rPr>
              <a:t>ныне известный как </a:t>
            </a:r>
            <a:r>
              <a:rPr lang="ru-RU" sz="2800" dirty="0" smtClean="0">
                <a:latin typeface="+mn-lt"/>
              </a:rPr>
              <a:t>«матрица Эйзенхауэра».</a:t>
            </a:r>
            <a:r>
              <a:rPr lang="ru-RU" sz="3000" dirty="0">
                <a:latin typeface="+mn-lt"/>
              </a:rPr>
              <a:t> </a:t>
            </a:r>
            <a:r>
              <a:rPr lang="ru-RU" sz="2800" dirty="0">
                <a:latin typeface="+mn-lt"/>
              </a:rPr>
              <a:t> </a:t>
            </a:r>
          </a:p>
        </p:txBody>
      </p:sp>
      <p:pic>
        <p:nvPicPr>
          <p:cNvPr id="24578" name="Picture 2" descr="https://upload.wikimedia.org/wikipedia/commons/thumb/6/63/Dwight_D._Eisenhower%2C_official_photo_portrait%2C_May_29%2C_1959.jpg/800px-Dwight_D._Eisenhower%2C_official_photo_portrait%2C_May_29%2C_19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2000250"/>
            <a:ext cx="3000375" cy="376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142875" y="5857875"/>
            <a:ext cx="3500438" cy="1000125"/>
          </a:xfrm>
          <a:prstGeom prst="rect">
            <a:avLst/>
          </a:prstGeom>
        </p:spPr>
        <p:txBody>
          <a:bodyPr>
            <a:normAutofit fontScale="55000" lnSpcReduction="20000"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latin typeface="+mn-lt"/>
              </a:rPr>
              <a:t> </a:t>
            </a:r>
            <a:r>
              <a:rPr lang="ru-RU" sz="2900" b="1" dirty="0" err="1">
                <a:latin typeface="+mn-lt"/>
              </a:rPr>
              <a:t>Дуайт</a:t>
            </a:r>
            <a:r>
              <a:rPr lang="ru-RU" sz="2900" b="1" dirty="0">
                <a:latin typeface="+mn-lt"/>
              </a:rPr>
              <a:t> Дэвид Эйзенхауэр 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900" dirty="0">
                <a:latin typeface="+mn-lt"/>
              </a:rPr>
              <a:t>американский государственный и военный деятель, генерал, 34-й президент США. </a:t>
            </a:r>
            <a:r>
              <a:rPr lang="ru-RU" sz="2800" dirty="0">
                <a:latin typeface="+mn-lt"/>
              </a:rPr>
              <a:t> </a:t>
            </a:r>
          </a:p>
        </p:txBody>
      </p:sp>
      <p:pic>
        <p:nvPicPr>
          <p:cNvPr id="24580" name="Picture 4" descr="http://fingeniy.com/wp-content/uploads/matrica_eizenhauer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86182" y="2571770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285750"/>
            <a:ext cx="8501093" cy="4873625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dirty="0" smtClean="0"/>
              <a:t>История тайм-менеджмента в СССР началась во времена </a:t>
            </a:r>
            <a:r>
              <a:rPr lang="ru-RU" dirty="0" smtClean="0"/>
              <a:t>Новой Экономической политики (</a:t>
            </a:r>
            <a:r>
              <a:rPr lang="ru-RU" dirty="0" err="1" smtClean="0"/>
              <a:t>НЭПа</a:t>
            </a:r>
            <a:r>
              <a:rPr lang="ru-RU" dirty="0" smtClean="0"/>
              <a:t>). </a:t>
            </a:r>
            <a:r>
              <a:rPr lang="ru-RU" dirty="0" smtClean="0"/>
              <a:t>Наработки в этой области назывались НОТ, что расшифровывалось как Научная Организация Труда.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Следующая волна популярности тайм-менеджмента в СССР пришла вместе с другими новшествами уже во второй половине 80-х.</a:t>
            </a:r>
          </a:p>
          <a:p>
            <a:endParaRPr lang="ru-RU" dirty="0" smtClean="0"/>
          </a:p>
        </p:txBody>
      </p:sp>
      <p:sp>
        <p:nvSpPr>
          <p:cNvPr id="27650" name="Прямоугольник 19"/>
          <p:cNvSpPr>
            <a:spLocks noChangeArrowheads="1"/>
          </p:cNvSpPr>
          <p:nvPr/>
        </p:nvSpPr>
        <p:spPr bwMode="auto">
          <a:xfrm>
            <a:off x="642938" y="5842000"/>
            <a:ext cx="2357437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Гастев Алексей Капитонович</a:t>
            </a:r>
          </a:p>
          <a:p>
            <a:pPr eaLnBrk="0" hangingPunct="0"/>
            <a:r>
              <a:rPr lang="ru-RU" sz="200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1882-1939,   СССР</a:t>
            </a:r>
          </a:p>
        </p:txBody>
      </p:sp>
      <p:pic>
        <p:nvPicPr>
          <p:cNvPr id="27651" name="Picture 2" descr="http://loviknigu.ru/data/image_book/012/41/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911497"/>
            <a:ext cx="2643187" cy="3660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652" name="Picture 4" descr="http://bse.sci-lib.com/a_pictures/01/00/2170790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3071813"/>
            <a:ext cx="2071687" cy="276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57356" y="1142984"/>
            <a:ext cx="7000894" cy="2214560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ru-RU" sz="2800" dirty="0" smtClean="0">
                <a:solidFill>
                  <a:schemeClr val="tx1"/>
                </a:solidFill>
              </a:rPr>
              <a:t>1. Сущность и содержание тайм-менеджмента</a:t>
            </a:r>
            <a:r>
              <a:rPr lang="ru-RU" sz="2800" dirty="0" smtClean="0"/>
              <a:t/>
            </a:r>
            <a:br>
              <a:rPr lang="ru-RU" sz="2800" dirty="0" smtClean="0"/>
            </a:br>
            <a:endParaRPr lang="ru-RU" sz="2800" dirty="0"/>
          </a:p>
        </p:txBody>
      </p:sp>
      <p:pic>
        <p:nvPicPr>
          <p:cNvPr id="14338" name="Picture 2" descr="http://startuperblog.ru/wp-content/uploads/2015/11/wpid-taym-menedzhment-dlya-shkol-nikov_i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3375" y="3571875"/>
            <a:ext cx="4673600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7467600" cy="560406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Особенности тейлоризма: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642918"/>
            <a:ext cx="8429684" cy="6072206"/>
          </a:xfrm>
        </p:spPr>
        <p:txBody>
          <a:bodyPr/>
          <a:lstStyle/>
          <a:p>
            <a:pPr>
              <a:buNone/>
            </a:pPr>
            <a:r>
              <a:rPr lang="ru-RU" b="1" dirty="0" smtClean="0"/>
              <a:t>Западная школа тейлоризма:</a:t>
            </a:r>
          </a:p>
          <a:p>
            <a:r>
              <a:rPr lang="ru-RU" dirty="0" smtClean="0"/>
              <a:t>Методы «управления временем» были направлены исключительно на повышение производительности труда (и, как правило, труда физического).</a:t>
            </a:r>
          </a:p>
          <a:p>
            <a:r>
              <a:rPr lang="ru-RU" dirty="0" smtClean="0"/>
              <a:t> Люди воспринимались как пассивные объекты управления, а все методы повышения эффективности внедрялись «сверху».</a:t>
            </a:r>
          </a:p>
          <a:p>
            <a:pPr>
              <a:buNone/>
            </a:pPr>
            <a:r>
              <a:rPr lang="ru-RU" dirty="0" smtClean="0"/>
              <a:t>Известные научные представители западной школы: Фредерик Тейлор, Генри </a:t>
            </a:r>
            <a:r>
              <a:rPr lang="ru-RU" dirty="0" err="1" smtClean="0"/>
              <a:t>Лоуренс</a:t>
            </a:r>
            <a:r>
              <a:rPr lang="ru-RU" dirty="0" smtClean="0"/>
              <a:t> </a:t>
            </a:r>
            <a:r>
              <a:rPr lang="ru-RU" dirty="0" err="1" smtClean="0"/>
              <a:t>Гантт</a:t>
            </a:r>
            <a:r>
              <a:rPr lang="ru-RU" dirty="0" smtClean="0"/>
              <a:t>, Генри Форд.</a:t>
            </a:r>
          </a:p>
          <a:p>
            <a:pPr>
              <a:buNone/>
            </a:pPr>
            <a:r>
              <a:rPr lang="ru-RU" b="1" dirty="0" smtClean="0"/>
              <a:t>Советская школа научной организации труда:</a:t>
            </a:r>
          </a:p>
          <a:p>
            <a:r>
              <a:rPr lang="ru-RU" dirty="0" smtClean="0"/>
              <a:t> Ставились не только задачи повышения производительности труда, но и психофизиологические, социальные задачи</a:t>
            </a:r>
          </a:p>
          <a:p>
            <a:pPr>
              <a:buNone/>
            </a:pPr>
            <a:r>
              <a:rPr lang="ru-RU" dirty="0" smtClean="0"/>
              <a:t>Известные научные представители советской школы: Алексей </a:t>
            </a:r>
            <a:r>
              <a:rPr lang="ru-RU" dirty="0" err="1" smtClean="0"/>
              <a:t>Гастев</a:t>
            </a:r>
            <a:r>
              <a:rPr lang="ru-RU" dirty="0" smtClean="0"/>
              <a:t>, Платон </a:t>
            </a:r>
            <a:r>
              <a:rPr lang="ru-RU" dirty="0" err="1" smtClean="0"/>
              <a:t>Керженцев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Классический тайм-менеджмент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(1950-е — 1990-е)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86808" cy="5572164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Особенности классического тайм-менеджмента:</a:t>
            </a:r>
          </a:p>
          <a:p>
            <a:r>
              <a:rPr lang="ru-RU" sz="2000" dirty="0" smtClean="0"/>
              <a:t>Главная идея заключалась в том, что человек способен повышать свою эффективность самостоятельно, без наставлений и руководства «сверху».</a:t>
            </a:r>
          </a:p>
          <a:p>
            <a:r>
              <a:rPr lang="ru-RU" sz="2000" dirty="0" smtClean="0"/>
              <a:t>Не учитывался психологический фактор. Методы классического тайм-менеджмента выглядят так, словно рассчитаны на людей в высшей степени рациональных (не подверженных перепадам настроения, лени, </a:t>
            </a:r>
            <a:r>
              <a:rPr lang="ru-RU" sz="2000" dirty="0" err="1" smtClean="0"/>
              <a:t>прокрастинации</a:t>
            </a:r>
            <a:r>
              <a:rPr lang="ru-RU" sz="2000" dirty="0" smtClean="0"/>
              <a:t> и т.д.).</a:t>
            </a:r>
          </a:p>
          <a:p>
            <a:r>
              <a:rPr lang="ru-RU" sz="2000" dirty="0" smtClean="0"/>
              <a:t>Считалось, что человеком можно управлять так же, как и предприятием. Многие классические методы (например, техника SMART или АБВ-анализ) были просто заимствованы из обычного менеджмента.</a:t>
            </a:r>
          </a:p>
          <a:p>
            <a:r>
              <a:rPr lang="ru-RU" sz="2000" dirty="0" smtClean="0"/>
              <a:t>Отсутствие гибкости. Классические методы плохо приспособлены для условий нестабильности и неопределенности.</a:t>
            </a:r>
            <a:endParaRPr lang="ru-RU" dirty="0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None/>
            </a:pPr>
            <a:r>
              <a:rPr lang="ru-RU" b="1" dirty="0" smtClean="0"/>
              <a:t>Известные представители:</a:t>
            </a:r>
            <a:endParaRPr lang="ru-RU" dirty="0" smtClean="0"/>
          </a:p>
          <a:p>
            <a:pPr>
              <a:buNone/>
            </a:pPr>
            <a:r>
              <a:rPr lang="ru-RU" dirty="0" smtClean="0"/>
              <a:t>Джеймс Т. </a:t>
            </a:r>
            <a:r>
              <a:rPr lang="ru-RU" dirty="0" err="1" smtClean="0"/>
              <a:t>Маккей</a:t>
            </a:r>
            <a:r>
              <a:rPr lang="ru-RU" dirty="0" smtClean="0"/>
              <a:t>, Клаус </a:t>
            </a:r>
            <a:r>
              <a:rPr lang="ru-RU" dirty="0" err="1" smtClean="0"/>
              <a:t>Мёллер</a:t>
            </a:r>
            <a:r>
              <a:rPr lang="ru-RU" dirty="0" smtClean="0"/>
              <a:t>,</a:t>
            </a:r>
          </a:p>
          <a:p>
            <a:pPr>
              <a:buNone/>
            </a:pPr>
            <a:r>
              <a:rPr lang="ru-RU" dirty="0" err="1" smtClean="0"/>
              <a:t>Лотар</a:t>
            </a:r>
            <a:r>
              <a:rPr lang="ru-RU" dirty="0" smtClean="0"/>
              <a:t> </a:t>
            </a:r>
            <a:r>
              <a:rPr lang="ru-RU" dirty="0" err="1" smtClean="0"/>
              <a:t>Зайверт</a:t>
            </a:r>
            <a:r>
              <a:rPr lang="ru-RU" dirty="0" smtClean="0"/>
              <a:t>, Алан </a:t>
            </a:r>
            <a:r>
              <a:rPr lang="ru-RU" dirty="0" err="1" smtClean="0"/>
              <a:t>Лакейн</a:t>
            </a:r>
            <a:r>
              <a:rPr lang="ru-RU" dirty="0" smtClean="0"/>
              <a:t>.</a:t>
            </a:r>
          </a:p>
          <a:p>
            <a:endParaRPr lang="ru-RU" dirty="0"/>
          </a:p>
        </p:txBody>
      </p:sp>
      <p:pic>
        <p:nvPicPr>
          <p:cNvPr id="48131" name="Picture 3" descr="Картинки по запросу &quot;Алан Лакейн&quot;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70" y="2928934"/>
            <a:ext cx="2133600" cy="3429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57158" y="500063"/>
            <a:ext cx="7567642" cy="1143000"/>
          </a:xfrm>
        </p:spPr>
        <p:txBody>
          <a:bodyPr>
            <a:noAutofit/>
          </a:bodyPr>
          <a:lstStyle/>
          <a:p>
            <a:pPr marL="274320" indent="-274320" fontAlgn="auto">
              <a:spcAft>
                <a:spcPts val="0"/>
              </a:spcAft>
              <a:buFont typeface="Wingdings"/>
              <a:buNone/>
              <a:defRPr/>
            </a:pPr>
            <a:r>
              <a:rPr lang="ru-RU" dirty="0" smtClean="0">
                <a:latin typeface="Century Schoolbook" pitchFamily="18" charset="0"/>
              </a:rPr>
              <a:t>В 1966 году была издана книга "Эффективный управляющий" всемирно признанного "гуру" менеджмента Питера Фердинанда </a:t>
            </a:r>
            <a:r>
              <a:rPr lang="ru-RU" dirty="0" err="1" smtClean="0">
                <a:latin typeface="Century Schoolbook" pitchFamily="18" charset="0"/>
              </a:rPr>
              <a:t>Друкера</a:t>
            </a:r>
            <a:r>
              <a:rPr lang="ru-RU" dirty="0" smtClean="0">
                <a:latin typeface="Century Schoolbook" pitchFamily="18" charset="0"/>
              </a:rPr>
              <a:t>. </a:t>
            </a:r>
            <a:endParaRPr lang="ru-RU" dirty="0">
              <a:latin typeface="Century Schoolbook" pitchFamily="18" charset="0"/>
            </a:endParaRPr>
          </a:p>
        </p:txBody>
      </p:sp>
      <p:sp>
        <p:nvSpPr>
          <p:cNvPr id="25602" name="Содержимое 2"/>
          <p:cNvSpPr txBox="1">
            <a:spLocks/>
          </p:cNvSpPr>
          <p:nvPr/>
        </p:nvSpPr>
        <p:spPr bwMode="auto">
          <a:xfrm>
            <a:off x="285750" y="4214813"/>
            <a:ext cx="4071938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1400" b="1" i="1">
                <a:latin typeface="Century Schoolbook" pitchFamily="18" charset="0"/>
              </a:rPr>
              <a:t>Питер Фердинанд Друкер </a:t>
            </a:r>
          </a:p>
          <a:p>
            <a:r>
              <a:rPr lang="ru-RU" sz="1400" i="1">
                <a:latin typeface="Century Schoolbook" pitchFamily="18" charset="0"/>
              </a:rPr>
              <a:t>Дата рождения: 19 ноября 1909</a:t>
            </a:r>
          </a:p>
          <a:p>
            <a:r>
              <a:rPr lang="ru-RU" sz="1400" i="1">
                <a:latin typeface="Century Schoolbook" pitchFamily="18" charset="0"/>
              </a:rPr>
              <a:t>Место рождения: Вена, Австрия</a:t>
            </a:r>
          </a:p>
          <a:p>
            <a:r>
              <a:rPr lang="ru-RU" sz="1400" i="1">
                <a:latin typeface="Century Schoolbook" pitchFamily="18" charset="0"/>
              </a:rPr>
              <a:t>Дата смерти: 11 ноября 2005 (95 лет)</a:t>
            </a:r>
          </a:p>
          <a:p>
            <a:r>
              <a:rPr lang="ru-RU" sz="1400" i="1">
                <a:latin typeface="Century Schoolbook" pitchFamily="18" charset="0"/>
              </a:rPr>
              <a:t>Страна: США</a:t>
            </a:r>
          </a:p>
          <a:p>
            <a:r>
              <a:rPr lang="ru-RU" sz="1400" i="1">
                <a:latin typeface="Century Schoolbook" pitchFamily="18" charset="0"/>
              </a:rPr>
              <a:t>Научная сфера: экономика, менеджмент</a:t>
            </a:r>
          </a:p>
          <a:p>
            <a:r>
              <a:rPr lang="ru-RU" sz="1400" i="1">
                <a:latin typeface="Century Schoolbook" pitchFamily="18" charset="0"/>
              </a:rPr>
              <a:t>Место работы: Нью-Йоркский университет</a:t>
            </a:r>
          </a:p>
        </p:txBody>
      </p:sp>
      <p:pic>
        <p:nvPicPr>
          <p:cNvPr id="25603" name="Picture 2" descr="https://upload.wikimedia.org/wikipedia/commons/thumb/e/ea/Drucker5789.jpg/800px-Drucker578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3891" y="2039958"/>
            <a:ext cx="3211513" cy="4246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4" name="Содержимое 2"/>
          <p:cNvSpPr txBox="1">
            <a:spLocks/>
          </p:cNvSpPr>
          <p:nvPr/>
        </p:nvSpPr>
        <p:spPr bwMode="auto">
          <a:xfrm>
            <a:off x="214313" y="1714500"/>
            <a:ext cx="4857750" cy="2500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r>
              <a:rPr lang="ru-RU" sz="2400" dirty="0">
                <a:latin typeface="Century Schoolbook" pitchFamily="18" charset="0"/>
              </a:rPr>
              <a:t>В ней были сформулированы тезисы о значении времени как ключевого ресурса бизнеса, и о необходимости каждого руководителя этим временем управлять. </a:t>
            </a:r>
            <a:endParaRPr lang="ru-RU" sz="2200" dirty="0">
              <a:latin typeface="Century Schoolbook" pitchFamily="18" charset="0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4282" y="285728"/>
            <a:ext cx="8429684" cy="714380"/>
          </a:xfrm>
        </p:spPr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tx1"/>
                </a:solidFill>
              </a:rPr>
              <a:t>Современный тайм-менеджмент</a:t>
            </a:r>
            <a:br>
              <a:rPr lang="ru-RU" sz="2800" b="1" dirty="0" smtClean="0">
                <a:solidFill>
                  <a:schemeClr val="tx1"/>
                </a:solidFill>
              </a:rPr>
            </a:br>
            <a:r>
              <a:rPr lang="ru-RU" sz="2800" b="1" dirty="0" smtClean="0">
                <a:solidFill>
                  <a:schemeClr val="tx1"/>
                </a:solidFill>
              </a:rPr>
              <a:t>( с 1990-х и до </a:t>
            </a:r>
            <a:r>
              <a:rPr lang="ru-RU" sz="2800" b="1" dirty="0" smtClean="0">
                <a:solidFill>
                  <a:schemeClr val="tx1"/>
                </a:solidFill>
              </a:rPr>
              <a:t>настоящего времени)</a:t>
            </a:r>
            <a:endParaRPr lang="ru-RU" sz="2800" b="1" dirty="0" smtClean="0">
              <a:solidFill>
                <a:schemeClr val="tx1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285720" y="1000108"/>
            <a:ext cx="8286808" cy="5572164"/>
          </a:xfrm>
        </p:spPr>
        <p:txBody>
          <a:bodyPr/>
          <a:lstStyle/>
          <a:p>
            <a:pPr>
              <a:buNone/>
            </a:pPr>
            <a:r>
              <a:rPr lang="ru-RU" sz="2000" b="1" dirty="0" smtClean="0"/>
              <a:t>Особенности современного тайм-менеджмента:</a:t>
            </a:r>
          </a:p>
          <a:p>
            <a:r>
              <a:rPr lang="ru-RU" sz="2000" dirty="0" smtClean="0"/>
              <a:t>Поменялось и отношение к человеку: он воспринимался уже не как «винтик в производстве», а как независимая личность со своими потребностями и желаниями. </a:t>
            </a:r>
          </a:p>
          <a:p>
            <a:r>
              <a:rPr lang="ru-RU" sz="2000" dirty="0" smtClean="0"/>
              <a:t>Поправка на нестабильность и неопределенность окружающего мира.</a:t>
            </a:r>
          </a:p>
          <a:p>
            <a:r>
              <a:rPr lang="ru-RU" sz="2000" dirty="0" smtClean="0"/>
              <a:t>Ориентация на личные потребности человека (включая духовные).</a:t>
            </a:r>
          </a:p>
          <a:p>
            <a:r>
              <a:rPr lang="ru-RU" sz="2000" dirty="0" smtClean="0"/>
              <a:t>Интеграция с психологией.</a:t>
            </a:r>
          </a:p>
          <a:p>
            <a:r>
              <a:rPr lang="ru-RU" sz="2000" dirty="0" smtClean="0"/>
              <a:t>Активное использование современных технологий (например, компьютеров).</a:t>
            </a:r>
          </a:p>
          <a:p>
            <a:pPr>
              <a:buNone/>
            </a:pPr>
            <a:r>
              <a:rPr lang="ru-RU" sz="2000" b="1" dirty="0" smtClean="0"/>
              <a:t>Известные представители:</a:t>
            </a:r>
            <a:r>
              <a:rPr lang="ru-RU" sz="2000" dirty="0" smtClean="0"/>
              <a:t> Стивен </a:t>
            </a:r>
            <a:r>
              <a:rPr lang="ru-RU" sz="2000" dirty="0" err="1" smtClean="0"/>
              <a:t>Кови</a:t>
            </a:r>
            <a:r>
              <a:rPr lang="ru-RU" sz="2000" dirty="0" smtClean="0"/>
              <a:t>, Дэвид Аллен, Роберт </a:t>
            </a:r>
            <a:r>
              <a:rPr lang="ru-RU" sz="2000" dirty="0" err="1" smtClean="0"/>
              <a:t>Диттмер</a:t>
            </a:r>
            <a:r>
              <a:rPr lang="ru-RU" sz="2000" dirty="0" smtClean="0"/>
              <a:t>, Глеб Архангельский.</a:t>
            </a:r>
            <a:endParaRPr lang="ru-RU" sz="2000" dirty="0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Содержимое 2"/>
          <p:cNvSpPr>
            <a:spLocks noGrp="1"/>
          </p:cNvSpPr>
          <p:nvPr>
            <p:ph sz="quarter" idx="1"/>
          </p:nvPr>
        </p:nvSpPr>
        <p:spPr>
          <a:xfrm>
            <a:off x="214282" y="285750"/>
            <a:ext cx="5214974" cy="3643313"/>
          </a:xfrm>
        </p:spPr>
        <p:txBody>
          <a:bodyPr/>
          <a:lstStyle/>
          <a:p>
            <a:r>
              <a:rPr lang="ru-RU" dirty="0" smtClean="0"/>
              <a:t>XXI век — </a:t>
            </a:r>
            <a:r>
              <a:rPr lang="ru-RU" dirty="0" err="1" smtClean="0"/>
              <a:t>век</a:t>
            </a:r>
            <a:r>
              <a:rPr lang="ru-RU" dirty="0" smtClean="0"/>
              <a:t> стремительно меняющихся технологий, глобализации и информатизации, характеризуется тем, что человеку нужно успевать делать одновременно много дел. </a:t>
            </a:r>
          </a:p>
          <a:p>
            <a:pPr>
              <a:buFont typeface="Wingdings" pitchFamily="2" charset="2"/>
              <a:buNone/>
            </a:pPr>
            <a:r>
              <a:rPr lang="ru-RU" dirty="0" smtClean="0"/>
              <a:t>Поэтому как научное направление тайм-менеджмент получил широкое распространение.</a:t>
            </a:r>
          </a:p>
          <a:p>
            <a:r>
              <a:rPr lang="ru-RU" dirty="0" smtClean="0"/>
              <a:t>Изначально тайм-менеджмент применялся лишь в бизнесе, трудовой деятельности, но сейчас сфера его расширилась, включив и личную деятельность.</a:t>
            </a:r>
          </a:p>
          <a:p>
            <a:endParaRPr lang="ru-RU" dirty="0" smtClean="0"/>
          </a:p>
        </p:txBody>
      </p:sp>
      <p:pic>
        <p:nvPicPr>
          <p:cNvPr id="5122" name="Picture 2" descr="Организация времени. От личной эффективности к развитию фирмы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8" y="1142984"/>
            <a:ext cx="3571900" cy="35719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Содержимое 2"/>
          <p:cNvSpPr>
            <a:spLocks noGrp="1"/>
          </p:cNvSpPr>
          <p:nvPr>
            <p:ph sz="quarter" idx="1"/>
          </p:nvPr>
        </p:nvSpPr>
        <p:spPr>
          <a:xfrm>
            <a:off x="428596" y="357166"/>
            <a:ext cx="8043863" cy="2786082"/>
          </a:xfrm>
        </p:spPr>
        <p:txBody>
          <a:bodyPr/>
          <a:lstStyle/>
          <a:p>
            <a:r>
              <a:rPr lang="ru-RU" sz="3200" b="1" i="1" dirty="0" smtClean="0"/>
              <a:t>Тайм-менеджмент </a:t>
            </a:r>
            <a:r>
              <a:rPr lang="ru-RU" sz="3200" dirty="0" smtClean="0"/>
              <a:t>(англ. </a:t>
            </a:r>
            <a:r>
              <a:rPr lang="ru-RU" sz="3200" dirty="0" err="1" smtClean="0"/>
              <a:t>time</a:t>
            </a:r>
            <a:r>
              <a:rPr lang="ru-RU" sz="3200" dirty="0" smtClean="0"/>
              <a:t> </a:t>
            </a:r>
            <a:r>
              <a:rPr lang="ru-RU" sz="3200" dirty="0" err="1" smtClean="0"/>
              <a:t>management</a:t>
            </a:r>
            <a:r>
              <a:rPr lang="ru-RU" sz="3200" dirty="0" smtClean="0"/>
              <a:t>) — в дословном переводе это «управление временем», в смысловом значении «организация времени».</a:t>
            </a:r>
          </a:p>
        </p:txBody>
      </p:sp>
      <p:pic>
        <p:nvPicPr>
          <p:cNvPr id="15362" name="Рисунок 3" descr="https://allyslide.com/thumbs/fb85bc667e4482ff42a42d610dabce5c/img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4643437" cy="294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Содержимое 2"/>
          <p:cNvSpPr>
            <a:spLocks noGrp="1"/>
          </p:cNvSpPr>
          <p:nvPr>
            <p:ph sz="quarter" idx="1"/>
          </p:nvPr>
        </p:nvSpPr>
        <p:spPr>
          <a:xfrm>
            <a:off x="285750" y="285728"/>
            <a:ext cx="8429625" cy="3357586"/>
          </a:xfrm>
        </p:spPr>
        <p:txBody>
          <a:bodyPr/>
          <a:lstStyle/>
          <a:p>
            <a:pPr>
              <a:buFont typeface="Wingdings" pitchFamily="2" charset="2"/>
              <a:buNone/>
            </a:pPr>
            <a:r>
              <a:rPr lang="ru-RU" sz="2800" b="1" dirty="0" smtClean="0"/>
              <a:t>Тайм-менеджмент</a:t>
            </a:r>
            <a:r>
              <a:rPr lang="ru-RU" sz="2800" dirty="0" smtClean="0"/>
              <a:t> — </a:t>
            </a:r>
          </a:p>
          <a:p>
            <a:r>
              <a:rPr lang="ru-RU" sz="2800" dirty="0" smtClean="0"/>
              <a:t>это система приемов, позволяющих человеку эффективно организовать деятельность по достижению поставленных целей; </a:t>
            </a:r>
          </a:p>
          <a:p>
            <a:r>
              <a:rPr lang="ru-RU" sz="2800" dirty="0" smtClean="0"/>
              <a:t>это технология организации времени и повышения эффективности его использования.</a:t>
            </a:r>
          </a:p>
          <a:p>
            <a:endParaRPr lang="ru-RU" dirty="0" smtClean="0"/>
          </a:p>
        </p:txBody>
      </p:sp>
      <p:pic>
        <p:nvPicPr>
          <p:cNvPr id="16386" name="Picture 3" descr="http://www.coursesave.com/wp-content/uploads/2016/04/727262_9525_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3643313"/>
            <a:ext cx="5365750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42852"/>
            <a:ext cx="7467600" cy="631844"/>
          </a:xfrm>
        </p:spPr>
        <p:txBody>
          <a:bodyPr/>
          <a:lstStyle/>
          <a:p>
            <a:r>
              <a:rPr lang="ru-RU" b="1" dirty="0" smtClean="0">
                <a:solidFill>
                  <a:schemeClr val="tx1"/>
                </a:solidFill>
              </a:rPr>
              <a:t>Элементы тайм-менеджмента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6" name="Содержимое 5" descr="voprosy-tajm-menedzhmenta-1 (1).png"/>
          <p:cNvPicPr>
            <a:picLocks noGrp="1" noChangeAspect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000108"/>
            <a:ext cx="8643998" cy="4572032"/>
          </a:xfr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600068"/>
            <a:ext cx="8043890" cy="2971808"/>
          </a:xfrm>
        </p:spPr>
        <p:txBody>
          <a:bodyPr/>
          <a:lstStyle/>
          <a:p>
            <a:r>
              <a:rPr lang="ru-RU" sz="2600" b="1" dirty="0" err="1" smtClean="0"/>
              <a:t>Прокрастина́ция</a:t>
            </a:r>
            <a:r>
              <a:rPr lang="ru-RU" sz="2600" dirty="0" smtClean="0"/>
              <a:t> (от англ. ... </a:t>
            </a:r>
            <a:r>
              <a:rPr lang="ru-RU" sz="2600" dirty="0" err="1" smtClean="0"/>
              <a:t>procrastinatio</a:t>
            </a:r>
            <a:r>
              <a:rPr lang="ru-RU" sz="2600" dirty="0" smtClean="0"/>
              <a:t> с тем же значением, происходит от слов </a:t>
            </a:r>
            <a:r>
              <a:rPr lang="ru-RU" sz="2600" dirty="0" err="1" smtClean="0"/>
              <a:t>cras</a:t>
            </a:r>
            <a:r>
              <a:rPr lang="ru-RU" sz="2600" dirty="0" smtClean="0"/>
              <a:t> «завтра» или </a:t>
            </a:r>
            <a:r>
              <a:rPr lang="ru-RU" sz="2600" dirty="0" err="1" smtClean="0"/>
              <a:t>crastinum</a:t>
            </a:r>
            <a:r>
              <a:rPr lang="ru-RU" sz="2600" dirty="0" smtClean="0"/>
              <a:t> «завтрашний» + </a:t>
            </a:r>
            <a:r>
              <a:rPr lang="ru-RU" sz="2600" dirty="0" err="1" smtClean="0"/>
              <a:t>pro</a:t>
            </a:r>
            <a:r>
              <a:rPr lang="ru-RU" sz="2600" dirty="0" smtClean="0"/>
              <a:t>- «для, ради») — это склонность к постоянному откладыванию даже важных и срочных дел, приводящая к жизненным проблемам и болезненным психологическим эффектам.</a:t>
            </a:r>
            <a:endParaRPr lang="ru-RU" sz="2600" dirty="0"/>
          </a:p>
        </p:txBody>
      </p:sp>
      <p:sp>
        <p:nvSpPr>
          <p:cNvPr id="2050" name="AutoShape 2" descr="Картинки по запросу &quot;прокрастинация&quot;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051" name="Picture 3" descr="H:\ТАЙМ-МЕНЕДЖМЕНТ\Без назван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4500570"/>
            <a:ext cx="2552700" cy="17907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1414"/>
            <a:ext cx="8115328" cy="78581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Различают два крупных направления современного тайм-менеджмента: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714356"/>
            <a:ext cx="8329642" cy="2686056"/>
          </a:xfrm>
        </p:spPr>
        <p:txBody>
          <a:bodyPr/>
          <a:lstStyle/>
          <a:p>
            <a:r>
              <a:rPr lang="ru-RU" b="1" dirty="0" smtClean="0"/>
              <a:t>Личный (индивидуальный) тайм-менеджмент</a:t>
            </a:r>
            <a:r>
              <a:rPr lang="ru-RU" dirty="0" smtClean="0"/>
              <a:t> — это  методы, которые человек использует по своей инициативе и для достижения собственных целей.</a:t>
            </a:r>
          </a:p>
          <a:p>
            <a:r>
              <a:rPr lang="ru-RU" b="1" dirty="0" smtClean="0"/>
              <a:t>Корпоративный тайм-менеджмент </a:t>
            </a:r>
            <a:r>
              <a:rPr lang="ru-RU" dirty="0" smtClean="0"/>
              <a:t>направлен на благо предприятия (организации), разрабатывается и внедряется по инициативе руководителей, </a:t>
            </a:r>
            <a:r>
              <a:rPr lang="ru-RU" dirty="0" err="1" smtClean="0"/>
              <a:t>топ-менеджеров</a:t>
            </a:r>
            <a:r>
              <a:rPr lang="ru-RU" dirty="0" smtClean="0"/>
              <a:t>. </a:t>
            </a:r>
          </a:p>
          <a:p>
            <a:endParaRPr lang="ru-RU" dirty="0"/>
          </a:p>
        </p:txBody>
      </p:sp>
      <p:pic>
        <p:nvPicPr>
          <p:cNvPr id="1025" name="Picture 1" descr="H:\ТАЙМ-МЕНЕДЖМЕНТ\lichnyj-i-korporativnyj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472" y="3929090"/>
            <a:ext cx="7143800" cy="29289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4314"/>
            <a:ext cx="7467600" cy="1357298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Универсальные задачи тайм-менеджмента (как личного, так и корпоративного)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1885952"/>
            <a:ext cx="7829576" cy="3471874"/>
          </a:xfrm>
        </p:spPr>
        <p:txBody>
          <a:bodyPr/>
          <a:lstStyle/>
          <a:p>
            <a:pPr marL="457200" indent="-457200">
              <a:buNone/>
            </a:pPr>
            <a:r>
              <a:rPr lang="ru-RU" sz="2800" dirty="0" smtClean="0"/>
              <a:t>1. Достигать целей. </a:t>
            </a:r>
          </a:p>
          <a:p>
            <a:pPr marL="457200" indent="-457200">
              <a:buNone/>
            </a:pPr>
            <a:r>
              <a:rPr lang="ru-RU" sz="2800" dirty="0" smtClean="0"/>
              <a:t>2. Добиваться максимальных результатов. </a:t>
            </a:r>
          </a:p>
          <a:p>
            <a:pPr>
              <a:buNone/>
            </a:pPr>
            <a:r>
              <a:rPr lang="ru-RU" sz="2800" dirty="0" smtClean="0"/>
              <a:t>3. Не упускать важных дел.</a:t>
            </a:r>
          </a:p>
          <a:p>
            <a:pPr>
              <a:buNone/>
            </a:pPr>
            <a:r>
              <a:rPr lang="ru-RU" sz="2800" dirty="0" smtClean="0"/>
              <a:t>4. Отводить время для отдыха.</a:t>
            </a:r>
          </a:p>
          <a:p>
            <a:pPr>
              <a:buNone/>
            </a:pPr>
            <a:r>
              <a:rPr lang="ru-RU" sz="2800" dirty="0" smtClean="0"/>
              <a:t>5. Управлять процессом. </a:t>
            </a:r>
          </a:p>
          <a:p>
            <a:endParaRPr lang="ru-RU" sz="2800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Эркер">
    <a:dk1>
      <a:sysClr val="windowText" lastClr="000000"/>
    </a:dk1>
    <a:lt1>
      <a:sysClr val="window" lastClr="FFFFFF"/>
    </a:lt1>
    <a:dk2>
      <a:srgbClr val="575F6D"/>
    </a:dk2>
    <a:lt2>
      <a:srgbClr val="FFF39D"/>
    </a:lt2>
    <a:accent1>
      <a:srgbClr val="FE8637"/>
    </a:accent1>
    <a:accent2>
      <a:srgbClr val="7598D9"/>
    </a:accent2>
    <a:accent3>
      <a:srgbClr val="B32C16"/>
    </a:accent3>
    <a:accent4>
      <a:srgbClr val="F5CD2D"/>
    </a:accent4>
    <a:accent5>
      <a:srgbClr val="AEBAD5"/>
    </a:accent5>
    <a:accent6>
      <a:srgbClr val="777C84"/>
    </a:accent6>
    <a:hlink>
      <a:srgbClr val="D2611C"/>
    </a:hlink>
    <a:folHlink>
      <a:srgbClr val="3B435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554</TotalTime>
  <Words>547</Words>
  <Application>Microsoft Office PowerPoint</Application>
  <PresentationFormat>Экран (4:3)</PresentationFormat>
  <Paragraphs>152</Paragraphs>
  <Slides>35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Эркер</vt:lpstr>
      <vt:lpstr>Тема 2. Сущность и история развития тайм-менеджмента </vt:lpstr>
      <vt:lpstr>Слайд 2</vt:lpstr>
      <vt:lpstr>1. Сущность и содержание тайм-менеджмента </vt:lpstr>
      <vt:lpstr>Слайд 4</vt:lpstr>
      <vt:lpstr>Слайд 5</vt:lpstr>
      <vt:lpstr>Элементы тайм-менеджмента</vt:lpstr>
      <vt:lpstr>Слайд 7</vt:lpstr>
      <vt:lpstr>Различают два крупных направления современного тайм-менеджмента: </vt:lpstr>
      <vt:lpstr>Универсальные задачи тайм-менеджмента (как личного, так и корпоративного)</vt:lpstr>
      <vt:lpstr>Слайд 10</vt:lpstr>
      <vt:lpstr>Принципы тайм-менеджмента</vt:lpstr>
      <vt:lpstr>Слайд 12</vt:lpstr>
      <vt:lpstr>Слайд 13</vt:lpstr>
      <vt:lpstr>Слайд 14</vt:lpstr>
      <vt:lpstr>Слайд 15</vt:lpstr>
      <vt:lpstr>Слайд 16</vt:lpstr>
      <vt:lpstr>2. История развития тайм менеджмента  </vt:lpstr>
      <vt:lpstr>Этапы развития тайм-менеджмента</vt:lpstr>
      <vt:lpstr>Донаучный период: древний мир</vt:lpstr>
      <vt:lpstr>Слайд 20</vt:lpstr>
      <vt:lpstr>Донаучный период: средние века</vt:lpstr>
      <vt:lpstr>Донаучный период: новая история</vt:lpstr>
      <vt:lpstr>Слайд 23</vt:lpstr>
      <vt:lpstr>Особенности донаучного периода: </vt:lpstr>
      <vt:lpstr>Тейлоризм (1910-е — 1950-е)</vt:lpstr>
      <vt:lpstr>Слайд 26</vt:lpstr>
      <vt:lpstr> Чарльз Чаплин фильм «Новые времена» (1936)</vt:lpstr>
      <vt:lpstr>Слайд 28</vt:lpstr>
      <vt:lpstr>Слайд 29</vt:lpstr>
      <vt:lpstr>Особенности тейлоризма:</vt:lpstr>
      <vt:lpstr>Классический тайм-менеджмент (1950-е — 1990-е)</vt:lpstr>
      <vt:lpstr>Слайд 32</vt:lpstr>
      <vt:lpstr>Слайд 33</vt:lpstr>
      <vt:lpstr>Современный тайм-менеджмент ( с 1990-х и до настоящего времени)</vt:lpstr>
      <vt:lpstr>Слайд 35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Тема 1. Время как ресурс. Единицы и способы измерения времени</dc:title>
  <dc:creator>astra</dc:creator>
  <cp:lastModifiedBy>astra</cp:lastModifiedBy>
  <cp:revision>59</cp:revision>
  <dcterms:created xsi:type="dcterms:W3CDTF">2018-01-08T08:18:15Z</dcterms:created>
  <dcterms:modified xsi:type="dcterms:W3CDTF">2023-02-12T09:35:09Z</dcterms:modified>
</cp:coreProperties>
</file>