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1" r:id="rId1"/>
  </p:sldMasterIdLst>
  <p:notesMasterIdLst>
    <p:notesMasterId r:id="rId58"/>
  </p:notesMasterIdLst>
  <p:sldIdLst>
    <p:sldId id="256" r:id="rId2"/>
    <p:sldId id="387" r:id="rId3"/>
    <p:sldId id="415" r:id="rId4"/>
    <p:sldId id="416" r:id="rId5"/>
    <p:sldId id="417" r:id="rId6"/>
    <p:sldId id="396" r:id="rId7"/>
    <p:sldId id="418" r:id="rId8"/>
    <p:sldId id="419" r:id="rId9"/>
    <p:sldId id="397" r:id="rId10"/>
    <p:sldId id="398" r:id="rId11"/>
    <p:sldId id="420" r:id="rId12"/>
    <p:sldId id="390" r:id="rId13"/>
    <p:sldId id="385" r:id="rId14"/>
    <p:sldId id="421" r:id="rId15"/>
    <p:sldId id="422" r:id="rId16"/>
    <p:sldId id="423" r:id="rId17"/>
    <p:sldId id="405" r:id="rId18"/>
    <p:sldId id="340" r:id="rId19"/>
    <p:sldId id="351" r:id="rId20"/>
    <p:sldId id="352" r:id="rId21"/>
    <p:sldId id="360" r:id="rId22"/>
    <p:sldId id="353" r:id="rId23"/>
    <p:sldId id="354" r:id="rId24"/>
    <p:sldId id="355" r:id="rId25"/>
    <p:sldId id="391" r:id="rId26"/>
    <p:sldId id="356" r:id="rId27"/>
    <p:sldId id="361" r:id="rId28"/>
    <p:sldId id="362" r:id="rId29"/>
    <p:sldId id="363" r:id="rId30"/>
    <p:sldId id="389" r:id="rId31"/>
    <p:sldId id="367" r:id="rId32"/>
    <p:sldId id="368" r:id="rId33"/>
    <p:sldId id="369" r:id="rId34"/>
    <p:sldId id="370" r:id="rId35"/>
    <p:sldId id="407" r:id="rId36"/>
    <p:sldId id="372" r:id="rId37"/>
    <p:sldId id="373" r:id="rId38"/>
    <p:sldId id="374" r:id="rId39"/>
    <p:sldId id="425" r:id="rId40"/>
    <p:sldId id="375" r:id="rId41"/>
    <p:sldId id="376" r:id="rId42"/>
    <p:sldId id="377" r:id="rId43"/>
    <p:sldId id="378" r:id="rId44"/>
    <p:sldId id="379" r:id="rId45"/>
    <p:sldId id="380" r:id="rId46"/>
    <p:sldId id="381" r:id="rId47"/>
    <p:sldId id="382" r:id="rId48"/>
    <p:sldId id="383" r:id="rId49"/>
    <p:sldId id="409" r:id="rId50"/>
    <p:sldId id="414" r:id="rId51"/>
    <p:sldId id="408" r:id="rId52"/>
    <p:sldId id="388" r:id="rId53"/>
    <p:sldId id="412" r:id="rId54"/>
    <p:sldId id="411" r:id="rId55"/>
    <p:sldId id="410" r:id="rId56"/>
    <p:sldId id="358" r:id="rId57"/>
  </p:sldIdLst>
  <p:sldSz cx="13439775" cy="7559675"/>
  <p:notesSz cx="7772400" cy="10058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>
      <p:cViewPr varScale="1">
        <p:scale>
          <a:sx n="74" d="100"/>
          <a:sy n="74" d="100"/>
        </p:scale>
        <p:origin x="720" y="72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">
            <a:extLst>
              <a:ext uri="{FF2B5EF4-FFF2-40B4-BE49-F238E27FC236}">
                <a16:creationId xmlns:a16="http://schemas.microsoft.com/office/drawing/2014/main" id="{919534EF-EF76-4961-9727-6B59C01B9E60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823913" y="1006475"/>
            <a:ext cx="6121400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050" name="Rectangle 2">
            <a:extLst>
              <a:ext uri="{FF2B5EF4-FFF2-40B4-BE49-F238E27FC236}">
                <a16:creationId xmlns:a16="http://schemas.microsoft.com/office/drawing/2014/main" id="{8D556A60-9054-40D4-8E50-6BCFE3BD489E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1185863" y="4787900"/>
            <a:ext cx="5405437" cy="3824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">
            <a:extLst>
              <a:ext uri="{FF2B5EF4-FFF2-40B4-BE49-F238E27FC236}">
                <a16:creationId xmlns:a16="http://schemas.microsoft.com/office/drawing/2014/main" id="{6F458067-85B4-415F-9CF4-0BC64E211C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22325" y="1006475"/>
            <a:ext cx="6126163" cy="34464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256F52F0-B8AE-4422-A2CC-0BDA98F1D5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85863" y="4787900"/>
            <a:ext cx="5407025" cy="3825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8667" y="0"/>
            <a:ext cx="13482943" cy="7557706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67949" y="2062576"/>
            <a:ext cx="7513210" cy="1670594"/>
          </a:xfrm>
        </p:spPr>
        <p:txBody>
          <a:bodyPr anchor="b">
            <a:noAutofit/>
          </a:bodyPr>
          <a:lstStyle>
            <a:lvl1pPr algn="ctr">
              <a:defRPr sz="5952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67949" y="4031823"/>
            <a:ext cx="7513210" cy="1455940"/>
          </a:xfrm>
        </p:spPr>
        <p:txBody>
          <a:bodyPr anchor="t">
            <a:normAutofit/>
          </a:bodyPr>
          <a:lstStyle>
            <a:lvl1pPr marL="0" indent="0" algn="ctr">
              <a:buNone/>
              <a:defRPr sz="2315">
                <a:solidFill>
                  <a:schemeClr val="tx1"/>
                </a:solidFill>
              </a:defRPr>
            </a:lvl1pPr>
            <a:lvl2pPr marL="50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00267" y="5553090"/>
            <a:ext cx="989317" cy="307987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67948" y="5553090"/>
            <a:ext cx="5748320" cy="30798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73584" y="5553090"/>
            <a:ext cx="607575" cy="3079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967949" y="3882497"/>
            <a:ext cx="751320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9264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7977" y="5308103"/>
            <a:ext cx="10593155" cy="624724"/>
          </a:xfrm>
        </p:spPr>
        <p:txBody>
          <a:bodyPr anchor="b">
            <a:normAutofit/>
          </a:bodyPr>
          <a:lstStyle>
            <a:lvl1pPr algn="ctr">
              <a:defRPr sz="2646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8011" y="1147950"/>
            <a:ext cx="11140255" cy="3677178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64"/>
            </a:lvl1pPr>
            <a:lvl2pPr marL="503972" indent="0">
              <a:buNone/>
              <a:defRPr sz="1764"/>
            </a:lvl2pPr>
            <a:lvl3pPr marL="1007943" indent="0">
              <a:buNone/>
              <a:defRPr sz="1764"/>
            </a:lvl3pPr>
            <a:lvl4pPr marL="1511915" indent="0">
              <a:buNone/>
              <a:defRPr sz="1764"/>
            </a:lvl4pPr>
            <a:lvl5pPr marL="2015886" indent="0">
              <a:buNone/>
              <a:defRPr sz="1764"/>
            </a:lvl5pPr>
            <a:lvl6pPr marL="2519858" indent="0">
              <a:buNone/>
              <a:defRPr sz="1764"/>
            </a:lvl6pPr>
            <a:lvl7pPr marL="3023829" indent="0">
              <a:buNone/>
              <a:defRPr sz="1764"/>
            </a:lvl7pPr>
            <a:lvl8pPr marL="3527801" indent="0">
              <a:buNone/>
              <a:defRPr sz="1764"/>
            </a:lvl8pPr>
            <a:lvl9pPr marL="4031772" indent="0">
              <a:buNone/>
              <a:defRPr sz="1764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27977" y="5932827"/>
            <a:ext cx="10593155" cy="544226"/>
          </a:xfrm>
        </p:spPr>
        <p:txBody>
          <a:bodyPr>
            <a:normAutofit/>
          </a:bodyPr>
          <a:lstStyle>
            <a:lvl1pPr marL="0" indent="0" algn="ctr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811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7311" y="1082619"/>
            <a:ext cx="10574488" cy="3257195"/>
          </a:xfrm>
        </p:spPr>
        <p:txBody>
          <a:bodyPr anchor="ctr">
            <a:normAutofit/>
          </a:bodyPr>
          <a:lstStyle>
            <a:lvl1pPr algn="ctr">
              <a:defRPr sz="3527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37311" y="4787794"/>
            <a:ext cx="10574488" cy="1689261"/>
          </a:xfrm>
        </p:spPr>
        <p:txBody>
          <a:bodyPr anchor="ctr">
            <a:normAutofit/>
          </a:bodyPr>
          <a:lstStyle>
            <a:lvl1pPr marL="0" indent="0" algn="ctr">
              <a:buNone/>
              <a:defRPr sz="2205">
                <a:solidFill>
                  <a:schemeClr val="tx1"/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539058" y="4563803"/>
            <a:ext cx="10370076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54914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4224" y="1082619"/>
            <a:ext cx="10247826" cy="2613222"/>
          </a:xfrm>
        </p:spPr>
        <p:txBody>
          <a:bodyPr anchor="ctr">
            <a:normAutofit/>
          </a:bodyPr>
          <a:lstStyle>
            <a:lvl1pPr algn="ctr">
              <a:defRPr sz="3527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846219" y="3695841"/>
            <a:ext cx="9743839" cy="643972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205"/>
            </a:lvl1pPr>
            <a:lvl2pPr marL="503972" indent="0">
              <a:buFontTx/>
              <a:buNone/>
              <a:defRPr/>
            </a:lvl2pPr>
            <a:lvl3pPr marL="1007943" indent="0">
              <a:buFontTx/>
              <a:buNone/>
              <a:defRPr/>
            </a:lvl3pPr>
            <a:lvl4pPr marL="1511915" indent="0">
              <a:buFontTx/>
              <a:buNone/>
              <a:defRPr/>
            </a:lvl4pPr>
            <a:lvl5pPr marL="2015886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7977" y="4787794"/>
            <a:ext cx="10593155" cy="1689261"/>
          </a:xfrm>
        </p:spPr>
        <p:txBody>
          <a:bodyPr anchor="ctr">
            <a:normAutofit/>
          </a:bodyPr>
          <a:lstStyle>
            <a:lvl1pPr marL="0" indent="0" algn="ctr">
              <a:buNone/>
              <a:defRPr sz="2205">
                <a:solidFill>
                  <a:schemeClr val="tx1"/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950235" y="969994"/>
            <a:ext cx="671989" cy="644607"/>
          </a:xfrm>
          <a:prstGeom prst="rect">
            <a:avLst/>
          </a:prstGeom>
        </p:spPr>
        <p:txBody>
          <a:bodyPr vert="horz" lIns="100796" tIns="50398" rIns="100796" bIns="50398" rtlCol="0" anchor="ctr">
            <a:noAutofit/>
          </a:bodyPr>
          <a:lstStyle/>
          <a:p>
            <a:pPr lvl="0"/>
            <a:r>
              <a:rPr lang="en-US" sz="8818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685138" y="3117203"/>
            <a:ext cx="671989" cy="644607"/>
          </a:xfrm>
          <a:prstGeom prst="rect">
            <a:avLst/>
          </a:prstGeom>
        </p:spPr>
        <p:txBody>
          <a:bodyPr vert="horz" lIns="100796" tIns="50398" rIns="100796" bIns="50398" rtlCol="0" anchor="ctr">
            <a:noAutofit/>
          </a:bodyPr>
          <a:lstStyle/>
          <a:p>
            <a:pPr lvl="0" algn="r"/>
            <a:r>
              <a:rPr lang="en-US" sz="8818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539058" y="4563803"/>
            <a:ext cx="10370076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07152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7979" y="3647098"/>
            <a:ext cx="10593157" cy="1619080"/>
          </a:xfrm>
        </p:spPr>
        <p:txBody>
          <a:bodyPr anchor="b">
            <a:normAutofit/>
          </a:bodyPr>
          <a:lstStyle>
            <a:lvl1pPr algn="l">
              <a:defRPr sz="3527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7977" y="5266178"/>
            <a:ext cx="10593157" cy="948432"/>
          </a:xfrm>
        </p:spPr>
        <p:txBody>
          <a:bodyPr anchor="t">
            <a:normAutofit/>
          </a:bodyPr>
          <a:lstStyle>
            <a:lvl1pPr marL="0" indent="0" algn="l">
              <a:buNone/>
              <a:defRPr sz="2205">
                <a:solidFill>
                  <a:schemeClr val="tx1"/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1609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4224" y="1082619"/>
            <a:ext cx="10247826" cy="2473228"/>
          </a:xfrm>
        </p:spPr>
        <p:txBody>
          <a:bodyPr anchor="ctr">
            <a:normAutofit/>
          </a:bodyPr>
          <a:lstStyle>
            <a:lvl1pPr algn="ctr">
              <a:defRPr sz="3527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427977" y="4011668"/>
            <a:ext cx="10593157" cy="97771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7977" y="4993119"/>
            <a:ext cx="10593157" cy="1483936"/>
          </a:xfrm>
        </p:spPr>
        <p:txBody>
          <a:bodyPr anchor="t">
            <a:normAutofit/>
          </a:bodyPr>
          <a:lstStyle>
            <a:lvl1pPr marL="0" indent="0" algn="l">
              <a:buNone/>
              <a:defRPr sz="1984">
                <a:solidFill>
                  <a:schemeClr val="tx1"/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50235" y="969994"/>
            <a:ext cx="671989" cy="644607"/>
          </a:xfrm>
          <a:prstGeom prst="rect">
            <a:avLst/>
          </a:prstGeom>
        </p:spPr>
        <p:txBody>
          <a:bodyPr vert="horz" lIns="100796" tIns="50398" rIns="100796" bIns="50398" rtlCol="0" anchor="ctr">
            <a:noAutofit/>
          </a:bodyPr>
          <a:lstStyle/>
          <a:p>
            <a:pPr lvl="0"/>
            <a:r>
              <a:rPr lang="en-US" sz="8818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685138" y="2865204"/>
            <a:ext cx="671989" cy="644607"/>
          </a:xfrm>
          <a:prstGeom prst="rect">
            <a:avLst/>
          </a:prstGeom>
        </p:spPr>
        <p:txBody>
          <a:bodyPr vert="horz" lIns="100796" tIns="50398" rIns="100796" bIns="50398" rtlCol="0" anchor="ctr">
            <a:noAutofit/>
          </a:bodyPr>
          <a:lstStyle/>
          <a:p>
            <a:pPr lvl="0" algn="r"/>
            <a:r>
              <a:rPr lang="en-US" sz="8818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539058" y="3779838"/>
            <a:ext cx="10370076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85965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7977" y="1082619"/>
            <a:ext cx="10593155" cy="247322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427977" y="4001588"/>
            <a:ext cx="10593157" cy="927320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3086">
                <a:solidFill>
                  <a:schemeClr val="tx1"/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7976" y="4927788"/>
            <a:ext cx="10593160" cy="1549267"/>
          </a:xfrm>
        </p:spPr>
        <p:txBody>
          <a:bodyPr anchor="t">
            <a:normAutofit/>
          </a:bodyPr>
          <a:lstStyle>
            <a:lvl1pPr marL="0" indent="0" algn="l">
              <a:buNone/>
              <a:defRPr sz="1984">
                <a:solidFill>
                  <a:schemeClr val="tx1"/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539058" y="3779838"/>
            <a:ext cx="10370076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48867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539058" y="2669218"/>
            <a:ext cx="10370076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85339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20385" y="1082618"/>
            <a:ext cx="2084416" cy="539443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27974" y="1082619"/>
            <a:ext cx="8193749" cy="5394435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9771054" y="1091953"/>
            <a:ext cx="0" cy="5375769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2556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3591" y="639764"/>
            <a:ext cx="11475663" cy="126047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908320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539058" y="2669218"/>
            <a:ext cx="10370076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378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1299" y="1931924"/>
            <a:ext cx="8993679" cy="2008984"/>
          </a:xfrm>
        </p:spPr>
        <p:txBody>
          <a:bodyPr anchor="b">
            <a:normAutofit/>
          </a:bodyPr>
          <a:lstStyle>
            <a:lvl1pPr algn="ctr">
              <a:defRPr sz="485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1296" y="4239560"/>
            <a:ext cx="8993681" cy="1052211"/>
          </a:xfrm>
        </p:spPr>
        <p:txBody>
          <a:bodyPr anchor="t">
            <a:normAutofit/>
          </a:bodyPr>
          <a:lstStyle>
            <a:lvl1pPr marL="0" indent="0" algn="ctr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218713" y="4090233"/>
            <a:ext cx="899885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0385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539058" y="2669218"/>
            <a:ext cx="10370076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1336" y="2822279"/>
            <a:ext cx="5201193" cy="36488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13966" y="2822279"/>
            <a:ext cx="5201193" cy="36488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461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7976" y="2930540"/>
            <a:ext cx="5201193" cy="635222"/>
          </a:xfrm>
        </p:spPr>
        <p:txBody>
          <a:bodyPr anchor="b">
            <a:noAutofit/>
          </a:bodyPr>
          <a:lstStyle>
            <a:lvl1pPr marL="0" indent="0">
              <a:spcBef>
                <a:spcPts val="741"/>
              </a:spcBef>
              <a:spcAft>
                <a:spcPts val="661"/>
              </a:spcAft>
              <a:buNone/>
              <a:defRPr sz="3086" b="0">
                <a:solidFill>
                  <a:schemeClr val="accent1"/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27976" y="3575097"/>
            <a:ext cx="5201193" cy="2901959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13223" y="2930540"/>
            <a:ext cx="5201193" cy="635222"/>
          </a:xfrm>
        </p:spPr>
        <p:txBody>
          <a:bodyPr anchor="b">
            <a:noAutofit/>
          </a:bodyPr>
          <a:lstStyle>
            <a:lvl1pPr marL="0" indent="0">
              <a:spcBef>
                <a:spcPts val="741"/>
              </a:spcBef>
              <a:spcAft>
                <a:spcPts val="661"/>
              </a:spcAft>
              <a:buNone/>
              <a:defRPr sz="3086" b="0">
                <a:solidFill>
                  <a:schemeClr val="accent1"/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13223" y="3575097"/>
            <a:ext cx="5201193" cy="2901959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539058" y="2669218"/>
            <a:ext cx="10370076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3285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539058" y="2669218"/>
            <a:ext cx="10370076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8814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608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225" y="1530602"/>
            <a:ext cx="4099016" cy="1511935"/>
          </a:xfrm>
        </p:spPr>
        <p:txBody>
          <a:bodyPr anchor="b">
            <a:normAutofit/>
          </a:bodyPr>
          <a:lstStyle>
            <a:lvl1pPr algn="ctr">
              <a:defRPr sz="2646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73235" y="1082618"/>
            <a:ext cx="6029232" cy="5394437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26225" y="3341188"/>
            <a:ext cx="4099016" cy="2687889"/>
          </a:xfrm>
        </p:spPr>
        <p:txBody>
          <a:bodyPr anchor="t">
            <a:normAutofit/>
          </a:bodyPr>
          <a:lstStyle>
            <a:lvl1pPr marL="0" indent="0" algn="ctr">
              <a:buNone/>
              <a:defRPr sz="1764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539058" y="3210528"/>
            <a:ext cx="387418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3611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7975" y="2076576"/>
            <a:ext cx="6880627" cy="1511935"/>
          </a:xfrm>
        </p:spPr>
        <p:txBody>
          <a:bodyPr anchor="b">
            <a:normAutofit/>
          </a:bodyPr>
          <a:lstStyle>
            <a:lvl1pPr algn="ctr">
              <a:defRPr sz="3086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923287" y="1147951"/>
            <a:ext cx="3376861" cy="5263774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64"/>
            </a:lvl1pPr>
            <a:lvl2pPr marL="503972" indent="0">
              <a:buNone/>
              <a:defRPr sz="1764"/>
            </a:lvl2pPr>
            <a:lvl3pPr marL="1007943" indent="0">
              <a:buNone/>
              <a:defRPr sz="1764"/>
            </a:lvl3pPr>
            <a:lvl4pPr marL="1511915" indent="0">
              <a:buNone/>
              <a:defRPr sz="1764"/>
            </a:lvl4pPr>
            <a:lvl5pPr marL="2015886" indent="0">
              <a:buNone/>
              <a:defRPr sz="1764"/>
            </a:lvl5pPr>
            <a:lvl6pPr marL="2519858" indent="0">
              <a:buNone/>
              <a:defRPr sz="1764"/>
            </a:lvl6pPr>
            <a:lvl7pPr marL="3023829" indent="0">
              <a:buNone/>
              <a:defRPr sz="1764"/>
            </a:lvl7pPr>
            <a:lvl8pPr marL="3527801" indent="0">
              <a:buNone/>
              <a:defRPr sz="1764"/>
            </a:lvl8pPr>
            <a:lvl9pPr marL="4031772" indent="0">
              <a:buNone/>
              <a:defRPr sz="1764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27975" y="3588511"/>
            <a:ext cx="6880627" cy="2015913"/>
          </a:xfrm>
        </p:spPr>
        <p:txBody>
          <a:bodyPr anchor="t">
            <a:normAutofit/>
          </a:bodyPr>
          <a:lstStyle>
            <a:lvl1pPr marL="0" indent="0" algn="ctr">
              <a:buNone/>
              <a:defRPr sz="1984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227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7346" y="0"/>
            <a:ext cx="13481622" cy="7557706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27979" y="1082619"/>
            <a:ext cx="10583818" cy="143727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7977" y="2818544"/>
            <a:ext cx="10583818" cy="36585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565589" y="6579717"/>
            <a:ext cx="1763970" cy="307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2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27977" y="6579717"/>
            <a:ext cx="8053613" cy="307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2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13558" y="6579717"/>
            <a:ext cx="598239" cy="307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2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693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</p:sldLayoutIdLst>
  <p:txStyles>
    <p:titleStyle>
      <a:lvl1pPr algn="ctr" defTabSz="503972" rtl="0" eaLnBrk="1" latinLnBrk="0" hangingPunct="1">
        <a:spcBef>
          <a:spcPct val="0"/>
        </a:spcBef>
        <a:buNone/>
        <a:defRPr sz="485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14982" indent="-314982" algn="l" defTabSz="503972" rtl="0" eaLnBrk="1" latinLnBrk="0" hangingPunct="1">
        <a:spcBef>
          <a:spcPct val="20000"/>
        </a:spcBef>
        <a:spcAft>
          <a:spcPts val="661"/>
        </a:spcAft>
        <a:buClr>
          <a:schemeClr val="accent1"/>
        </a:buClr>
        <a:buSzPct val="115000"/>
        <a:buFont typeface="Arial"/>
        <a:buChar char="•"/>
        <a:defRPr sz="2646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818954" indent="-314982" algn="l" defTabSz="503972" rtl="0" eaLnBrk="1" latinLnBrk="0" hangingPunct="1">
        <a:spcBef>
          <a:spcPct val="20000"/>
        </a:spcBef>
        <a:spcAft>
          <a:spcPts val="661"/>
        </a:spcAft>
        <a:buClr>
          <a:schemeClr val="accent1"/>
        </a:buClr>
        <a:buSzPct val="115000"/>
        <a:buFont typeface="Arial"/>
        <a:buChar char="•"/>
        <a:defRPr sz="2205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322925" indent="-314982" algn="l" defTabSz="503972" rtl="0" eaLnBrk="1" latinLnBrk="0" hangingPunct="1">
        <a:spcBef>
          <a:spcPct val="20000"/>
        </a:spcBef>
        <a:spcAft>
          <a:spcPts val="661"/>
        </a:spcAft>
        <a:buClr>
          <a:schemeClr val="accent1"/>
        </a:buClr>
        <a:buSzPct val="115000"/>
        <a:buFont typeface="Arial"/>
        <a:buChar char="•"/>
        <a:defRPr sz="1984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700904" indent="-188989" algn="l" defTabSz="503972" rtl="0" eaLnBrk="1" latinLnBrk="0" hangingPunct="1">
        <a:spcBef>
          <a:spcPct val="20000"/>
        </a:spcBef>
        <a:spcAft>
          <a:spcPts val="661"/>
        </a:spcAft>
        <a:buClr>
          <a:schemeClr val="accent1"/>
        </a:buClr>
        <a:buSzPct val="115000"/>
        <a:buFont typeface="Arial"/>
        <a:buChar char="•"/>
        <a:defRPr sz="1764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204876" indent="-188989" algn="l" defTabSz="503972" rtl="0" eaLnBrk="1" latinLnBrk="0" hangingPunct="1">
        <a:spcBef>
          <a:spcPct val="20000"/>
        </a:spcBef>
        <a:spcAft>
          <a:spcPts val="661"/>
        </a:spcAft>
        <a:buClr>
          <a:schemeClr val="accent1"/>
        </a:buClr>
        <a:buSzPct val="115000"/>
        <a:buFont typeface="Arial"/>
        <a:buChar char="•"/>
        <a:defRPr sz="1543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771844" indent="-251986" algn="l" defTabSz="503972" rtl="0" eaLnBrk="1" latinLnBrk="0" hangingPunct="1">
        <a:spcBef>
          <a:spcPct val="20000"/>
        </a:spcBef>
        <a:spcAft>
          <a:spcPts val="661"/>
        </a:spcAft>
        <a:buClr>
          <a:schemeClr val="accent1"/>
        </a:buClr>
        <a:buSzPct val="115000"/>
        <a:buFont typeface="Arial"/>
        <a:buChar char="•"/>
        <a:defRPr sz="1543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3275815" indent="-251986" algn="l" defTabSz="503972" rtl="0" eaLnBrk="1" latinLnBrk="0" hangingPunct="1">
        <a:spcBef>
          <a:spcPct val="20000"/>
        </a:spcBef>
        <a:spcAft>
          <a:spcPts val="661"/>
        </a:spcAft>
        <a:buClr>
          <a:schemeClr val="accent1"/>
        </a:buClr>
        <a:buSzPct val="115000"/>
        <a:buFont typeface="Arial"/>
        <a:buChar char="•"/>
        <a:defRPr sz="1543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779787" indent="-251986" algn="l" defTabSz="503972" rtl="0" eaLnBrk="1" latinLnBrk="0" hangingPunct="1">
        <a:spcBef>
          <a:spcPct val="20000"/>
        </a:spcBef>
        <a:spcAft>
          <a:spcPts val="661"/>
        </a:spcAft>
        <a:buClr>
          <a:schemeClr val="accent1"/>
        </a:buClr>
        <a:buSzPct val="115000"/>
        <a:buFont typeface="Arial"/>
        <a:buChar char="•"/>
        <a:defRPr sz="1543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4283758" indent="-251986" algn="l" defTabSz="503972" rtl="0" eaLnBrk="1" latinLnBrk="0" hangingPunct="1">
        <a:spcBef>
          <a:spcPct val="20000"/>
        </a:spcBef>
        <a:spcAft>
          <a:spcPts val="661"/>
        </a:spcAft>
        <a:buClr>
          <a:schemeClr val="accent1"/>
        </a:buClr>
        <a:buSzPct val="115000"/>
        <a:buFont typeface="Arial"/>
        <a:buChar char="•"/>
        <a:defRPr sz="1543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8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8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8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>
            <a:extLst>
              <a:ext uri="{FF2B5EF4-FFF2-40B4-BE49-F238E27FC236}">
                <a16:creationId xmlns:a16="http://schemas.microsoft.com/office/drawing/2014/main" id="{4D1F5D40-103F-46A3-A1C6-16F88D1134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62139" y="395461"/>
            <a:ext cx="9572625" cy="1449215"/>
          </a:xfrm>
        </p:spPr>
        <p:txBody>
          <a:bodyPr vert="horz" wrap="square" lIns="0" tIns="30240" rIns="0" bIns="0" numCol="1" anchor="ctr" anchorCtr="0" compatLnSpc="1">
            <a:prstTxWarp prst="textNoShape">
              <a:avLst/>
            </a:prstTxWarp>
          </a:bodyPr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ru-RU" sz="4800" b="1" dirty="0">
                <a:effectLst/>
              </a:rPr>
              <a:t>Экосистемы и биогеоценозы.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1" name="Rectangle 2">
            <a:extLst>
              <a:ext uri="{FF2B5EF4-FFF2-40B4-BE49-F238E27FC236}">
                <a16:creationId xmlns:a16="http://schemas.microsoft.com/office/drawing/2014/main" id="{9469B8F9-4A9D-4ECD-9BBC-61654915E1A6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1175271" y="1922463"/>
            <a:ext cx="12264504" cy="4521670"/>
          </a:xfrm>
        </p:spPr>
        <p:txBody>
          <a:bodyPr vert="horz" wrap="square" lIns="0" tIns="30240" rIns="0" bIns="0" numCol="1" anchor="ctr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ru-RU" altLang="ru-RU" sz="4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Сообщества и биоценозы. Особенности строения пищевых (трофических) цепей.</a:t>
            </a:r>
            <a:endParaRPr lang="ru-RU" altLang="ru-RU" sz="44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4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2.Экосистемы, их трофическая структура.</a:t>
            </a:r>
          </a:p>
          <a:p>
            <a:pPr>
              <a:defRPr/>
            </a:pPr>
            <a:r>
              <a:rPr lang="ru-RU" sz="4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3.Биогеоценоз.</a:t>
            </a:r>
          </a:p>
          <a:p>
            <a:pPr>
              <a:defRPr/>
            </a:pPr>
            <a:r>
              <a:rPr lang="ru-RU" sz="4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4.Функционирование экосистем и биогеоценозов.</a:t>
            </a:r>
            <a:endParaRPr lang="en-US" sz="4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>
            <a:extLst>
              <a:ext uri="{FF2B5EF4-FFF2-40B4-BE49-F238E27FC236}">
                <a16:creationId xmlns:a16="http://schemas.microsoft.com/office/drawing/2014/main" id="{14361525-2981-4AA6-8D66-B7C6E9719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3639" y="6299201"/>
            <a:ext cx="8607425" cy="1260475"/>
          </a:xfrm>
        </p:spPr>
        <p:txBody>
          <a:bodyPr>
            <a:normAutofit fontScale="90000"/>
          </a:bodyPr>
          <a:lstStyle/>
          <a:p>
            <a:r>
              <a:rPr lang="ru-RU" altLang="ru-RU">
                <a:effectLst/>
              </a:rPr>
              <a:t>Гетеротрофы, консументы 2, 3-го порядков, зоофаги</a:t>
            </a:r>
          </a:p>
        </p:txBody>
      </p:sp>
      <p:pic>
        <p:nvPicPr>
          <p:cNvPr id="34819" name="Picture 2">
            <a:extLst>
              <a:ext uri="{FF2B5EF4-FFF2-40B4-BE49-F238E27FC236}">
                <a16:creationId xmlns:a16="http://schemas.microsoft.com/office/drawing/2014/main" id="{31A4D86F-EE5B-4D36-9305-2C59498EFA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514" y="0"/>
            <a:ext cx="4257675" cy="313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3">
            <a:extLst>
              <a:ext uri="{FF2B5EF4-FFF2-40B4-BE49-F238E27FC236}">
                <a16:creationId xmlns:a16="http://schemas.microsoft.com/office/drawing/2014/main" id="{0B96FF06-4422-4681-B7B1-AA1A660943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825" y="3136901"/>
            <a:ext cx="5087938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4">
            <a:extLst>
              <a:ext uri="{FF2B5EF4-FFF2-40B4-BE49-F238E27FC236}">
                <a16:creationId xmlns:a16="http://schemas.microsoft.com/office/drawing/2014/main" id="{ADB9EA85-D349-4143-ADD5-ADFE300F7A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013" y="0"/>
            <a:ext cx="42799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5899AC-0D35-4CCC-9630-48C9624BD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9938" y="250825"/>
            <a:ext cx="9359900" cy="7308850"/>
          </a:xfrm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r>
              <a:rPr lang="ru-RU" sz="4000" i="1" dirty="0" err="1">
                <a:effectLst/>
              </a:rPr>
              <a:t>Редуценты</a:t>
            </a:r>
            <a:r>
              <a:rPr lang="ru-RU" sz="4000" dirty="0">
                <a:effectLst/>
              </a:rPr>
              <a:t> (</a:t>
            </a:r>
            <a:r>
              <a:rPr lang="ru-RU" sz="4000" i="1" dirty="0">
                <a:effectLst/>
              </a:rPr>
              <a:t>деструкторы</a:t>
            </a:r>
            <a:r>
              <a:rPr lang="ru-RU" sz="4000" dirty="0">
                <a:effectLst/>
              </a:rPr>
              <a:t>) – это организмы, перерабатывающие мертвые останки животных и растений и живущие за счет энергии разложения сложных органических веществ до простейших соединений и неорганических веществ. Эти неорганические вещества вновь потребляются растениями, которые в процессе фотосинтеза образуют органические вещества, аккумулируя в них солнечную энергию.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CFEB7A-CF13-4394-A18B-FF87518DA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6201" y="6299201"/>
            <a:ext cx="8607425" cy="1260475"/>
          </a:xfrm>
        </p:spPr>
        <p:txBody>
          <a:bodyPr/>
          <a:lstStyle/>
          <a:p>
            <a:pPr>
              <a:defRPr/>
            </a:pPr>
            <a:r>
              <a:rPr lang="ru-RU" dirty="0" err="1"/>
              <a:t>Редуценты</a:t>
            </a:r>
            <a:endParaRPr lang="ru-RU" dirty="0"/>
          </a:p>
        </p:txBody>
      </p:sp>
      <p:pic>
        <p:nvPicPr>
          <p:cNvPr id="36867" name="Picture 2">
            <a:extLst>
              <a:ext uri="{FF2B5EF4-FFF2-40B4-BE49-F238E27FC236}">
                <a16:creationId xmlns:a16="http://schemas.microsoft.com/office/drawing/2014/main" id="{E9228FCF-98E1-4650-A164-1A637FE39F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838" y="0"/>
            <a:ext cx="8932862" cy="635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>
            <a:extLst>
              <a:ext uri="{FF2B5EF4-FFF2-40B4-BE49-F238E27FC236}">
                <a16:creationId xmlns:a16="http://schemas.microsoft.com/office/drawing/2014/main" id="{348CA33C-08C5-41DB-9D7F-5F6E55109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1376" y="323850"/>
            <a:ext cx="9432925" cy="6985000"/>
          </a:xfrm>
        </p:spPr>
        <p:txBody>
          <a:bodyPr>
            <a:normAutofit fontScale="90000"/>
          </a:bodyPr>
          <a:lstStyle/>
          <a:p>
            <a:r>
              <a:rPr lang="ru-RU" altLang="ru-RU">
                <a:effectLst/>
              </a:rPr>
              <a:t>Как правило, трофические цепи состоят из 2-5 уровней, чаще всего из 3-4 уровней. Причем, каждый последующий уровень гетеротрофов использует от 1 до 30% энергии, потребленной предшественником. Именно поэтому количество трофических уровней ограниченно имеющейся энергией.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DD65E37-CEDC-36E2-77FA-F36D47D5DF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07" y="194677"/>
            <a:ext cx="12025336" cy="7257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8835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8F379A-C7AE-C7C4-534B-40884C662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3591" y="639764"/>
            <a:ext cx="11475663" cy="6380433"/>
          </a:xfrm>
        </p:spPr>
        <p:txBody>
          <a:bodyPr/>
          <a:lstStyle/>
          <a:p>
            <a:r>
              <a:rPr lang="ru-RU" dirty="0"/>
              <a:t>К пищевым цепям применим второй закон термодинамики, который гласит, что некоторая часть энергии всегда рассеивается и становится недоступной для использования в виде тепловой энергии. </a:t>
            </a:r>
          </a:p>
        </p:txBody>
      </p:sp>
    </p:spTree>
    <p:extLst>
      <p:ext uri="{BB962C8B-B14F-4D97-AF65-F5344CB8AC3E}">
        <p14:creationId xmlns:p14="http://schemas.microsoft.com/office/powerpoint/2010/main" val="33405685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228522-81C9-291C-824E-07358F449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3591" y="639764"/>
            <a:ext cx="11475663" cy="6524449"/>
          </a:xfrm>
        </p:spPr>
        <p:txBody>
          <a:bodyPr/>
          <a:lstStyle/>
          <a:p>
            <a:r>
              <a:rPr lang="ru-RU" altLang="ru-RU" dirty="0">
                <a:effectLst/>
              </a:rPr>
              <a:t>Пищевые цепи, каждая из которых является отдельным каналом, составляют пищевую сеть – схему пищевых (трофических) связей между видами, входящими в состав сообщества.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25042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0C6B93-FAD4-4AAE-93A5-1E0E494DE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ru-RU"/>
          </a:p>
        </p:txBody>
      </p:sp>
      <p:pic>
        <p:nvPicPr>
          <p:cNvPr id="43011" name="Picture 2">
            <a:extLst>
              <a:ext uri="{FF2B5EF4-FFF2-40B4-BE49-F238E27FC236}">
                <a16:creationId xmlns:a16="http://schemas.microsoft.com/office/drawing/2014/main" id="{C8385AF9-AD83-4D46-B532-5EFA94A910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23" y="1"/>
            <a:ext cx="12025336" cy="756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108DF5-1444-4CB7-A4FB-1584E8C8A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2814" y="2124076"/>
            <a:ext cx="8747125" cy="227806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>
                <a:effectLst/>
              </a:rPr>
              <a:t>2.Экосистемы, их трофическая структура.</a:t>
            </a:r>
            <a:br>
              <a:rPr lang="ru-RU" dirty="0">
                <a:effectLst/>
              </a:rPr>
            </a:b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>
            <a:extLst>
              <a:ext uri="{FF2B5EF4-FFF2-40B4-BE49-F238E27FC236}">
                <a16:creationId xmlns:a16="http://schemas.microsoft.com/office/drawing/2014/main" id="{37A8EA14-A4A6-4159-8F9C-AF992DB3B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9826" y="639764"/>
            <a:ext cx="8607425" cy="6669087"/>
          </a:xfrm>
        </p:spPr>
        <p:txBody>
          <a:bodyPr/>
          <a:lstStyle/>
          <a:p>
            <a:r>
              <a:rPr lang="ru-RU" altLang="ru-RU">
                <a:effectLst/>
              </a:rPr>
              <a:t>Экосистемы – исторически сложившиеся в биосфере на той или иной территории или акватории открытые, но целостные и устойчивые системы живых и неживых компонентов (биотоп и биоценоз).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37247F-27CF-4FDA-A748-80E029DC2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7276" y="1908176"/>
            <a:ext cx="8607425" cy="2195513"/>
          </a:xfrm>
        </p:spPr>
        <p:txBody>
          <a:bodyPr>
            <a:normAutofit fontScale="90000"/>
          </a:bodyPr>
          <a:lstStyle/>
          <a:p>
            <a:pPr>
              <a:buFont typeface="Times New Roman" pitchFamily="16" charset="0"/>
              <a:buNone/>
              <a:defRPr/>
            </a:pPr>
            <a:r>
              <a:rPr lang="ru-RU" dirty="0"/>
              <a:t>1. Сообщества и биоценозы. Особенности строения пищевых (трофических) цепей.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BCCC52-B562-46C9-8FFC-2E874754A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1255" y="395461"/>
            <a:ext cx="10513167" cy="6919912"/>
          </a:xfrm>
        </p:spPr>
        <p:txBody>
          <a:bodyPr>
            <a:normAutofit/>
          </a:bodyPr>
          <a:lstStyle/>
          <a:p>
            <a:pPr>
              <a:buFont typeface="Times New Roman" pitchFamily="16" charset="0"/>
              <a:buNone/>
              <a:defRPr/>
            </a:pPr>
            <a:r>
              <a:rPr lang="ru-RU" dirty="0"/>
              <a:t>Экосистема включает в себя сообщества живых организмов (фитоценозы, зооценозы, </a:t>
            </a:r>
            <a:r>
              <a:rPr lang="ru-RU" dirty="0" err="1"/>
              <a:t>микробоценозы</a:t>
            </a:r>
            <a:r>
              <a:rPr lang="ru-RU" dirty="0"/>
              <a:t>, </a:t>
            </a:r>
            <a:r>
              <a:rPr lang="ru-RU" dirty="0" err="1"/>
              <a:t>микоценозы</a:t>
            </a:r>
            <a:r>
              <a:rPr lang="ru-RU" dirty="0"/>
              <a:t>), объединенные трофическими и пространственными связями, а также абиотические факторы среды (климатические, почвенно-грунтовые и др. условия).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868D34-D4CD-43F6-A66B-8D0C9F3B3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9826" y="639763"/>
            <a:ext cx="8607425" cy="6380162"/>
          </a:xfrm>
        </p:spPr>
        <p:txBody>
          <a:bodyPr/>
          <a:lstStyle/>
          <a:p>
            <a:pPr>
              <a:defRPr/>
            </a:pPr>
            <a:r>
              <a:rPr lang="ru-RU" i="1" dirty="0" err="1"/>
              <a:t>Биото́п</a:t>
            </a:r>
            <a:r>
              <a:rPr lang="ru-RU" i="1" dirty="0"/>
              <a:t> </a:t>
            </a:r>
            <a:r>
              <a:rPr lang="ru-RU" dirty="0"/>
              <a:t>(от греч. </a:t>
            </a:r>
            <a:r>
              <a:rPr lang="ru-RU" dirty="0" err="1"/>
              <a:t>βίος </a:t>
            </a:r>
            <a:r>
              <a:rPr lang="ru-RU" dirty="0"/>
              <a:t>— жизнь и </a:t>
            </a:r>
            <a:r>
              <a:rPr lang="ru-RU" dirty="0" err="1"/>
              <a:t>τόπος </a:t>
            </a:r>
            <a:r>
              <a:rPr lang="ru-RU" dirty="0"/>
              <a:t>— место) — относительно однородный по абиотическим факторам среды участок пространства (суши или водоёма), занятый определённым биоценозом.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>
            <a:extLst>
              <a:ext uri="{FF2B5EF4-FFF2-40B4-BE49-F238E27FC236}">
                <a16:creationId xmlns:a16="http://schemas.microsoft.com/office/drawing/2014/main" id="{E79BE98F-AAC9-49FB-BB7C-29EBCE74A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9826" y="639764"/>
            <a:ext cx="8607425" cy="6669087"/>
          </a:xfrm>
        </p:spPr>
        <p:txBody>
          <a:bodyPr>
            <a:normAutofit fontScale="90000"/>
          </a:bodyPr>
          <a:lstStyle/>
          <a:p>
            <a:r>
              <a:rPr lang="ru-RU" altLang="ru-RU">
                <a:effectLst/>
              </a:rPr>
              <a:t>Между биотопом и биоценозом происходит обмен веществ, энергии, информации, взаимное влияние друг на друга. Экологические системы, получая энергию от Солнца, способны накапливать ее. Они обладают внешними и внутренними круговоротами веществ, способны к саморегуляции процессов.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>
            <a:extLst>
              <a:ext uri="{FF2B5EF4-FFF2-40B4-BE49-F238E27FC236}">
                <a16:creationId xmlns:a16="http://schemas.microsoft.com/office/drawing/2014/main" id="{A76CA3F3-C727-47E0-9675-A12075290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1375" y="323851"/>
            <a:ext cx="9145588" cy="7235825"/>
          </a:xfrm>
        </p:spPr>
        <p:txBody>
          <a:bodyPr>
            <a:normAutofit fontScale="90000"/>
          </a:bodyPr>
          <a:lstStyle/>
          <a:p>
            <a:r>
              <a:rPr lang="ru-RU" altLang="ru-RU">
                <a:effectLst/>
              </a:rPr>
              <a:t>Запасы биогенных элементов, из которых состоят тела живых организмов, не безразличны. Лишь экосистемный круговорот придает этим элементам "свойство бесконечности", что необходимо для продолжения жизни. Солнечная энергия аккумулирует автотрофами в виде химической энергии органического вещества.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>
            <a:extLst>
              <a:ext uri="{FF2B5EF4-FFF2-40B4-BE49-F238E27FC236}">
                <a16:creationId xmlns:a16="http://schemas.microsoft.com/office/drawing/2014/main" id="{3E1E8A81-A204-4B86-A36D-7B43962F3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9939" y="1"/>
            <a:ext cx="9432925" cy="7559675"/>
          </a:xfrm>
        </p:spPr>
        <p:txBody>
          <a:bodyPr>
            <a:normAutofit fontScale="90000"/>
          </a:bodyPr>
          <a:lstStyle/>
          <a:p>
            <a:r>
              <a:rPr lang="ru-RU" altLang="ru-RU">
                <a:effectLst/>
              </a:rPr>
              <a:t>Гетеротрофные организмы получают энергию с пищей. Все живые существа связаны между собой энергетическими отношениями, т.к. одни организмы питаются другими, сами в то же время являются пищей для третьих. Причем лишь незначительная часть усвоенной пищи идет на прирост массы самого организма. Большая часть рациона расходуется на поддержание метаболических процессов, дыхание.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C68EF5-F408-4983-A4CE-28B22FF02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0243" name="Picture 2">
            <a:extLst>
              <a:ext uri="{FF2B5EF4-FFF2-40B4-BE49-F238E27FC236}">
                <a16:creationId xmlns:a16="http://schemas.microsoft.com/office/drawing/2014/main" id="{C0716DDA-9CF2-4A34-8686-78C1582ED0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6" y="1"/>
            <a:ext cx="10080625" cy="756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>
            <a:extLst>
              <a:ext uri="{FF2B5EF4-FFF2-40B4-BE49-F238E27FC236}">
                <a16:creationId xmlns:a16="http://schemas.microsoft.com/office/drawing/2014/main" id="{83C5E678-646E-4A7D-BFD0-A514B2AEA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247" y="179389"/>
            <a:ext cx="11665295" cy="7380287"/>
          </a:xfrm>
        </p:spPr>
        <p:txBody>
          <a:bodyPr>
            <a:normAutofit/>
          </a:bodyPr>
          <a:lstStyle/>
          <a:p>
            <a:r>
              <a:rPr lang="ru-RU" altLang="ru-RU" dirty="0">
                <a:effectLst/>
              </a:rPr>
              <a:t>Трофические (пищевые) цепи в зависимости от начального звена бывают:</a:t>
            </a:r>
            <a:br>
              <a:rPr lang="ru-RU" altLang="ru-RU" dirty="0">
                <a:effectLst/>
              </a:rPr>
            </a:br>
            <a:r>
              <a:rPr lang="ru-RU" altLang="ru-RU" i="1" dirty="0">
                <a:effectLst/>
              </a:rPr>
              <a:t>Цепи потребления </a:t>
            </a:r>
            <a:r>
              <a:rPr lang="ru-RU" altLang="ru-RU" dirty="0">
                <a:effectLst/>
              </a:rPr>
              <a:t>(цепи выедания, пастбищные) начинаются с автотрофов, т.е. фотосинтезирующих организмов.</a:t>
            </a:r>
            <a:br>
              <a:rPr lang="ru-RU" altLang="ru-RU" dirty="0">
                <a:effectLst/>
              </a:rPr>
            </a:br>
            <a:r>
              <a:rPr lang="ru-RU" altLang="ru-RU" i="1" dirty="0">
                <a:effectLst/>
              </a:rPr>
              <a:t>Цепи разложения </a:t>
            </a:r>
            <a:r>
              <a:rPr lang="ru-RU" altLang="ru-RU" dirty="0">
                <a:effectLst/>
              </a:rPr>
              <a:t>(</a:t>
            </a:r>
            <a:r>
              <a:rPr lang="ru-RU" altLang="ru-RU" dirty="0" err="1">
                <a:effectLst/>
              </a:rPr>
              <a:t>детритные</a:t>
            </a:r>
            <a:r>
              <a:rPr lang="ru-RU" altLang="ru-RU" dirty="0">
                <a:effectLst/>
              </a:rPr>
              <a:t>) начинаются с отмерших остатков растений, трупов и экскрементов животных.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>
            <a:extLst>
              <a:ext uri="{FF2B5EF4-FFF2-40B4-BE49-F238E27FC236}">
                <a16:creationId xmlns:a16="http://schemas.microsoft.com/office/drawing/2014/main" id="{C6971D1B-04A3-4935-8E54-B951062B3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9826" y="179389"/>
            <a:ext cx="8607425" cy="7380287"/>
          </a:xfrm>
        </p:spPr>
        <p:txBody>
          <a:bodyPr>
            <a:normAutofit fontScale="90000"/>
          </a:bodyPr>
          <a:lstStyle/>
          <a:p>
            <a:r>
              <a:rPr lang="ru-RU" altLang="ru-RU">
                <a:effectLst/>
              </a:rPr>
              <a:t>Пищевые цепи не изолированы друг от друга, переплетаясь, они образуют пищевую сеть. К пищевым цепям применим второй закон термодинамики, который гласит, что некоторая часть энергии всегда рассеивается и становится недоступной для использования в виде тепловой энергии.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>
            <a:extLst>
              <a:ext uri="{FF2B5EF4-FFF2-40B4-BE49-F238E27FC236}">
                <a16:creationId xmlns:a16="http://schemas.microsoft.com/office/drawing/2014/main" id="{92F658D1-8DB2-4950-BBF6-EAF5BBA17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9826" y="639763"/>
            <a:ext cx="8607425" cy="6596062"/>
          </a:xfrm>
        </p:spPr>
        <p:txBody>
          <a:bodyPr>
            <a:normAutofit fontScale="90000"/>
          </a:bodyPr>
          <a:lstStyle/>
          <a:p>
            <a:r>
              <a:rPr lang="ru-RU" altLang="ru-RU">
                <a:effectLst/>
              </a:rPr>
              <a:t>Кроме того, в основе построения пищевых цепей лежат закономерности поедания организмов. Так, в цепях потребления по мере продвижения по цепи размер консументов увеличивается, а их количество уменьшается. А в трофических цепях паразитов размер организмов уменьшается, а их количество увеличивается.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>
            <a:extLst>
              <a:ext uri="{FF2B5EF4-FFF2-40B4-BE49-F238E27FC236}">
                <a16:creationId xmlns:a16="http://schemas.microsoft.com/office/drawing/2014/main" id="{AED862D1-609C-40D0-815B-C363BB580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9826" y="639763"/>
            <a:ext cx="8607425" cy="6919912"/>
          </a:xfrm>
        </p:spPr>
        <p:txBody>
          <a:bodyPr>
            <a:normAutofit fontScale="90000"/>
          </a:bodyPr>
          <a:lstStyle/>
          <a:p>
            <a:r>
              <a:rPr lang="ru-RU" altLang="ru-RU">
                <a:effectLst/>
              </a:rPr>
              <a:t>Трофическую структуру экосистемы можно представить в виде экологической пирамиды (пирамида Ч. Элтона). Различают пирамиды чисел, биомасс и энергии. По правилу пирамиды общая биомасса у каждого последующего звена в цепи питания уменьшается (пирамида чисел).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>
            <a:extLst>
              <a:ext uri="{FF2B5EF4-FFF2-40B4-BE49-F238E27FC236}">
                <a16:creationId xmlns:a16="http://schemas.microsoft.com/office/drawing/2014/main" id="{57F47266-F906-4EF6-89CE-4EBD25751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6914" y="639764"/>
            <a:ext cx="9361487" cy="6524625"/>
          </a:xfrm>
        </p:spPr>
        <p:txBody>
          <a:bodyPr>
            <a:normAutofit fontScale="90000"/>
          </a:bodyPr>
          <a:lstStyle/>
          <a:p>
            <a:r>
              <a:rPr lang="ru-RU" altLang="ru-RU">
                <a:effectLst/>
              </a:rPr>
              <a:t>В естественных природных условиях популяции существуют не по отдельности, а образуют сообщества. Сообщество – это совокупность популяций разных видов совместно существующая в пространстве и времени, взаимодействующих друг с другом и со средой. Сообщество образует особую живую систему со своим собственным составом, структурой, функциями и развитием.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>
            <a:extLst>
              <a:ext uri="{FF2B5EF4-FFF2-40B4-BE49-F238E27FC236}">
                <a16:creationId xmlns:a16="http://schemas.microsoft.com/office/drawing/2014/main" id="{6A965635-30FD-4DB7-BEF1-CD22E67E8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1739" y="6588125"/>
            <a:ext cx="8607425" cy="971550"/>
          </a:xfrm>
        </p:spPr>
        <p:txBody>
          <a:bodyPr/>
          <a:lstStyle/>
          <a:p>
            <a:r>
              <a:rPr lang="ru-RU" altLang="ru-RU">
                <a:effectLst/>
              </a:rPr>
              <a:t>Экологическая пирамида</a:t>
            </a:r>
          </a:p>
        </p:txBody>
      </p:sp>
      <p:pic>
        <p:nvPicPr>
          <p:cNvPr id="15363" name="Picture 2">
            <a:extLst>
              <a:ext uri="{FF2B5EF4-FFF2-40B4-BE49-F238E27FC236}">
                <a16:creationId xmlns:a16="http://schemas.microsoft.com/office/drawing/2014/main" id="{3D04FD99-97DD-4B6A-8BC9-E6732331DB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838" y="1"/>
            <a:ext cx="9047162" cy="680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74F7EF-F9C2-4249-9241-D08D34CA9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8714" y="2987676"/>
            <a:ext cx="8607425" cy="12604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>
                <a:effectLst/>
              </a:rPr>
              <a:t>2.Биогеоценоз.</a:t>
            </a:r>
            <a:br>
              <a:rPr lang="ru-RU" dirty="0">
                <a:effectLst/>
              </a:rPr>
            </a:br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8DFDE9-7C4B-4215-BD9F-6D9CC1AE1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9826" y="639763"/>
            <a:ext cx="8607425" cy="69199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>
                <a:effectLst/>
              </a:rPr>
              <a:t>Довольно близким понятием к понятию экосистема является биогеоценоз. Однако это не синонимы. Так, экосистема обеспечивает круговорот веществ любого ранга, в том числе и водных объектов (акваторий), понятие биогеоценоз относится к таким участкам суши, которые заняты фитоценозами.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D6DEFD-EF76-40C5-A11C-CD6B9944A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9826" y="250825"/>
            <a:ext cx="8607425" cy="73088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i="1" dirty="0">
                <a:effectLst/>
              </a:rPr>
              <a:t>Биогеоценоз</a:t>
            </a:r>
            <a:r>
              <a:rPr lang="ru-RU" dirty="0">
                <a:effectLst/>
              </a:rPr>
              <a:t> – это природный комплекс функционально единых элементов живой и неживой природы, элементарная структурная единица биосферы.</a:t>
            </a:r>
            <a:br>
              <a:rPr lang="ru-RU" dirty="0">
                <a:effectLst/>
              </a:rPr>
            </a:br>
            <a:r>
              <a:rPr lang="ru-RU" i="1" dirty="0">
                <a:effectLst/>
              </a:rPr>
              <a:t> Биогеоценоз  </a:t>
            </a:r>
            <a:r>
              <a:rPr lang="ru-RU" dirty="0">
                <a:effectLst/>
              </a:rPr>
              <a:t>включает в себя </a:t>
            </a:r>
            <a:r>
              <a:rPr lang="ru-RU" i="1" dirty="0">
                <a:effectLst/>
              </a:rPr>
              <a:t>биоценоз </a:t>
            </a:r>
            <a:r>
              <a:rPr lang="ru-RU" dirty="0">
                <a:effectLst/>
              </a:rPr>
              <a:t>(фитоценоз, зооценоз и </a:t>
            </a:r>
            <a:r>
              <a:rPr lang="ru-RU" dirty="0" err="1">
                <a:effectLst/>
              </a:rPr>
              <a:t>микробоценоз</a:t>
            </a:r>
            <a:r>
              <a:rPr lang="ru-RU" i="1" dirty="0">
                <a:effectLst/>
              </a:rPr>
              <a:t>) </a:t>
            </a:r>
            <a:r>
              <a:rPr lang="ru-RU" dirty="0" err="1">
                <a:effectLst/>
              </a:rPr>
              <a:t>и</a:t>
            </a:r>
            <a:r>
              <a:rPr lang="ru-RU" i="1" dirty="0">
                <a:effectLst/>
              </a:rPr>
              <a:t> биотоп </a:t>
            </a:r>
            <a:r>
              <a:rPr lang="ru-RU" dirty="0">
                <a:effectLst/>
              </a:rPr>
              <a:t>(место их обитания на суше).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03BDC6-BA18-4F98-8958-3ECA6C964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9826" y="639763"/>
            <a:ext cx="8607425" cy="69199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>
                <a:effectLst/>
              </a:rPr>
              <a:t>Итак, биогеоценоз, в отличие от экосистемы, сугубо наземное, территориально ограниченное образование. Любой биогеоценоз можно назвать экосистемой, но не все экосистемы являются биогеоценозами. Так, понятие "экосистема" значительно шире, она может включать в себя несколько биогеоценозов.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9124AE-8C5A-42FA-84F7-818B17317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3176" y="2484439"/>
            <a:ext cx="8607425" cy="1260475"/>
          </a:xfrm>
        </p:spPr>
        <p:txBody>
          <a:bodyPr/>
          <a:lstStyle/>
          <a:p>
            <a:pPr>
              <a:defRPr/>
            </a:pPr>
            <a:r>
              <a:rPr lang="ru-RU" dirty="0"/>
              <a:t>Структура </a:t>
            </a:r>
            <a:r>
              <a:rPr lang="ru-RU" dirty="0" err="1"/>
              <a:t>биогеценоза</a:t>
            </a:r>
            <a:r>
              <a:rPr lang="ru-RU" dirty="0"/>
              <a:t>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>
            <a:extLst>
              <a:ext uri="{FF2B5EF4-FFF2-40B4-BE49-F238E27FC236}">
                <a16:creationId xmlns:a16="http://schemas.microsoft.com/office/drawing/2014/main" id="{87571111-44A2-44DD-B4B7-8311ABB23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2814" y="323850"/>
            <a:ext cx="8834437" cy="7056438"/>
          </a:xfrm>
        </p:spPr>
        <p:txBody>
          <a:bodyPr>
            <a:normAutofit fontScale="90000"/>
          </a:bodyPr>
          <a:lstStyle/>
          <a:p>
            <a:r>
              <a:rPr lang="ru-RU" altLang="ru-RU">
                <a:effectLst/>
              </a:rPr>
              <a:t>Пространственное размещение структурных элементов биогеоценоза определяется его растительным компонентом – фитоценозом, поскольку фитоценоз имеет хорошо выраженную структуру, вертикальное и горизонтальное распределение компонентов по ярусам и микрогруппировкам (мозаичность).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D3CE13-9D53-4890-A3B9-74637922C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33795" name="Picture 4">
            <a:extLst>
              <a:ext uri="{FF2B5EF4-FFF2-40B4-BE49-F238E27FC236}">
                <a16:creationId xmlns:a16="http://schemas.microsoft.com/office/drawing/2014/main" id="{418F7472-04D8-48C4-83C2-E24D560613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112" y="-14288"/>
            <a:ext cx="10098088" cy="757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988718-1BE0-417E-860B-4A1C2E9EF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9018" y="6804173"/>
            <a:ext cx="9029342" cy="68441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3200" dirty="0" err="1"/>
              <a:t>Ярусность</a:t>
            </a:r>
            <a:endParaRPr lang="ru-RU" sz="32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A0356CC-652E-7781-0EA4-73766A060A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9132" y="0"/>
            <a:ext cx="10541510" cy="6925372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73C893-A559-9198-0A50-F64809322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9567" y="6727169"/>
            <a:ext cx="4199608" cy="813062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Мозаичность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E37E335-BDED-4E28-D285-180030D812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223" y="19444"/>
            <a:ext cx="11737304" cy="680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398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>
            <a:extLst>
              <a:ext uri="{FF2B5EF4-FFF2-40B4-BE49-F238E27FC236}">
                <a16:creationId xmlns:a16="http://schemas.microsoft.com/office/drawing/2014/main" id="{7145D46B-046A-423D-A5F4-C0FACA272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1375" y="250826"/>
            <a:ext cx="9145588" cy="7129463"/>
          </a:xfrm>
        </p:spPr>
        <p:txBody>
          <a:bodyPr>
            <a:normAutofit fontScale="90000"/>
          </a:bodyPr>
          <a:lstStyle/>
          <a:p>
            <a:r>
              <a:rPr lang="ru-RU" altLang="ru-RU">
                <a:effectLst/>
              </a:rPr>
              <a:t>Биоценоз является элементарной единицей, примером такого сообщества.</a:t>
            </a:r>
            <a:br>
              <a:rPr lang="ru-RU" altLang="ru-RU" b="1">
                <a:effectLst/>
              </a:rPr>
            </a:br>
            <a:r>
              <a:rPr lang="ru-RU" altLang="ru-RU" i="1">
                <a:effectLst/>
              </a:rPr>
              <a:t>Биоценоз</a:t>
            </a:r>
            <a:r>
              <a:rPr lang="ru-RU" altLang="ru-RU">
                <a:effectLst/>
              </a:rPr>
              <a:t> – это устойчивая система совместно существующих на определенном участке суши или водоема популяций автотрофных и гетеротрофных организмов (биота) и созданной ими биоценотической среды (почвы, фитоклимата и т.д.). 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C1DDDB-D72F-49E5-941D-780336C09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9826" y="639763"/>
            <a:ext cx="8607425" cy="69199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>
                <a:effectLst/>
              </a:rPr>
              <a:t>Компоненты биогеоценоза поддерживают динамическое равновесие - гомеостаз, участвуя в биогеохимических процессах превращения веществ и энергии, как внутри биогеоценоза, так и между биогеоценозами и т.д. Основные функции компонентов биогеоценоза: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FFDE78-4DDE-45F0-B880-98983C3CD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9826" y="1"/>
            <a:ext cx="8607425" cy="7559675"/>
          </a:xfrm>
        </p:spPr>
        <p:txBody>
          <a:bodyPr/>
          <a:lstStyle/>
          <a:p>
            <a:pPr>
              <a:defRPr/>
            </a:pPr>
            <a:r>
              <a:rPr lang="ru-RU" dirty="0"/>
              <a:t>- получение от других компонентов материально-энергетических ресурсов;</a:t>
            </a:r>
            <a:br>
              <a:rPr lang="ru-RU" dirty="0"/>
            </a:br>
            <a:r>
              <a:rPr lang="ru-RU" dirty="0"/>
              <a:t>- выполнение в процессе обмена веществ и энергии определенной, соответствующей назначению данного элемента в биогеоценозе, работы;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1C5946-1611-427E-93E0-C3EC631F0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9826" y="639764"/>
            <a:ext cx="8607425" cy="6524625"/>
          </a:xfrm>
        </p:spPr>
        <p:txBody>
          <a:bodyPr/>
          <a:lstStyle/>
          <a:p>
            <a:pPr>
              <a:defRPr/>
            </a:pPr>
            <a:r>
              <a:rPr lang="ru-RU" dirty="0"/>
              <a:t>- выделение в биогеоценоз продуктов метаболизма и заключенной в них энергии;</a:t>
            </a:r>
            <a:br>
              <a:rPr lang="ru-RU" dirty="0"/>
            </a:br>
            <a:r>
              <a:rPr lang="ru-RU" dirty="0"/>
              <a:t>- осуществление некоторых информационных функций (опыление, распространение семян и плодов и т.п.).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561685-1831-4A23-A7D3-50DB84625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3176" y="1979613"/>
            <a:ext cx="8607425" cy="1981200"/>
          </a:xfrm>
        </p:spPr>
        <p:txBody>
          <a:bodyPr/>
          <a:lstStyle/>
          <a:p>
            <a:pPr>
              <a:defRPr/>
            </a:pPr>
            <a:r>
              <a:rPr lang="ru-RU" dirty="0"/>
              <a:t>3. Функционирование экосистем и биогеоценозов.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>
            <a:extLst>
              <a:ext uri="{FF2B5EF4-FFF2-40B4-BE49-F238E27FC236}">
                <a16:creationId xmlns:a16="http://schemas.microsoft.com/office/drawing/2014/main" id="{9468382C-0068-4042-AA61-041FFF484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6" y="250825"/>
            <a:ext cx="10080625" cy="7308850"/>
          </a:xfrm>
        </p:spPr>
        <p:txBody>
          <a:bodyPr>
            <a:normAutofit fontScale="90000"/>
          </a:bodyPr>
          <a:lstStyle/>
          <a:p>
            <a:r>
              <a:rPr lang="ru-RU" altLang="ru-RU">
                <a:effectLst/>
              </a:rPr>
              <a:t>Экосистемы, в т.ч. и биогеоценозы способны к саморегуляции. Так, растения (продуценты) производят органическую массу, рост растений регулируют растительноядные животные, поедая часть биомассы. Хищники и паразиты регулируют численность травоядных, препятствуя безмерному размножению растительноядных (фитофагов) и чрезмерному выеданию растительности. 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CADCB8-9B81-4091-982D-33FCF815F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5476" y="250825"/>
            <a:ext cx="9648825" cy="6985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>
                <a:effectLst/>
              </a:rPr>
              <a:t>В то же время снижение биологической продуктивности растений ведет к снижению численности растительноядных, я следовательно и хищников. </a:t>
            </a:r>
            <a:r>
              <a:rPr lang="ru-RU" dirty="0"/>
              <a:t> </a:t>
            </a:r>
            <a:r>
              <a:rPr lang="ru-RU" dirty="0">
                <a:effectLst/>
              </a:rPr>
              <a:t>В результате действия сложных механизмов </a:t>
            </a:r>
            <a:r>
              <a:rPr lang="ru-RU" dirty="0" err="1">
                <a:effectLst/>
              </a:rPr>
              <a:t>саморегуляции</a:t>
            </a:r>
            <a:r>
              <a:rPr lang="ru-RU" dirty="0">
                <a:effectLst/>
              </a:rPr>
              <a:t>, основанных на так называемых "обратных связях" экосистемы поддерживаются в состоянии динамического равновесия – гомеостаза. 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>
            <a:extLst>
              <a:ext uri="{FF2B5EF4-FFF2-40B4-BE49-F238E27FC236}">
                <a16:creationId xmlns:a16="http://schemas.microsoft.com/office/drawing/2014/main" id="{F2D56233-E0DB-486B-8AD8-566CCF49A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9826" y="0"/>
            <a:ext cx="8607425" cy="7308850"/>
          </a:xfrm>
        </p:spPr>
        <p:txBody>
          <a:bodyPr/>
          <a:lstStyle/>
          <a:p>
            <a:r>
              <a:rPr lang="ru-RU" altLang="ru-RU">
                <a:effectLst/>
              </a:rPr>
              <a:t>Кроме того, в биогеоценозах действует такая специфическая система регуляции, как межвидовая сигнализация (оптическая, звуковая, электрическая, химическая), которая создает вокруг биоценоза определенные "биологические поля".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45AA6F-7EEE-4B88-AA95-CB8FF5770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5476" y="250825"/>
            <a:ext cx="9432925" cy="6985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>
                <a:effectLst/>
              </a:rPr>
              <a:t>Экосистемы даже в условиях стабильной природной среды не бывают неизменными. Как </a:t>
            </a:r>
            <a:r>
              <a:rPr lang="ru-RU" dirty="0" err="1">
                <a:effectLst/>
              </a:rPr>
              <a:t>внутриценотические</a:t>
            </a:r>
            <a:r>
              <a:rPr lang="ru-RU" dirty="0">
                <a:effectLst/>
              </a:rPr>
              <a:t>, так и внешние факторы вызывают различные изменения. Различают четыре основные категории динамического состояния экосистем:</a:t>
            </a:r>
            <a:br>
              <a:rPr lang="ru-RU" dirty="0">
                <a:effectLst/>
              </a:rPr>
            </a:br>
            <a:r>
              <a:rPr lang="ru-RU" dirty="0"/>
              <a:t> </a:t>
            </a:r>
            <a:r>
              <a:rPr lang="ru-RU" dirty="0">
                <a:effectLst/>
              </a:rPr>
              <a:t>1.Относительное равновесие, когда изменения происходят вокруг средних величин (флуктуации).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60AE73-3934-463C-BC18-7A3E3124B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9938" y="639763"/>
            <a:ext cx="9288462" cy="6596062"/>
          </a:xfrm>
        </p:spPr>
        <p:txBody>
          <a:bodyPr>
            <a:normAutofit fontScale="90000"/>
          </a:bodyPr>
          <a:lstStyle/>
          <a:p>
            <a:pPr>
              <a:defRPr/>
            </a:pPr>
            <a:br>
              <a:rPr lang="ru-RU" dirty="0"/>
            </a:br>
            <a:r>
              <a:rPr lang="ru-RU" dirty="0">
                <a:effectLst/>
              </a:rPr>
              <a:t>2. Циклические сукцессии, вызванные циклическими изменениями климатических условий.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3.Сукцессии, вызванные воздействием нециклических природных факторов.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4. Сукцессии, вызванные воздействием антропогенных факторов.      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 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Заголовок 1">
            <a:extLst>
              <a:ext uri="{FF2B5EF4-FFF2-40B4-BE49-F238E27FC236}">
                <a16:creationId xmlns:a16="http://schemas.microsoft.com/office/drawing/2014/main" id="{F2F20CCC-77C8-4AA1-B282-2BE6F5949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9826" y="639764"/>
            <a:ext cx="8607425" cy="6453187"/>
          </a:xfrm>
        </p:spPr>
        <p:txBody>
          <a:bodyPr/>
          <a:lstStyle/>
          <a:p>
            <a:r>
              <a:rPr lang="ru-RU" altLang="ru-RU" i="1">
                <a:effectLst/>
              </a:rPr>
              <a:t>Сукцессия</a:t>
            </a:r>
            <a:r>
              <a:rPr lang="ru-RU" altLang="ru-RU">
                <a:effectLst/>
              </a:rPr>
              <a:t> – последовательная необратимая и закономерная смена одного биоценоза другим на определенном участке среды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>
            <a:extLst>
              <a:ext uri="{FF2B5EF4-FFF2-40B4-BE49-F238E27FC236}">
                <a16:creationId xmlns:a16="http://schemas.microsoft.com/office/drawing/2014/main" id="{2FD6DA2F-F01E-4816-A8E3-D13FAEC05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6914" y="323851"/>
            <a:ext cx="9577387" cy="7235825"/>
          </a:xfrm>
        </p:spPr>
        <p:txBody>
          <a:bodyPr>
            <a:normAutofit fontScale="90000"/>
          </a:bodyPr>
          <a:lstStyle/>
          <a:p>
            <a:r>
              <a:rPr lang="ru-RU" altLang="ru-RU">
                <a:effectLst/>
              </a:rPr>
              <a:t>Понятие "биоценоз" было предложено в 1877г. немецким зоологом К.Мебиусом. Биоценоз представляет из себя открытую систему – он не может существовать без поступления извне солнечной энергии. Солнечная энергия используется зелеными растениями и в процессе фотосинтеза преобразуется в химическую энергию органического вещества. 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07F352-887D-4773-B420-216D2DB92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46083" name="Picture 2">
            <a:extLst>
              <a:ext uri="{FF2B5EF4-FFF2-40B4-BE49-F238E27FC236}">
                <a16:creationId xmlns:a16="http://schemas.microsoft.com/office/drawing/2014/main" id="{EC96BE97-1C69-4C9B-AAAC-76DEB7BC27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179389"/>
            <a:ext cx="9985375" cy="738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94B1EA-FBB9-4C68-B725-6E62B189C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5288" y="1"/>
            <a:ext cx="3744912" cy="7559675"/>
          </a:xfrm>
        </p:spPr>
        <p:txBody>
          <a:bodyPr/>
          <a:lstStyle/>
          <a:p>
            <a:pPr>
              <a:defRPr/>
            </a:pPr>
            <a:r>
              <a:rPr lang="ru-RU" i="1" dirty="0">
                <a:effectLst/>
              </a:rPr>
              <a:t>Сукцессия</a:t>
            </a:r>
            <a:endParaRPr lang="ru-RU" dirty="0"/>
          </a:p>
        </p:txBody>
      </p:sp>
      <p:pic>
        <p:nvPicPr>
          <p:cNvPr id="47107" name="Picture 2">
            <a:extLst>
              <a:ext uri="{FF2B5EF4-FFF2-40B4-BE49-F238E27FC236}">
                <a16:creationId xmlns:a16="http://schemas.microsoft.com/office/drawing/2014/main" id="{4729B75F-2A32-4A54-BF84-5D1459E9A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5" y="1"/>
            <a:ext cx="6337300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E5E98F-7D4F-4D77-B893-8E3738F11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48131" name="Picture 2">
            <a:extLst>
              <a:ext uri="{FF2B5EF4-FFF2-40B4-BE49-F238E27FC236}">
                <a16:creationId xmlns:a16="http://schemas.microsoft.com/office/drawing/2014/main" id="{A5A84189-8322-4AB7-BE02-51A9B2553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6" y="0"/>
            <a:ext cx="10080625" cy="728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B8DF0A-5F8F-475A-8731-F47CEBEB2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49155" name="Picture 2">
            <a:extLst>
              <a:ext uri="{FF2B5EF4-FFF2-40B4-BE49-F238E27FC236}">
                <a16:creationId xmlns:a16="http://schemas.microsoft.com/office/drawing/2014/main" id="{780BD4D0-44B1-497C-A6C3-2A8A01F4F4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6" y="1"/>
            <a:ext cx="10080625" cy="701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6" name="Прямоугольник 3">
            <a:extLst>
              <a:ext uri="{FF2B5EF4-FFF2-40B4-BE49-F238E27FC236}">
                <a16:creationId xmlns:a16="http://schemas.microsoft.com/office/drawing/2014/main" id="{22596B2B-403B-4C32-9C41-02372705C7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9576" y="6588125"/>
            <a:ext cx="10080625" cy="971550"/>
          </a:xfrm>
          <a:prstGeom prst="rect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altLang="ru-RU" sz="4400">
                <a:solidFill>
                  <a:schemeClr val="bg1"/>
                </a:solidFill>
              </a:rPr>
              <a:t>Первичная сукцессия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68C2C8-2074-47CE-A063-5C2340EF8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50179" name="Picture 2">
            <a:extLst>
              <a:ext uri="{FF2B5EF4-FFF2-40B4-BE49-F238E27FC236}">
                <a16:creationId xmlns:a16="http://schemas.microsoft.com/office/drawing/2014/main" id="{13921F71-E183-409A-A16F-D4B3A1618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5" y="1"/>
            <a:ext cx="10079038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60F057-A373-45AE-845E-C32E55E89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51203" name="Picture 2">
            <a:extLst>
              <a:ext uri="{FF2B5EF4-FFF2-40B4-BE49-F238E27FC236}">
                <a16:creationId xmlns:a16="http://schemas.microsoft.com/office/drawing/2014/main" id="{3662F966-4C0E-48EA-BAC1-7C8424E56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6" y="1"/>
            <a:ext cx="10080625" cy="756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464111-5326-415D-8D83-AFD85B125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3639" y="3065464"/>
            <a:ext cx="8607425" cy="1260475"/>
          </a:xfrm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r>
              <a:rPr lang="en-US" dirty="0" err="1"/>
              <a:t>Спасибо</a:t>
            </a:r>
            <a:r>
              <a:rPr lang="en-US" dirty="0"/>
              <a:t> </a:t>
            </a:r>
            <a:r>
              <a:rPr lang="en-US" dirty="0" err="1"/>
              <a:t>за</a:t>
            </a:r>
            <a:r>
              <a:rPr lang="en-US" dirty="0"/>
              <a:t> </a:t>
            </a:r>
            <a:r>
              <a:rPr lang="en-US" dirty="0" err="1"/>
              <a:t>внимание</a:t>
            </a:r>
            <a:r>
              <a:rPr lang="en-US" dirty="0"/>
              <a:t>!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D7D6BD-49BA-47B7-AEEE-8F38E5421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ru-RU"/>
          </a:p>
        </p:txBody>
      </p:sp>
      <p:pic>
        <p:nvPicPr>
          <p:cNvPr id="30723" name="Picture 2">
            <a:extLst>
              <a:ext uri="{FF2B5EF4-FFF2-40B4-BE49-F238E27FC236}">
                <a16:creationId xmlns:a16="http://schemas.microsoft.com/office/drawing/2014/main" id="{CF610FB4-22A6-446E-A7FA-CF267DB40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6" y="1"/>
            <a:ext cx="10080625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>
            <a:extLst>
              <a:ext uri="{FF2B5EF4-FFF2-40B4-BE49-F238E27FC236}">
                <a16:creationId xmlns:a16="http://schemas.microsoft.com/office/drawing/2014/main" id="{686D1F0B-92C5-431D-82E0-013FC45B8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5476" y="1"/>
            <a:ext cx="9864725" cy="3851275"/>
          </a:xfrm>
        </p:spPr>
        <p:txBody>
          <a:bodyPr/>
          <a:lstStyle/>
          <a:p>
            <a:r>
              <a:rPr lang="ru-RU" altLang="ru-RU" sz="4000">
                <a:effectLst/>
              </a:rPr>
              <a:t>Организмы способные использовать непосредственно солнечную энергию и преобразовывать ее в другие виды энергии называют </a:t>
            </a:r>
            <a:r>
              <a:rPr lang="ru-RU" altLang="ru-RU" sz="4000" i="1">
                <a:effectLst/>
              </a:rPr>
              <a:t>продуцентами</a:t>
            </a:r>
            <a:r>
              <a:rPr lang="ru-RU" altLang="ru-RU" sz="4000">
                <a:effectLst/>
              </a:rPr>
              <a:t> или </a:t>
            </a:r>
            <a:r>
              <a:rPr lang="ru-RU" altLang="ru-RU" sz="4000" i="1">
                <a:effectLst/>
              </a:rPr>
              <a:t>автотрофами</a:t>
            </a:r>
            <a:r>
              <a:rPr lang="ru-RU" altLang="ru-RU" sz="4000">
                <a:effectLst/>
              </a:rPr>
              <a:t>. Такие организмы составляют в биоценозах первый трофический уровень.</a:t>
            </a:r>
          </a:p>
        </p:txBody>
      </p:sp>
      <p:pic>
        <p:nvPicPr>
          <p:cNvPr id="31747" name="Picture 2">
            <a:extLst>
              <a:ext uri="{FF2B5EF4-FFF2-40B4-BE49-F238E27FC236}">
                <a16:creationId xmlns:a16="http://schemas.microsoft.com/office/drawing/2014/main" id="{3155F20B-4FEB-4C87-BBAF-94E4AF5D11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075" y="3708401"/>
            <a:ext cx="8064500" cy="385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>
            <a:extLst>
              <a:ext uri="{FF2B5EF4-FFF2-40B4-BE49-F238E27FC236}">
                <a16:creationId xmlns:a16="http://schemas.microsoft.com/office/drawing/2014/main" id="{47239501-A90A-498D-B7B4-0AF4CC0C4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8714" y="323851"/>
            <a:ext cx="8607425" cy="6919913"/>
          </a:xfrm>
        </p:spPr>
        <p:txBody>
          <a:bodyPr>
            <a:normAutofit fontScale="90000"/>
          </a:bodyPr>
          <a:lstStyle/>
          <a:p>
            <a:r>
              <a:rPr lang="ru-RU" altLang="ru-RU">
                <a:effectLst/>
              </a:rPr>
              <a:t>Организмы неспособные использовать солнечную энергию непосредственно и потребляющие ее в преобразованном виде называются </a:t>
            </a:r>
            <a:r>
              <a:rPr lang="ru-RU" altLang="ru-RU" i="1">
                <a:effectLst/>
              </a:rPr>
              <a:t>гетеротрофами</a:t>
            </a:r>
            <a:r>
              <a:rPr lang="ru-RU" altLang="ru-RU">
                <a:effectLst/>
              </a:rPr>
              <a:t>. Они составляют последующие трофические уровни. Гетеротрофы представлены в биоценозе </a:t>
            </a:r>
            <a:r>
              <a:rPr lang="ru-RU" altLang="ru-RU" i="1">
                <a:effectLst/>
              </a:rPr>
              <a:t>консументами</a:t>
            </a:r>
            <a:r>
              <a:rPr lang="ru-RU" altLang="ru-RU">
                <a:effectLst/>
              </a:rPr>
              <a:t> 1, 2, 3 порядков, в завершение пищевой цепи – </a:t>
            </a:r>
            <a:r>
              <a:rPr lang="ru-RU" altLang="ru-RU" i="1">
                <a:effectLst/>
              </a:rPr>
              <a:t>деструкторами</a:t>
            </a:r>
            <a:r>
              <a:rPr lang="ru-RU" altLang="ru-RU">
                <a:effectLst/>
              </a:rPr>
              <a:t> или </a:t>
            </a:r>
            <a:r>
              <a:rPr lang="ru-RU" altLang="ru-RU" i="1">
                <a:effectLst/>
              </a:rPr>
              <a:t>редуцентами</a:t>
            </a:r>
            <a:r>
              <a:rPr lang="ru-RU" altLang="ru-RU">
                <a:effectLst/>
              </a:rPr>
              <a:t>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3">
            <a:extLst>
              <a:ext uri="{FF2B5EF4-FFF2-40B4-BE49-F238E27FC236}">
                <a16:creationId xmlns:a16="http://schemas.microsoft.com/office/drawing/2014/main" id="{7B95A8F1-7A4C-42DD-8015-B0C9915B9B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639" y="3482976"/>
            <a:ext cx="3786187" cy="279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Заголовок 3">
            <a:extLst>
              <a:ext uri="{FF2B5EF4-FFF2-40B4-BE49-F238E27FC236}">
                <a16:creationId xmlns:a16="http://schemas.microsoft.com/office/drawing/2014/main" id="{7F787E8B-14AE-4C80-AC3B-50ACE758F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2138" y="6351589"/>
            <a:ext cx="9898062" cy="1208087"/>
          </a:xfrm>
        </p:spPr>
        <p:txBody>
          <a:bodyPr>
            <a:normAutofit fontScale="90000"/>
          </a:bodyPr>
          <a:lstStyle/>
          <a:p>
            <a:r>
              <a:rPr lang="ru-RU" altLang="ru-RU" sz="4000">
                <a:effectLst/>
              </a:rPr>
              <a:t>Гетеротрофы, консументы 1-го порядка, фитофаги</a:t>
            </a:r>
          </a:p>
        </p:txBody>
      </p:sp>
      <p:pic>
        <p:nvPicPr>
          <p:cNvPr id="33796" name="Picture 6">
            <a:extLst>
              <a:ext uri="{FF2B5EF4-FFF2-40B4-BE49-F238E27FC236}">
                <a16:creationId xmlns:a16="http://schemas.microsoft.com/office/drawing/2014/main" id="{AC11D849-666A-410E-AECD-3D08A2EDCD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451" y="3494088"/>
            <a:ext cx="3857625" cy="290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7">
            <a:extLst>
              <a:ext uri="{FF2B5EF4-FFF2-40B4-BE49-F238E27FC236}">
                <a16:creationId xmlns:a16="http://schemas.microsoft.com/office/drawing/2014/main" id="{CA8F29E5-AB0D-47E4-8E07-08070A24A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013" y="1"/>
            <a:ext cx="4500562" cy="337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895</TotalTime>
  <Words>1363</Words>
  <Application>Microsoft Office PowerPoint</Application>
  <PresentationFormat>Произвольный</PresentationFormat>
  <Paragraphs>51</Paragraphs>
  <Slides>56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56</vt:i4>
      </vt:variant>
    </vt:vector>
  </HeadingPairs>
  <TitlesOfParts>
    <vt:vector size="60" baseType="lpstr">
      <vt:lpstr>Arial</vt:lpstr>
      <vt:lpstr>Garamond</vt:lpstr>
      <vt:lpstr>Times New Roman</vt:lpstr>
      <vt:lpstr>Натуральные материалы</vt:lpstr>
      <vt:lpstr>Экосистемы и биогеоценозы.</vt:lpstr>
      <vt:lpstr>1. Сообщества и биоценозы. Особенности строения пищевых (трофических) цепей.</vt:lpstr>
      <vt:lpstr>В естественных природных условиях популяции существуют не по отдельности, а образуют сообщества. Сообщество – это совокупность популяций разных видов совместно существующая в пространстве и времени, взаимодействующих друг с другом и со средой. Сообщество образует особую живую систему со своим собственным составом, структурой, функциями и развитием. </vt:lpstr>
      <vt:lpstr>Биоценоз является элементарной единицей, примером такого сообщества. Биоценоз – это устойчивая система совместно существующих на определенном участке суши или водоема популяций автотрофных и гетеротрофных организмов (биота) и созданной ими биоценотической среды (почвы, фитоклимата и т.д.). </vt:lpstr>
      <vt:lpstr>Понятие "биоценоз" было предложено в 1877г. немецким зоологом К.Мебиусом. Биоценоз представляет из себя открытую систему – он не может существовать без поступления извне солнечной энергии. Солнечная энергия используется зелеными растениями и в процессе фотосинтеза преобразуется в химическую энергию органического вещества. </vt:lpstr>
      <vt:lpstr>Презентация PowerPoint</vt:lpstr>
      <vt:lpstr>Организмы способные использовать непосредственно солнечную энергию и преобразовывать ее в другие виды энергии называют продуцентами или автотрофами. Такие организмы составляют в биоценозах первый трофический уровень.</vt:lpstr>
      <vt:lpstr>Организмы неспособные использовать солнечную энергию непосредственно и потребляющие ее в преобразованном виде называются гетеротрофами. Они составляют последующие трофические уровни. Гетеротрофы представлены в биоценозе консументами 1, 2, 3 порядков, в завершение пищевой цепи – деструкторами или редуцентами.</vt:lpstr>
      <vt:lpstr>Гетеротрофы, консументы 1-го порядка, фитофаги</vt:lpstr>
      <vt:lpstr>Гетеротрофы, консументы 2, 3-го порядков, зоофаги</vt:lpstr>
      <vt:lpstr>Редуценты (деструкторы) – это организмы, перерабатывающие мертвые останки животных и растений и живущие за счет энергии разложения сложных органических веществ до простейших соединений и неорганических веществ. Эти неорганические вещества вновь потребляются растениями, которые в процессе фотосинтеза образуют органические вещества, аккумулируя в них солнечную энергию.</vt:lpstr>
      <vt:lpstr>Редуценты</vt:lpstr>
      <vt:lpstr>Как правило, трофические цепи состоят из 2-5 уровней, чаще всего из 3-4 уровней. Причем, каждый последующий уровень гетеротрофов использует от 1 до 30% энергии, потребленной предшественником. Именно поэтому количество трофических уровней ограниченно имеющейся энергией.</vt:lpstr>
      <vt:lpstr>Презентация PowerPoint</vt:lpstr>
      <vt:lpstr>К пищевым цепям применим второй закон термодинамики, который гласит, что некоторая часть энергии всегда рассеивается и становится недоступной для использования в виде тепловой энергии. </vt:lpstr>
      <vt:lpstr>Пищевые цепи, каждая из которых является отдельным каналом, составляют пищевую сеть – схему пищевых (трофических) связей между видами, входящими в состав сообщества.</vt:lpstr>
      <vt:lpstr>Презентация PowerPoint</vt:lpstr>
      <vt:lpstr>2.Экосистемы, их трофическая структура. </vt:lpstr>
      <vt:lpstr>Экосистемы – исторически сложившиеся в биосфере на той или иной территории или акватории открытые, но целостные и устойчивые системы живых и неживых компонентов (биотоп и биоценоз).</vt:lpstr>
      <vt:lpstr>Экосистема включает в себя сообщества живых организмов (фитоценозы, зооценозы, микробоценозы, микоценозы), объединенные трофическими и пространственными связями, а также абиотические факторы среды (климатические, почвенно-грунтовые и др. условия). </vt:lpstr>
      <vt:lpstr>Биото́п (от греч. βίος — жизнь и τόπος — место) — относительно однородный по абиотическим факторам среды участок пространства (суши или водоёма), занятый определённым биоценозом.</vt:lpstr>
      <vt:lpstr>Между биотопом и биоценозом происходит обмен веществ, энергии, информации, взаимное влияние друг на друга. Экологические системы, получая энергию от Солнца, способны накапливать ее. Они обладают внешними и внутренними круговоротами веществ, способны к саморегуляции процессов. </vt:lpstr>
      <vt:lpstr>Запасы биогенных элементов, из которых состоят тела живых организмов, не безразличны. Лишь экосистемный круговорот придает этим элементам "свойство бесконечности", что необходимо для продолжения жизни. Солнечная энергия аккумулирует автотрофами в виде химической энергии органического вещества. </vt:lpstr>
      <vt:lpstr>Гетеротрофные организмы получают энергию с пищей. Все живые существа связаны между собой энергетическими отношениями, т.к. одни организмы питаются другими, сами в то же время являются пищей для третьих. Причем лишь незначительная часть усвоенной пищи идет на прирост массы самого организма. Большая часть рациона расходуется на поддержание метаболических процессов, дыхание.</vt:lpstr>
      <vt:lpstr>Презентация PowerPoint</vt:lpstr>
      <vt:lpstr>Трофические (пищевые) цепи в зависимости от начального звена бывают: Цепи потребления (цепи выедания, пастбищные) начинаются с автотрофов, т.е. фотосинтезирующих организмов. Цепи разложения (детритные) начинаются с отмерших остатков растений, трупов и экскрементов животных.</vt:lpstr>
      <vt:lpstr>Пищевые цепи не изолированы друг от друга, переплетаясь, они образуют пищевую сеть. К пищевым цепям применим второй закон термодинамики, который гласит, что некоторая часть энергии всегда рассеивается и становится недоступной для использования в виде тепловой энергии. </vt:lpstr>
      <vt:lpstr>Кроме того, в основе построения пищевых цепей лежат закономерности поедания организмов. Так, в цепях потребления по мере продвижения по цепи размер консументов увеличивается, а их количество уменьшается. А в трофических цепях паразитов размер организмов уменьшается, а их количество увеличивается. </vt:lpstr>
      <vt:lpstr>Трофическую структуру экосистемы можно представить в виде экологической пирамиды (пирамида Ч. Элтона). Различают пирамиды чисел, биомасс и энергии. По правилу пирамиды общая биомасса у каждого последующего звена в цепи питания уменьшается (пирамида чисел). </vt:lpstr>
      <vt:lpstr>Экологическая пирамида</vt:lpstr>
      <vt:lpstr>2.Биогеоценоз. </vt:lpstr>
      <vt:lpstr>Довольно близким понятием к понятию экосистема является биогеоценоз. Однако это не синонимы. Так, экосистема обеспечивает круговорот веществ любого ранга, в том числе и водных объектов (акваторий), понятие биогеоценоз относится к таким участкам суши, которые заняты фитоценозами. </vt:lpstr>
      <vt:lpstr>Биогеоценоз – это природный комплекс функционально единых элементов живой и неживой природы, элементарная структурная единица биосферы.  Биогеоценоз  включает в себя биоценоз (фитоценоз, зооценоз и микробоценоз) и биотоп (место их обитания на суше). </vt:lpstr>
      <vt:lpstr>Итак, биогеоценоз, в отличие от экосистемы, сугубо наземное, территориально ограниченное образование. Любой биогеоценоз можно назвать экосистемой, но не все экосистемы являются биогеоценозами. Так, понятие "экосистема" значительно шире, она может включать в себя несколько биогеоценозов. </vt:lpstr>
      <vt:lpstr>Структура биогеценоза.</vt:lpstr>
      <vt:lpstr>Пространственное размещение структурных элементов биогеоценоза определяется его растительным компонентом – фитоценозом, поскольку фитоценоз имеет хорошо выраженную структуру, вертикальное и горизонтальное распределение компонентов по ярусам и микрогруппировкам (мозаичность).</vt:lpstr>
      <vt:lpstr>Презентация PowerPoint</vt:lpstr>
      <vt:lpstr>Ярусность</vt:lpstr>
      <vt:lpstr>Мозаичность</vt:lpstr>
      <vt:lpstr>Компоненты биогеоценоза поддерживают динамическое равновесие - гомеостаз, участвуя в биогеохимических процессах превращения веществ и энергии, как внутри биогеоценоза, так и между биогеоценозами и т.д. Основные функции компонентов биогеоценоза: </vt:lpstr>
      <vt:lpstr>- получение от других компонентов материально-энергетических ресурсов; - выполнение в процессе обмена веществ и энергии определенной, соответствующей назначению данного элемента в биогеоценозе, работы;</vt:lpstr>
      <vt:lpstr>- выделение в биогеоценоз продуктов метаболизма и заключенной в них энергии; - осуществление некоторых информационных функций (опыление, распространение семян и плодов и т.п.). </vt:lpstr>
      <vt:lpstr>3. Функционирование экосистем и биогеоценозов.</vt:lpstr>
      <vt:lpstr>Экосистемы, в т.ч. и биогеоценозы способны к саморегуляции. Так, растения (продуценты) производят органическую массу, рост растений регулируют растительноядные животные, поедая часть биомассы. Хищники и паразиты регулируют численность травоядных, препятствуя безмерному размножению растительноядных (фитофагов) и чрезмерному выеданию растительности. </vt:lpstr>
      <vt:lpstr>В то же время снижение биологической продуктивности растений ведет к снижению численности растительноядных, я следовательно и хищников.  В результате действия сложных механизмов саморегуляции, основанных на так называемых "обратных связях" экосистемы поддерживаются в состоянии динамического равновесия – гомеостаза. </vt:lpstr>
      <vt:lpstr>Кроме того, в биогеоценозах действует такая специфическая система регуляции, как межвидовая сигнализация (оптическая, звуковая, электрическая, химическая), которая создает вокруг биоценоза определенные "биологические поля".</vt:lpstr>
      <vt:lpstr>Экосистемы даже в условиях стабильной природной среды не бывают неизменными. Как внутриценотические, так и внешние факторы вызывают различные изменения. Различают четыре основные категории динамического состояния экосистем:  1.Относительное равновесие, когда изменения происходят вокруг средних величин (флуктуации).</vt:lpstr>
      <vt:lpstr> 2. Циклические сукцессии, вызванные циклическими изменениями климатических условий. 3.Сукцессии, вызванные воздействием нециклических природных факторов. 4. Сукцессии, вызванные воздействием антропогенных факторов.        </vt:lpstr>
      <vt:lpstr>Сукцессия – последовательная необратимая и закономерная смена одного биоценоза другим на определенном участке среды</vt:lpstr>
      <vt:lpstr>Презентация PowerPoint</vt:lpstr>
      <vt:lpstr>Сукцессия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Синий</dc:title>
  <dc:creator>Ирина</dc:creator>
  <cp:lastModifiedBy>Ирина Кузнецова</cp:lastModifiedBy>
  <cp:revision>109</cp:revision>
  <cp:lastPrinted>1601-01-01T00:00:00Z</cp:lastPrinted>
  <dcterms:created xsi:type="dcterms:W3CDTF">2011-02-11T09:22:00Z</dcterms:created>
  <dcterms:modified xsi:type="dcterms:W3CDTF">2023-02-05T17:53:30Z</dcterms:modified>
</cp:coreProperties>
</file>