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9E3E-F575-486D-851A-244B4F641368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F26C8-BC12-46EF-86C3-C393E2C22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5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2143080" y="695160"/>
            <a:ext cx="2571840" cy="34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2143080" y="695160"/>
            <a:ext cx="2571840" cy="34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2143080" y="695160"/>
            <a:ext cx="2571840" cy="34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143080" y="695160"/>
            <a:ext cx="2571840" cy="34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0" y="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2143080" y="695160"/>
            <a:ext cx="2571840" cy="34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0" y="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-11798280" y="-1179684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680" y="468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680" y="468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680" y="468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4680" y="468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0" y="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680" y="468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4680" y="4680"/>
            <a:ext cx="11795040" cy="1248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0" y="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680" y="468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0"/>
            <a:ext cx="11798280" cy="124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3160" cy="41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0" y="0"/>
            <a:ext cx="11793600" cy="1248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39760"/>
            <a:ext cx="8221680" cy="142704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828800"/>
            <a:ext cx="8221680" cy="429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7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BE3778-6134-4663-8E5B-89756EC555B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7ED39B-84CC-4685-B432-3732AAD9D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762120" y="1052280"/>
            <a:ext cx="7696080" cy="1368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7200" b="1" strike="noStrike" spc="-1">
                <a:solidFill>
                  <a:srgbClr val="420000"/>
                </a:solidFill>
                <a:latin typeface="Times New Roman"/>
              </a:rPr>
              <a:t>Лекция .</a:t>
            </a:r>
            <a:endParaRPr lang="ru-RU" sz="72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762120" y="2421000"/>
            <a:ext cx="7696080" cy="39607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en-GB" sz="5400" b="1" strike="noStrike" spc="-1" dirty="0" err="1">
                <a:solidFill>
                  <a:srgbClr val="000000"/>
                </a:solidFill>
                <a:latin typeface="Arial"/>
              </a:rPr>
              <a:t>Тема</a:t>
            </a:r>
            <a:r>
              <a:rPr lang="en-GB" sz="5400" b="1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GB" sz="5400" b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Технология</a:t>
            </a:r>
            <a:r>
              <a:rPr lang="en-GB" sz="54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GB" sz="5400" b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убоя</a:t>
            </a:r>
            <a:r>
              <a:rPr lang="en-GB" sz="54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и </a:t>
            </a:r>
            <a:r>
              <a:rPr lang="en-GB" sz="5400" b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переработки</a:t>
            </a:r>
            <a:r>
              <a:rPr lang="en-GB" sz="54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GB" sz="5400" b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птицы</a:t>
            </a:r>
            <a:r>
              <a:rPr lang="en-GB" sz="54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56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708120"/>
            <a:ext cx="8229600" cy="1239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720720" y="1260000"/>
            <a:ext cx="7889760" cy="5216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Производительность  линий убоя птицы определяется мощностью и специализацией птицеводческого предприятия.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84842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899640" y="1193760"/>
            <a:ext cx="7683480" cy="447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Мясо птицы замораживают в камерах и аппаратах различных конструкций,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где теплоносителем служит воздух,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и в аппаратах для контактного замораживания в охлаждающих жидкостях и сжиженных газах.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7346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457200" y="182880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Замораживают тушки после предварительного охлаждения, а также неохлажденные.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9784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539280" y="1193400"/>
            <a:ext cx="8223480" cy="533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В воздушной среде мясо птицы замораживают в морозильных камерах холодильника при t ―18 °С и ниже.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Ящики, в которые уложены тушки птицы, ставят на решетки в шахматном порядке.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 Для ускорения замораживания с крышек ящиков снимают средние дощечки, а при заморозке тушек гусей, кроме того, и боковые дощечки.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81607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417600" y="119376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На 1 м</a:t>
            </a:r>
            <a:r>
              <a:rPr lang="en-GB" sz="4000" b="1" strike="noStrike" spc="-1" baseline="2800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площади камеры размещают примерно 200 кг птицы.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Загружают камеры в один прием во избежание нарушения холодильного режима.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78009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539280" y="539640"/>
            <a:ext cx="8223480" cy="5437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Длительность процесса  зависит от массы  и упитанности птицы, от t внутри камеры и скорости  воздуха.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При  t ―23 ... ―26 °С,  влажности воздуха 95―98 % и скорости его движения 1―1,5 м/сек: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кур и уток замораживают в течение 18―20 ч,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гусей и индеек ― 35―40 ч, а при естественной циркуляции воздуха и температуре ―18 °С процесс длится 48―72 ч.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5476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417600" y="948960"/>
            <a:ext cx="8223120" cy="485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замораживании тушек птицы в скороморозильных аппаратах туннельного типа с интенсивным движением воздуха продолжительность составляет 4,5―10 ч 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Процесс замораживания заканчивается при достижении температуры в толще мышечной кани тушки ―8°С.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266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596880" y="899640"/>
            <a:ext cx="8223120" cy="48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Замораживание тушек птицы в охлаждающих жидкостях  путем погружения ― один из наиболее рациональных методов.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Продукт вступает в непосредственный контакт с охлаждающей жидкостью, благодаря чему ускоряется замораживание, наиболее эффективно используется оборудование и сокращается длительность обработки.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7800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539280" y="1079280"/>
            <a:ext cx="8223480" cy="467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Непременное условие замораживания  в жидкостях ― предварительная упаковка их под вакуумом в пакеты 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В качестве охлаждающих жидкостей используют растворы  хлористого натрия, хлористого кальция, этиленгликоля и пропиленгликоля.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98393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417600" y="1079640"/>
            <a:ext cx="8223120" cy="437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В установках, работающих на хлористом кальции или пропиленгликоле, продолжительность замораживания в зависимости от вида и массы птицы составляет 25―45 мин.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При замораживании тушек с пищевыми субпродуктами продолжительность процесса увеличивается в 1,5―2 раза.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625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457200" y="182880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Температура в камерах хране­ния мороженого мяса должна бъль не выше -12°С, относительная влажность воздуха 85-95%.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Продолжительность хранения на производственных холодильниках не более 15 сут.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327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60000" y="241200"/>
            <a:ext cx="845964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660000"/>
              </a:buClr>
              <a:buSzPct val="70000"/>
              <a:buFont typeface="Wingdings" charset="2"/>
              <a:buChar char=""/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</a:rPr>
              <a:t>Автоматизация переработки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3"/>
          <a:stretch/>
        </p:blipFill>
        <p:spPr>
          <a:xfrm>
            <a:off x="457200" y="1828800"/>
            <a:ext cx="4014720" cy="4300560"/>
          </a:xfrm>
          <a:prstGeom prst="rect">
            <a:avLst/>
          </a:prstGeom>
          <a:ln>
            <a:noFill/>
          </a:ln>
        </p:spPr>
      </p:pic>
      <p:sp>
        <p:nvSpPr>
          <p:cNvPr id="125" name="TextShape 2"/>
          <p:cNvSpPr txBox="1"/>
          <p:nvPr/>
        </p:nvSpPr>
        <p:spPr>
          <a:xfrm>
            <a:off x="5524200" y="1800000"/>
            <a:ext cx="2754360" cy="4211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6" name="Рисунок 125"/>
          <p:cNvPicPr/>
          <p:nvPr/>
        </p:nvPicPr>
        <p:blipFill>
          <a:blip r:embed="rId4"/>
          <a:stretch/>
        </p:blipFill>
        <p:spPr>
          <a:xfrm>
            <a:off x="2160720" y="1800360"/>
            <a:ext cx="4679640" cy="431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3153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539280" y="720720"/>
            <a:ext cx="8223480" cy="543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Хранение тушек навалом или в плотно поставленных ящиках увеличивает продолжительность охлаждения и замораживания, и  способствует развитию  микрофлоры, которая способна размножаться при О -5°С, плесени при -18°С.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Микрофлора вызывает зеленую гниль тушек птицы.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3346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539280" y="1373040"/>
            <a:ext cx="822348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Частое оттаивание и замораживание способствует порче тушек, так как  в них размножается   микрофлора,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 т. ч.  патогенная 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4985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7200" y="28404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420000"/>
                </a:solidFill>
                <a:latin typeface="Times New Roman"/>
              </a:rPr>
              <a:t>Санитарная обработка цеха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417600" y="161928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Цехи убоя, обработки и переработки птицы тщательно убирают в конце  смены: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сначала все оборудование промывают водой комнатной температуры,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затем горячей водой со щетками и струей воды из шланга.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23936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417600" y="155412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Тару, инструменты и мелкий инвентарь моют в специальном отдельном помещении и ежедневно дезинфицируют в растворах хлорной извести или горячим паром.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09841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17600" y="887400"/>
            <a:ext cx="8223120" cy="5232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Раз в неделю  дезинфицируют цехи и оборудование раствором хлорной извести с 2% активного хлора, или 2%-ным раствором едкого натра,  или 5%-ным раствором (70-80°С) кальцинированной соды и другими растворами согласно Инструкции по мойке и профилактической дезинфекции на предприятиях мясной и птицепереребатывающей промышленности.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53107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17600" y="536400"/>
            <a:ext cx="8223120" cy="181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420000"/>
                </a:solidFill>
                <a:latin typeface="Times New Roman"/>
              </a:rPr>
              <a:t>Устройство санитарной обработки конвейеров К7-ФО2-Л 6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336" name="Рисунок 335"/>
          <p:cNvPicPr/>
          <p:nvPr/>
        </p:nvPicPr>
        <p:blipFill>
          <a:blip r:embed="rId3"/>
          <a:stretch/>
        </p:blipFill>
        <p:spPr>
          <a:xfrm>
            <a:off x="3419640" y="2340000"/>
            <a:ext cx="3060360" cy="2879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80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574560"/>
            <a:ext cx="8229600" cy="123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</a:rPr>
              <a:t>Цех убоя и переработки птицы включает  участки: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563040" y="1800000"/>
            <a:ext cx="8077320" cy="4924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транспортирования птицы к месту навешивания на конвейер,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убоя птицы и первичной обработки тушек;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потрошения тушек,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охлаждения тушек и субпродуктов,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808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079640"/>
            <a:ext cx="8228160" cy="495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сортирования,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фасования и упаковывания тушек и потрохов;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переработки отходов животного происхождения на кормовую муку;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обработки и затаривания пера.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21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260360"/>
            <a:ext cx="8228160" cy="478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 зависимости от получаемого вида продукции птицу перед убоем выдерживают без корма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для потрошеных тушек ―            4-5 ч;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полупотрошеных ― 6-8 ч.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2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079640"/>
            <a:ext cx="8228160" cy="495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Приемку   осуществляют  по количеству   и   живой   массе.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 цех убоя  птицу доставляют в передвижных клетках-контейнерах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Выгружают на конвейер и подают на поточную линию.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946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439640"/>
            <a:ext cx="8228160" cy="459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Птицу вручную закрепляют за ноги в пазах подвески конвейера спиной к рабочему на линии.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За время прохождения по конвейеру от места навешивания до места оглушения птица должна  успокоиться.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09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11120" y="54612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672840" algn="ctr">
              <a:lnSpc>
                <a:spcPct val="95000"/>
              </a:lnSpc>
              <a:spcBef>
                <a:spcPts val="1199"/>
              </a:spcBef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Прием и навешивание птицы на конвейер убоем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38" name="Рисунок 137"/>
          <p:cNvPicPr/>
          <p:nvPr/>
        </p:nvPicPr>
        <p:blipFill>
          <a:blip r:embed="rId3"/>
          <a:stretch/>
        </p:blipFill>
        <p:spPr>
          <a:xfrm>
            <a:off x="1260360" y="2495520"/>
            <a:ext cx="6480360" cy="3444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7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39640" y="531360"/>
            <a:ext cx="8228160" cy="1481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</a:rPr>
              <a:t>КОНВЕЙЕР ДЛЯ ТРАНСПОРТИРОВКИ ТУШЕК ПТИЦЫ К7-ФЦЛ-6 41, К7-ФЦЛ-6  4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40" name="Рисунок 139"/>
          <p:cNvPicPr/>
          <p:nvPr/>
        </p:nvPicPr>
        <p:blipFill>
          <a:blip r:embed="rId3"/>
          <a:stretch/>
        </p:blipFill>
        <p:spPr>
          <a:xfrm>
            <a:off x="2830680" y="2340000"/>
            <a:ext cx="3288960" cy="395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19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854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960" indent="185760" algn="ctr">
              <a:lnSpc>
                <a:spcPct val="95000"/>
              </a:lnSpc>
              <a:spcBef>
                <a:spcPts val="23"/>
              </a:spcBef>
            </a:pPr>
            <a:r>
              <a:rPr lang="en-GB" sz="48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Электрооглушение. </a:t>
            </a:r>
            <a:endParaRPr lang="ru-RU" sz="48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440000"/>
            <a:ext cx="8228160" cy="532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Перемещающимся конвейером птица доставляется в аппарат электрооглушения.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Птицу      оглушают для    удобства    выполнения    операции  убоя,     улучшения     санитарного     состояния     производства, более      полного      обескровливания.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80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533160"/>
            <a:ext cx="8229600" cy="879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marL="465120" indent="-465120">
              <a:lnSpc>
                <a:spcPct val="95000"/>
              </a:lnSpc>
              <a:spcBef>
                <a:spcPts val="799"/>
              </a:spcBef>
              <a:buClr>
                <a:srgbClr val="660000"/>
              </a:buClr>
              <a:buSzPct val="70000"/>
              <a:buFont typeface="Wingdings" charset="2"/>
              <a:buChar char="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Птицекомбинат 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828800"/>
            <a:ext cx="8229600" cy="430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465120" indent="-465120">
              <a:lnSpc>
                <a:spcPct val="95000"/>
              </a:lnSpc>
              <a:spcBef>
                <a:spcPts val="799"/>
              </a:spcBef>
              <a:buClr>
                <a:srgbClr val="660000"/>
              </a:buClr>
              <a:buSzPct val="70000"/>
              <a:buFont typeface="Wingdings" charset="2"/>
              <a:buChar char=""/>
            </a:pPr>
            <a:r>
              <a:rPr lang="en-GB" sz="4000" b="1" i="1" strike="noStrike" spc="-1">
                <a:solidFill>
                  <a:srgbClr val="000000"/>
                </a:solidFill>
                <a:latin typeface="Times New Roman"/>
              </a:rPr>
              <a:t>— 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предприятие по комплексной переработке сухопутной, водоплавающей птицы  на пищевую и техническую продукцию. 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85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439640"/>
            <a:ext cx="8228160" cy="459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Электрооглушение выполняется автоматически.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Параметры оглушения зависят от вида и возраста птицы.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93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539640" y="948960"/>
            <a:ext cx="8228160" cy="613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При использовании переменного тока промышленной частоты (50 Гц) рекомендуются напряжение 550-950 В и сила тока 25 мА,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при использовании переменного тока повышенной частоты (3000 Гц) ― 260-300 В.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158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37476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720720" y="1260000"/>
            <a:ext cx="8099280" cy="50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Продолжительность оглушения кур и цыплят 15-20 с, уток, гусей и индеек 30 с.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оглушении током  промышленной частоты  нередко происходит паралич сердечной мышцы.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77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 последние годы для электрооглушения в качестве  контактной среды используют воду или слабый раствор хлорида натрия.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79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539640"/>
            <a:ext cx="8228160" cy="126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831600" algn="ctr">
              <a:lnSpc>
                <a:spcPct val="95000"/>
              </a:lnSpc>
              <a:spcBef>
                <a:spcPts val="986"/>
              </a:spcBef>
            </a:pPr>
            <a:r>
              <a:rPr lang="en-GB" sz="40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Устройство для оглушения птицы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52" name="Рисунок 151"/>
          <p:cNvPicPr/>
          <p:nvPr/>
        </p:nvPicPr>
        <p:blipFill>
          <a:blip r:embed="rId3"/>
          <a:stretch/>
        </p:blipFill>
        <p:spPr>
          <a:xfrm>
            <a:off x="1619280" y="2160720"/>
            <a:ext cx="6119640" cy="404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55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539280"/>
            <a:ext cx="8228160" cy="11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1023840" algn="ctr">
              <a:lnSpc>
                <a:spcPct val="95000"/>
              </a:lnSpc>
              <a:spcBef>
                <a:spcPts val="1060"/>
              </a:spcBef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Аппарат для электрооглушения кур и уток.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3"/>
          <a:stretch/>
        </p:blipFill>
        <p:spPr>
          <a:xfrm>
            <a:off x="2340000" y="2340000"/>
            <a:ext cx="4500360" cy="3843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7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11120" y="612720"/>
            <a:ext cx="8228160" cy="15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131760" algn="ctr">
              <a:lnSpc>
                <a:spcPct val="95000"/>
              </a:lnSpc>
              <a:spcBef>
                <a:spcPts val="23"/>
              </a:spcBef>
            </a:pPr>
            <a:r>
              <a:rPr lang="en-GB" sz="44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Убой      и      обескровливание.</a:t>
            </a:r>
            <a:r>
              <a:rPr lang="en-GB" sz="44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    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Убой      птицы      проводят   наружным или внутренним способом не позднее чем через 30 с после оглушения. Обескровливание тушек должно быть полным, от этого зависит их качество и срок хранения мяса.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389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539280"/>
            <a:ext cx="8228160" cy="613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 основном применяют наружный способ убоя, не требующий высокой квалификации  рабочих и позволяющий лучше и быстрее обескровливать тушки.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Способ используют при обработке птицы на автоматизированных линиях.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234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11120" y="745920"/>
            <a:ext cx="8228160" cy="568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Наружный способ убоя бывает одно- и двусторонний.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одностороннем убое у сухопутной птицы делают разрез на голове на 15—20 мм ниже ушной мочки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у водоплавающей птицы под ухом перерезают ножом кожу, яремную вену, ветви сонной и лицевой артерий.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20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7200" y="1439640"/>
            <a:ext cx="8228160" cy="459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Длина разреза у цыплят и кур не должна превышать 10-15 мм,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у уток, гусей и индеек — 20-25 мм.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02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32976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39640" y="920520"/>
            <a:ext cx="8228160" cy="482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660000"/>
              </a:buClr>
              <a:buSzPct val="70000"/>
              <a:buFont typeface="Wingdings" charset="2"/>
              <a:buChar char="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</a:t>
            </a: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состав таких предприятий входят: база предубойного содержания птицы, цех убоя птицы и обработки тушек, холодильник, цехи технических фабрикатов и производства мороженных и сухих яйцепродуктов;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1127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079640"/>
            <a:ext cx="8228160" cy="495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При двустороннем способе шею прокалывают ножом на 10 мм ниже ушной мочки, перерезают правую и левую сонные артерии и яремную вену, не повреждая пищевод и трахеи.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242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539640" y="1440000"/>
            <a:ext cx="822816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Длина разреза не должна превышать 15 мм.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Способ прост и нетрудоемок, на одну голову затрачивается около 1,2—1,7 с.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270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39640" y="36036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718920" indent="-718920">
              <a:lnSpc>
                <a:spcPct val="95000"/>
              </a:lnSpc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Голова и верхняя часть шеи курицы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3"/>
          <a:stretch/>
        </p:blipFill>
        <p:spPr>
          <a:xfrm>
            <a:off x="1979640" y="2700360"/>
            <a:ext cx="5759280" cy="3614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404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11120" y="720720"/>
            <a:ext cx="8228160" cy="5749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внутреннем способе убоя перерезают кровеносные  сосуды полости рта птицы.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Ножницами с острыми концами перерезают сплетение яремной и мостовой вен в задней части неба над язычком.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Внутренний способ используют при обработке тушек в полупотрошеном виде.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8850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457200" y="1260360"/>
            <a:ext cx="8228160" cy="478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Птицу обескровливают над специальным желобом: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цыплят  и кур - в течение 90-120 с,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уток, гусей и индеек - 150-180 с 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660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39280" y="471240"/>
            <a:ext cx="8145720" cy="140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GB" sz="40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Шпарка тушек и удаление оперения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2160360"/>
            <a:ext cx="8228160" cy="387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Затем тушки перемещают в аппарат для тепловой обработки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555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11120" y="1260000"/>
            <a:ext cx="8228160" cy="482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Удаление оперения  сопряжено с преодолением силы удерживаемости пера, которая зависит от вида и возраста птицы, вида оперения, размеров и глубины залегания очина пера и пуха.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556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11120" y="900000"/>
            <a:ext cx="8228160" cy="558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Удерживаемость оперения  ослабляют  с помощью теплового воздействия горячей воды или пара.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 промышленности широко применяется шпарка горячей водой при трех режимах: жестком (58-65 °С), среднем (52-54 °С) и мягком (не выше 51 °С).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649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539640" y="720360"/>
            <a:ext cx="8228160" cy="60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Повышение t воды и продолжительности обработки  сказывается на изменении силы удерживаемости оперения.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Оперение крыльев, головы и шеи сухопутной птицы имеет наибольшую силу удерживаемости, в целях сохранения качества тушки производят дополнительную тепловую обработку (подшпарку) только этих участков.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028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11120" y="136800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Тушки птицы обрабатывают, погружая их в специальные  ванны с автоматическим регулированием температуры воды или орошая их горячей водой. 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37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32976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11120" y="14396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660000"/>
              </a:buClr>
              <a:buSzPct val="70000"/>
              <a:buFont typeface="Wingdings" charset="2"/>
              <a:buChar char="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лаборатория, бытовые помещения, блоки подсобных и вспомогательных служб, колбасные и консервные цехи.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454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57200" y="900000"/>
            <a:ext cx="8228160" cy="56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Далее птицу направляют в бильную машину или на дисковые автоматы для снятия оперения,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после она поступает в аппарат подшпарки, где 30 с обрабатывается водой температурой 60-62 ºС.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7756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11120" y="54612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Машина бильно - очистная </a:t>
            </a:r>
            <a:r>
              <a:t/>
            </a:r>
            <a:br/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К7-ФЦ Л 6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86" name="Рисунок 185"/>
          <p:cNvPicPr/>
          <p:nvPr/>
        </p:nvPicPr>
        <p:blipFill>
          <a:blip r:embed="rId3"/>
          <a:stretch/>
        </p:blipFill>
        <p:spPr>
          <a:xfrm>
            <a:off x="3060720" y="2703600"/>
            <a:ext cx="2700360" cy="2697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57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11120" y="539280"/>
            <a:ext cx="8228160" cy="180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600" b="1" strike="noStrike" spc="-1">
                <a:solidFill>
                  <a:srgbClr val="420000"/>
                </a:solidFill>
                <a:latin typeface="Times New Roman"/>
              </a:rPr>
              <a:t>МАШИНА УДАЛЕНИЯ ОПЕРЕНИЯ С ТУШЕК ПТИЦЫ марки Я6-ФУОПТИЦЫ марки Я6-ФУО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188" name="Рисунок 187"/>
          <p:cNvPicPr/>
          <p:nvPr/>
        </p:nvPicPr>
        <p:blipFill>
          <a:blip r:embed="rId3"/>
          <a:stretch/>
        </p:blipFill>
        <p:spPr>
          <a:xfrm>
            <a:off x="2340000" y="2714760"/>
            <a:ext cx="4319640" cy="3404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36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900000"/>
            <a:ext cx="8228160" cy="56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 определенной точке подвесного конвейера тушки птицы перевешивают, закрепляя их за голову, и подают во вторую бильную машину, в которой удаляется оперение, оставшееся на крыльях, шее и голове</a:t>
            </a: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317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11120" y="1439640"/>
            <a:ext cx="8228160" cy="432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Перо, снятое с тушек, смывается в гидрожелоб, расположенный в полу цеха под автоматами, и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транспортируется в отделение первичной обработки.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802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079640"/>
            <a:ext cx="8228160" cy="495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При дальнейшем перемещении птицы над лотком тушки вручную доощипывают,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а оставшееся оперение и пух удаляют в камере  газовой опалки.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2948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539640" y="1079280"/>
            <a:ext cx="8228160" cy="55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Опалку осуществляют в газовой камере при 700 °С в течение 5—6 с. Пламя газовой горелки должно полностью охватывать тушку, проходящую по конвейеру, и сжигать волосовидное перо, не повреждая кожи.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Целесообразно для опалки тушек использовать установки подвесного типа.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196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11120" y="900000"/>
            <a:ext cx="8228160" cy="493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Для освобождения от остатков пуха и пеньков водоплавающей птицы используют воскование. Воскование проводят дважды, тушки погружают в расплавленную восковую массу  на 3—6 с, затем выдерживают для отекания воскомассы 20 с и вновь погружают на 3—6 с.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7721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457200" y="1260360"/>
            <a:ext cx="8228160" cy="478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Воскованные тушки охлаждают водой в течение 90-120 с (температура не выше 4°С).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Восковой слой удаляют в перосъемочных машинах.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9704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854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9360" indent="103320" algn="ctr">
              <a:lnSpc>
                <a:spcPct val="95000"/>
              </a:lnSpc>
            </a:pPr>
            <a:r>
              <a:rPr lang="en-GB" sz="44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Потрошение и полупотрошение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потрошении у тушки  удаляют ноги, голову с шеей и все внутренние органы.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78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619200"/>
            <a:ext cx="8229600" cy="1239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440000"/>
            <a:ext cx="8229600" cy="501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Птицекомбинат выпускает следующие виды продукции: тушки птицы  в охлажденном и замороженном виде, упакованных в ящики; субпродукты обработанные;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1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11120" y="36036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Линии убоя, разделки и дальнейшей переработки птицы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04" name="Рисунок 203"/>
          <p:cNvPicPr/>
          <p:nvPr/>
        </p:nvPicPr>
        <p:blipFill>
          <a:blip r:embed="rId3"/>
          <a:stretch/>
        </p:blipFill>
        <p:spPr>
          <a:xfrm>
            <a:off x="2340000" y="2340000"/>
            <a:ext cx="4319640" cy="341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061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4120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Машина для отделения голов 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06" name="Рисунок 205"/>
          <p:cNvPicPr/>
          <p:nvPr/>
        </p:nvPicPr>
        <p:blipFill>
          <a:blip r:embed="rId3"/>
          <a:stretch/>
        </p:blipFill>
        <p:spPr>
          <a:xfrm>
            <a:off x="1260360" y="2519280"/>
            <a:ext cx="2614680" cy="3003480"/>
          </a:xfrm>
          <a:prstGeom prst="rect">
            <a:avLst/>
          </a:prstGeom>
          <a:ln>
            <a:noFill/>
          </a:ln>
        </p:spPr>
      </p:pic>
      <p:sp>
        <p:nvSpPr>
          <p:cNvPr id="207" name="TextShape 2"/>
          <p:cNvSpPr txBox="1"/>
          <p:nvPr/>
        </p:nvSpPr>
        <p:spPr>
          <a:xfrm>
            <a:off x="457200" y="1828440"/>
            <a:ext cx="4014720" cy="4211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4"/>
          <a:stretch/>
        </p:blipFill>
        <p:spPr>
          <a:xfrm>
            <a:off x="5759280" y="2519280"/>
            <a:ext cx="1800360" cy="3060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966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539280"/>
            <a:ext cx="8228160" cy="1135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МАШИНА ДЛЯ ОТДЕЛЕНИЯ ШЕИ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10" name="Рисунок 209"/>
          <p:cNvPicPr/>
          <p:nvPr/>
        </p:nvPicPr>
        <p:blipFill>
          <a:blip r:embed="rId3"/>
          <a:stretch/>
        </p:blipFill>
        <p:spPr>
          <a:xfrm>
            <a:off x="2879640" y="1800360"/>
            <a:ext cx="3419640" cy="4535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60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11120" y="36504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МАШИНА ОТДЕЛЕНИЯ ШЕИ ТУШЕК ПТИЦЫ марки РК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12" name="Рисунок 211"/>
          <p:cNvPicPr/>
          <p:nvPr/>
        </p:nvPicPr>
        <p:blipFill>
          <a:blip r:embed="rId3"/>
          <a:stretch/>
        </p:blipFill>
        <p:spPr>
          <a:xfrm>
            <a:off x="2340000" y="2340000"/>
            <a:ext cx="4500360" cy="3060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741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11120" y="45540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МАШИНА ОТДЕЛЕНИЯ ГОЛОВ ТУШЕК ПТИЦЫ марки Э-776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14" name="Рисунок 213"/>
          <p:cNvPicPr/>
          <p:nvPr/>
        </p:nvPicPr>
        <p:blipFill>
          <a:blip r:embed="rId3"/>
          <a:stretch/>
        </p:blipFill>
        <p:spPr>
          <a:xfrm>
            <a:off x="2160720" y="2550960"/>
            <a:ext cx="4319280" cy="3210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627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11120" y="72036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Машина отделения ног </a:t>
            </a:r>
            <a:r>
              <a:t/>
            </a:r>
            <a:br/>
            <a:r>
              <a:rPr lang="en-GB" sz="4000" b="1" strike="noStrike" spc="-1">
                <a:solidFill>
                  <a:srgbClr val="420000"/>
                </a:solidFill>
                <a:latin typeface="Times New Roman"/>
              </a:rPr>
              <a:t>В2-ФЦ-2Л 6-9</a:t>
            </a:r>
            <a:endParaRPr lang="ru-RU" sz="40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16" name="Рисунок 215"/>
          <p:cNvPicPr/>
          <p:nvPr/>
        </p:nvPicPr>
        <p:blipFill>
          <a:blip r:embed="rId3"/>
          <a:stretch/>
        </p:blipFill>
        <p:spPr>
          <a:xfrm>
            <a:off x="2879640" y="2700360"/>
            <a:ext cx="2859120" cy="3073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526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41200"/>
            <a:ext cx="8228160" cy="14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400" b="1" strike="noStrike" spc="-1">
                <a:solidFill>
                  <a:srgbClr val="420000"/>
                </a:solidFill>
                <a:latin typeface="Times New Roman"/>
              </a:rPr>
              <a:t>ВСКРЫВАТЕЛЬ ТУШЕК ПТИЦЫ марки ВБУ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18" name="Рисунок 217"/>
          <p:cNvPicPr/>
          <p:nvPr/>
        </p:nvPicPr>
        <p:blipFill>
          <a:blip r:embed="rId3"/>
          <a:stretch/>
        </p:blipFill>
        <p:spPr>
          <a:xfrm>
            <a:off x="2362320" y="1800360"/>
            <a:ext cx="3936960" cy="431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732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480960"/>
            <a:ext cx="8228160" cy="12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400" b="1" strike="noStrike" spc="-1">
                <a:solidFill>
                  <a:srgbClr val="420000"/>
                </a:solidFill>
                <a:latin typeface="Times New Roman"/>
              </a:rPr>
              <a:t>ИЗВЛЕКАТЕЛЬ ВНУТРЕННОСТЕЙ марки ИВ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pic>
        <p:nvPicPr>
          <p:cNvPr id="220" name="Рисунок 219"/>
          <p:cNvPicPr/>
          <p:nvPr/>
        </p:nvPicPr>
        <p:blipFill>
          <a:blip r:embed="rId3"/>
          <a:stretch/>
        </p:blipFill>
        <p:spPr>
          <a:xfrm>
            <a:off x="2879640" y="1979640"/>
            <a:ext cx="3419640" cy="450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305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11120" y="925200"/>
            <a:ext cx="8228160" cy="55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Потрошение обеспечивает тщательную ветеринарно-санитарную экспертизу тушки и внутренних органов и дает возможность полностью использовать пищевые и технические отходы.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Тушки потрошат на специализированных конвейерах.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9197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11120" y="1079640"/>
            <a:ext cx="8228160" cy="503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Потроха   (сердце,   печень,   желудок,   шея) после   вет.-сан. экспертизы охлаждают в ледяной воде (t  2—4 °С) в течение 10 мин,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разбирают на комплекты, упаковывают в пакеты из целлофана или полимерной пленки.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474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32976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8720"/>
            <a:ext cx="8228160" cy="683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кормовую муку из отходов потрошения; муку из  гидролизованного пера; полуфабрикаты из мяса птицы;  пух и перо; изделия из пуха и пера; консервированное ферментно-эндокринное сырье; колбасные изделия и консервы.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114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11120" y="126000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Потроха можно использовать для выпуска суповых наборов или наборов для студня.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Головы и ноги идут на пищевые цели или на производство сухих кормов.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574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771480" y="696600"/>
            <a:ext cx="8228160" cy="552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Технические отходы (кишечник, зоб, трахея, пищевод,  селезенка, семенник), а также легкие и почки направляют на выработку кормовой муки.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тушки после потрошения моют изнутри и снаружи и  охлаждают.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5759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411120" y="1260360"/>
            <a:ext cx="8228160" cy="503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Полупотрошение тушек- это ручное удаление кишечника с  клоакой и зоба (если он наполнен).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Зоб удаляют через разрез кожи. У полупотрошеных тушек -полость рта и клюва очищают от кормов и крови, ноги — от грязи.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7491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854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GB" sz="44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Охлаждение</a:t>
            </a:r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Потрошеные тушки перед сортировкой и упаковкой охлаждают до достижения температуры в толще грудной мышцы не выше 4 °С в воздушной или жидкой среде.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03975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4186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тушки с конвейера охлаждения автоматически сбрасываются на лоток и подаются на сортировку, маркирование и упаковывание.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7418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2854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95000"/>
              </a:lnSpc>
            </a:pPr>
            <a:r>
              <a:rPr lang="en-GB" sz="48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Сортировка и маркировка</a:t>
            </a:r>
            <a:endParaRPr lang="ru-RU" sz="48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Охлажденные тушки сортируют  по упитанности и качеству технологической обработки на две категории.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Каждую партию тушек осматривает ветеринарно-санитарный врач.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8712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55224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539640" y="1079280"/>
            <a:ext cx="8228160" cy="422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Тушки маркируют электроклеймом (категории обозначают  цифрой 1 или 2) или наклеивают этикетки. Тушки, упакованные в пакеты из полимерной пленки, не клеймят.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73395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8548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GB" sz="4800" b="1" u="sng" strike="noStrike" spc="-1">
                <a:solidFill>
                  <a:srgbClr val="800000"/>
                </a:solidFill>
                <a:uFillTx/>
                <a:latin typeface="Times New Roman"/>
                <a:ea typeface="Arial Unicode MS"/>
              </a:rPr>
              <a:t>Упаковывание</a:t>
            </a:r>
            <a:r>
              <a:rPr lang="en-GB" sz="48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. </a:t>
            </a:r>
            <a:endParaRPr lang="ru-RU" sz="48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1079640" y="1618920"/>
            <a:ext cx="719928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Перед упаковыванием тушки формуют при температуре от 0 до 1 °С и относ. влажности 95 %.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717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55224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539640" y="1079280"/>
            <a:ext cx="8228160" cy="513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800" b="1" strike="noStrike" spc="-1">
                <a:solidFill>
                  <a:srgbClr val="000000"/>
                </a:solidFill>
                <a:latin typeface="Times New Roman"/>
              </a:rPr>
              <a:t>У  потрошеных тушек кожу шеи закрепляют под крыло, прикры­вая место разреза, крылья прижимают к бокам. </a:t>
            </a:r>
            <a:endParaRPr lang="ru-RU" sz="38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800" b="1" strike="noStrike" spc="-1">
                <a:solidFill>
                  <a:srgbClr val="000000"/>
                </a:solidFill>
                <a:latin typeface="Times New Roman"/>
              </a:rPr>
              <a:t>Ноги гусей и индеек заправляют в разрез брюшной полости.</a:t>
            </a:r>
            <a:endParaRPr lang="ru-RU" sz="38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</a:pPr>
            <a:endParaRPr lang="ru-RU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453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57200" y="182880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86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У полупотрошеных тушек шею с головой прижимают к туловищу, крылья - к бокам.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66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32976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460080"/>
            <a:ext cx="8228160" cy="639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Широкое распространение в последние годы получили комплексные  птицефабрики с законченным циклом производства.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Для переработки пера и пуха и изготовления из них изделий бытового  назначения (подушки, одеяла) предусматривают перопуховую фабрику.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2501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55224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720360" y="894960"/>
            <a:ext cx="7738920" cy="596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Тушки упаковывают в полимерные пленочные маркированные пакеты. Упаковывание производят с помощью упаковочного устройства с вакуумированием и без него.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</a:pP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43474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6840" y="463320"/>
            <a:ext cx="8224920" cy="1339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56840" y="1828800"/>
            <a:ext cx="8224920" cy="420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86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выпуске тушек птицы в упакованном виде потери массы при охлаждении и замораживании снижаются на 1,5 %.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57158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720720" y="899640"/>
            <a:ext cx="7920000" cy="513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упаковке тушек птицы в пакеты из термоусадочной пленки пакеты вакуумируют на вакуум-упаковочной машине и зажимают алюминиевой скрепкой.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Горловина пакета с тушкой без вакуумирования может быть скреплена липкой лентой.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2679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57200" y="1079640"/>
            <a:ext cx="8223120" cy="495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Лишнюю часть горловины пакета отрезают на расстоянии 1― 1,5 см от места зажима.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Пакеты с тушками транспортером подают в термоусадочную камеру, где пленка подвергается усад­ке при температуре 96―200°С.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8373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17600" y="899640"/>
            <a:ext cx="8223120" cy="519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На пакете с тушкой указывают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наименование предприятия-изготовителя,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его подчиненность и товарный знак; вид птицы,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категорию и способ обработки тушек; слово «Ветосмотр»;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цену за 1 кг;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обозначение стандарта.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2261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417600" y="1344600"/>
            <a:ext cx="8223120" cy="477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Тушки птицы укладывают в ящик в один ряд по высоте.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В  ящик укладывают тушки птицы одного вида, категории упитанности и способа обработки.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74076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457200" y="1079640"/>
            <a:ext cx="8223120" cy="495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Ящики с уложенной птицей передают на маркировку.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Маркируют торцевые стенки ящиков с помощью трафарета непахнущей краской или наклеивают бумажную этикетку (ярлык).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2330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8404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177480" algn="ctr">
              <a:lnSpc>
                <a:spcPct val="95000"/>
              </a:lnSpc>
            </a:pPr>
            <a:r>
              <a:rPr lang="en-GB" sz="3600" b="1" strike="noStrike" spc="-1">
                <a:solidFill>
                  <a:srgbClr val="800000"/>
                </a:solidFill>
                <a:latin typeface="Times New Roman"/>
                <a:ea typeface="Arial Unicode MS"/>
              </a:rPr>
              <a:t>Условные обозначения тушек</a:t>
            </a:r>
            <a:endParaRPr lang="ru-RU" sz="36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417600" y="1439640"/>
            <a:ext cx="8223120" cy="493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по виду и возрасту: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 цыплята ― Ц,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цыплята-бройлеры ― ЦБ, куры ― К, утята ―  УМ,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утки ― У, гусята ― ГМ,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гуси ― Г,  индюшата ― ИМ, индейки― И,  цесарята ― СМ, цесарки ― С;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07368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457200" y="1260000"/>
            <a:ext cx="8223120" cy="477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 способу обработки (после условного обозначения вида  птицы):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полупотрошеные ― Е,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потрошеные ― ЕЕ,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потрошеные с комплектом потрохов и шеей ― Р;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1289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17600" y="137304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 упитанности (после условного обозначения способа обработки) :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первая категория ― I,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вторая категория ― II;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не соответствующие по упитанности I и II категориям (тощие)―Т.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0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11120" y="720720"/>
            <a:ext cx="8228160" cy="146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793440" indent="-325440" algn="just">
              <a:lnSpc>
                <a:spcPct val="95000"/>
              </a:lnSpc>
              <a:spcBef>
                <a:spcPts val="1148"/>
              </a:spcBef>
            </a:pPr>
            <a:r>
              <a:rPr lang="en-GB" sz="3200" b="1" u="sng" strike="noStrike" spc="-1">
                <a:solidFill>
                  <a:srgbClr val="FF0000"/>
                </a:solidFill>
                <a:uFillTx/>
                <a:latin typeface="Times New Roman"/>
                <a:ea typeface="Arial Unicode MS"/>
              </a:rPr>
              <a:t>Интенсивные технологии производства продукции птицеводства </a:t>
            </a:r>
            <a:endParaRPr lang="ru-RU" sz="32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11120" y="2160720"/>
            <a:ext cx="7688160" cy="383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Птицеводство — одна из интенсивных и высокоэффективных отраслей животноводства, которая обеспечивает население диетическими продуктами питания - яйцом и мясом.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9903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539280" y="899640"/>
            <a:ext cx="8223480" cy="521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Ящики с тушками, упакованными в пакеты, дополнительно  маркируют буквой Е после условного обозначения способа обработки.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Ящики с мясом птицы, направляемым на промышленную переработку, дополнительно маркируют буквой П.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5705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55224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360360" y="899640"/>
            <a:ext cx="8228160" cy="504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Продолжительность охлаждения в ящиках 24ч, на тележках — 6-8 ч.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 Птицу, предназначенную для быстрой реализации, можно хранить в охлажденном состоянии в холодильных камерах при температуре 0-4 </a:t>
            </a:r>
            <a:r>
              <a:rPr lang="en-GB" sz="3600" b="1" i="1" strike="noStrike" spc="-1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С</a:t>
            </a:r>
            <a:r>
              <a:rPr lang="en-GB" sz="3600" b="1" i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3600" b="1" strike="noStrike" spc="-1">
                <a:solidFill>
                  <a:srgbClr val="000000"/>
                </a:solidFill>
                <a:latin typeface="Times New Roman"/>
              </a:rPr>
              <a:t>и относ. влаж. 80-85 % в течение 4-5 сут.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2572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457200" y="720720"/>
            <a:ext cx="8223120" cy="539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Сроки хранения и реализации фасованного мяса птицы составляют: тушки охлажденные ― 72 ч, мороженые ― 3 мес;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полутушки и четвертины ― соответственно 48 и 2.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Срок хранения охлажденного фасованного мяса птицы на  предприятии-изготовителе ― не более 12 ч.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01977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457200" y="182880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Тушки птицы охлаждают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воздушным,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контактным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комбинированным способами.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8359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1079640"/>
            <a:ext cx="8223120" cy="495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охлаждении воздушным способом тушки на специальных тележках или в ящиках помещают в камеру с низкой температурой, где теплоносителем служит воздух.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охлаждении этим способом неизбежны потери массы мяса птицы.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3457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57200" y="899640"/>
            <a:ext cx="8223120" cy="513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Полупотрошеные тушки птицы охлаждают в камерах холодильника при температуре от 0 до 1 °С и относительной влажности воздуха 95 % или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 камерах туннельного типа при температуре ―4  ―5 °С и скорости движения воздуха 3―4 м/сек.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77221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596880" y="1193400"/>
            <a:ext cx="8223120" cy="474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Тележки с уложенными тушками располагают в камере так, чтобы обеспечить циркуляцию воздуха.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Для этого же ящики с тушками ставят в шахматном порядке на деревянные рейки и в штабеля, между которыми оставляют промежутки по 5 см.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8595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596880" y="1079640"/>
            <a:ext cx="8223120" cy="447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Охлаждение в ящиках  до 24 ч в зависимости от вида и упитанности тушек.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Срок охлаждения тушек на тележках ― 6―8 ч.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Происходит усушка массы, размеры которой зависят от вида птицы, категории упитанности и параметров охлаждения 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7032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17600" y="1260000"/>
            <a:ext cx="8223120" cy="513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0" strike="noStrike" spc="-1">
                <a:solidFill>
                  <a:srgbClr val="000000"/>
                </a:solidFill>
                <a:latin typeface="Times New Roman"/>
              </a:rPr>
              <a:t>П</a:t>
            </a: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ри использовании контактного способа охлаждения тушки помещают в льдоводяную смесь или ледяную воду,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либо их орошают ледяной водой в специальной камере.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2835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539280" y="1260360"/>
            <a:ext cx="822348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Этот способ более эффективен, так как охлаждение тушек происходит быстрее.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этом поверхность тушки приобретает белый цвет, что обусловливает ее хороший товарный вид.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35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329760"/>
            <a:ext cx="8228160" cy="134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828440"/>
            <a:ext cx="8228160" cy="42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 агропромышленном комплексе страны птицеводство является подотраслью, где применяются самые современные технологии.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0975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900000"/>
            <a:ext cx="8223120" cy="51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Температура охлаждающей (ледяной) воды должна быть не выше 2°С, время охлаждения ― от 30―45 мин до 2 ч в зависимости от типа оборудования.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Охлаждение надо вести с таким расчетом, чтобы к концу процесса температура в толще мышц была не выше 4 °С.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487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596880" y="1373040"/>
            <a:ext cx="8223120" cy="437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Установка для контактного охлаждения мяса птицы холодной водой состоит из ванны предварительного охлаждения в водопроводной воде и ванны охлаждения в ледяной воде.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Транспортируют тушки пространственным подвесным конвейером.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26106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57200" y="1079640"/>
            <a:ext cx="8223120" cy="495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Предварительно тушки охлаждают в течение 10―15 мин водопроводной водой при температуре 10- 15 °С до температуры в мышцах 20 -22 °С.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Окончательно охлаждают тушки до 0 - 4 °С при температуре воды 0-2°С.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55472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539280" y="1439640"/>
            <a:ext cx="8223480" cy="395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Тушки цыплят, кур, бройлеров, цесарят, утят, уток охлаждают в течение 25 мин;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тушки гусей, гусят, индюшат, индеек ― 35 мин.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9557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457200" y="182880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После охлаждения тушек в воде их выдерживают 15 мин на конвейере для стекания излишней влаги.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Можно использовать специальные бильные машины.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3145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457200" y="1828800"/>
            <a:ext cx="8223120" cy="420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охлаждении тушек в воде усушки мяса не происходит.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Тушки даже впитывают некоторое количество влаги.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При охлаждении в ледяной воде поглощение влаги достигает от 3 до 8 % (в среднем 4 %).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26419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17600" y="900000"/>
            <a:ext cx="8223120" cy="571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При комбинированном способе охлаждения тушки вначале погружают в ледяную воду температурой 2°С,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 а затем охлаждают воздухом до ―3°С.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2828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457200" y="1260000"/>
            <a:ext cx="8223120" cy="477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400" b="1" strike="noStrike" spc="-1">
                <a:solidFill>
                  <a:srgbClr val="000000"/>
                </a:solidFill>
                <a:latin typeface="Times New Roman"/>
              </a:rPr>
              <a:t>Различий в качестве и вкусе мяса птицы, охлажденного разными способами,  органолептически не обнаружено.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768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899640" y="1618920"/>
            <a:ext cx="7559640" cy="441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Мясо птицы замораживают для длительного хранения или транспортировки на большие расстояния.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8440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417600"/>
            <a:ext cx="8223120" cy="133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ru-RU" sz="4400" b="0" strike="noStrike" spc="-1">
              <a:solidFill>
                <a:srgbClr val="420000"/>
              </a:solidFill>
              <a:latin typeface="Times New Roman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17600" y="1128600"/>
            <a:ext cx="8223120" cy="5694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61880" indent="-4618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Во время замораживания в мясе образуются ледяные кристаллы, располагающиеся между мышечными волокнами или внутри них. 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  <a:p>
            <a:pPr marL="461880" indent="-461880">
              <a:lnSpc>
                <a:spcPct val="78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1" strike="noStrike" spc="-1">
                <a:solidFill>
                  <a:srgbClr val="000000"/>
                </a:solidFill>
                <a:latin typeface="Times New Roman"/>
              </a:rPr>
              <a:t>Размеры, количество и расположение кристаллов льда в зависят от способа замораживания и биологического состояния тканей до замораживания.</a:t>
            </a:r>
            <a:endParaRPr lang="ru-RU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7140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2984</Words>
  <Application>Microsoft Office PowerPoint</Application>
  <PresentationFormat>Экран (4:3)</PresentationFormat>
  <Paragraphs>227</Paragraphs>
  <Slides>115</Slides>
  <Notes>115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115</vt:i4>
      </vt:variant>
    </vt:vector>
  </HeadingPairs>
  <TitlesOfParts>
    <vt:vector size="1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2020-05-15T20:59:52Z</dcterms:created>
  <dcterms:modified xsi:type="dcterms:W3CDTF">2020-05-15T21:03:35Z</dcterms:modified>
</cp:coreProperties>
</file>