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3" r:id="rId21"/>
    <p:sldId id="283" r:id="rId22"/>
    <p:sldId id="279" r:id="rId23"/>
    <p:sldId id="275" r:id="rId24"/>
    <p:sldId id="276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0864-0812-4FA3-9DCD-2450D28203EB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DEE8-D1DC-4A46-810B-4EE538ADE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0B9-A247-473C-AAE5-44E113FCFD86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DEF0-FDF5-4EDA-A0D8-6EF5CA2A8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C431-2129-49D2-90BD-7C845F4F2916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9B46-E494-45A2-8B4B-45A873371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1BE-5DC9-4046-997F-F7C377C1BD62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37AB-395C-43A5-A51F-80EDD6FC9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8526-E1F9-41AE-B745-880ADB30A5B1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E979-8A21-48AC-A151-2D96EF33E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EC50-EA69-45C7-8C98-C07C5C3B0146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5BAF-0B04-41BF-8CC7-C3E3B8713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8454-6D40-425D-8348-087226D3F586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4BFF-F1EA-4923-96C1-4E5E83FB9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F330-C781-443F-8295-37FF74062858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9289-0C56-4362-AAC1-7EC57310B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1BD7E-E5EC-4EB7-86CF-39C0BF1CE987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1511-F83A-4FA7-B02E-4D43FCDBB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1D68-3E4B-4B38-9E24-743D98DF3C7F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1F7B-DB4D-438C-B22B-0759F4AD2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6511-A6D1-4BB9-8598-2C9A2AD62CC5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4778-EC35-4B80-87E1-520BAA321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2DDA49-7417-4D04-B145-EE806CBD2A01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03CAB5-CC55-483C-849D-9D085AFFD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5038"/>
            <a:ext cx="8229600" cy="2879725"/>
          </a:xfr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b="1" smtClean="0">
                <a:solidFill>
                  <a:srgbClr val="215968"/>
                </a:solidFill>
                <a:latin typeface="Times New Roman" pitchFamily="18" charset="0"/>
              </a:rPr>
              <a:t>КАРЬЕРА И ЕЁ ВИДЫ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FF"/>
                </a:solidFill>
                <a:latin typeface="Times New Roman" pitchFamily="18" charset="0"/>
              </a:rPr>
              <a:t>2. По личностным особенностям</a:t>
            </a:r>
            <a:endParaRPr lang="ru-RU" sz="4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000" b="1" smtClean="0">
                <a:solidFill>
                  <a:srgbClr val="FFFFFF"/>
                </a:solidFill>
                <a:latin typeface="Times New Roman" pitchFamily="18" charset="0"/>
              </a:rPr>
              <a:t>Типы развития профессиональной карьеры в зависимости от ряда личностных особенностей, самооценки, уровня притязаний и </a:t>
            </a:r>
            <a:r>
              <a:rPr lang="ru-RU" sz="3000" b="1" u="sng" smtClean="0">
                <a:solidFill>
                  <a:schemeClr val="bg1"/>
                </a:solidFill>
                <a:latin typeface="Times New Roman" pitchFamily="18" charset="0"/>
              </a:rPr>
              <a:t>локуса контроля</a:t>
            </a:r>
            <a:r>
              <a:rPr lang="ru-RU" sz="3000" b="1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sz="300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b="1" u="sng" smtClean="0">
                <a:solidFill>
                  <a:srgbClr val="FFFFFF"/>
                </a:solidFill>
                <a:latin typeface="Times New Roman" pitchFamily="18" charset="0"/>
              </a:rPr>
              <a:t>ЛОКУС КОНТРОЛЯ (ЛК)</a:t>
            </a:r>
            <a:r>
              <a:rPr lang="ru-RU" sz="3000" b="1" i="1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3000" b="1" smtClean="0">
                <a:solidFill>
                  <a:srgbClr val="FFFFFF"/>
                </a:solidFill>
                <a:latin typeface="Times New Roman" pitchFamily="18" charset="0"/>
              </a:rPr>
              <a:t>— </a:t>
            </a:r>
            <a:r>
              <a:rPr lang="ru-RU" sz="3000" smtClean="0">
                <a:solidFill>
                  <a:srgbClr val="FFFFFF"/>
                </a:solidFill>
                <a:latin typeface="Times New Roman" pitchFamily="18" charset="0"/>
              </a:rPr>
              <a:t>качество, характеризующее склонность человека приписывать ответственность за результаты своей деятельности внешним силам (</a:t>
            </a:r>
            <a:r>
              <a:rPr lang="ru-RU" sz="3000" b="1" i="1" smtClean="0">
                <a:solidFill>
                  <a:srgbClr val="FFFFFF"/>
                </a:solidFill>
                <a:latin typeface="Times New Roman" pitchFamily="18" charset="0"/>
              </a:rPr>
              <a:t>экстернальный или внешний ЛК</a:t>
            </a:r>
            <a:r>
              <a:rPr lang="ru-RU" sz="3000" smtClean="0">
                <a:solidFill>
                  <a:srgbClr val="FFFFFF"/>
                </a:solidFill>
                <a:latin typeface="Times New Roman" pitchFamily="18" charset="0"/>
              </a:rPr>
              <a:t>) либо собственным способностям и усилиям (</a:t>
            </a:r>
            <a:r>
              <a:rPr lang="ru-RU" sz="3000" b="1" i="1" smtClean="0">
                <a:solidFill>
                  <a:srgbClr val="FFFFFF"/>
                </a:solidFill>
                <a:latin typeface="Times New Roman" pitchFamily="18" charset="0"/>
              </a:rPr>
              <a:t>интернальный или внутренний ЛК</a:t>
            </a:r>
            <a:r>
              <a:rPr lang="ru-RU" sz="3000" smtClean="0">
                <a:solidFill>
                  <a:srgbClr val="FFFFFF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3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72" name="Group 44"/>
          <p:cNvGraphicFramePr>
            <a:graphicFrameLocks noGrp="1"/>
          </p:cNvGraphicFramePr>
          <p:nvPr/>
        </p:nvGraphicFramePr>
        <p:xfrm>
          <a:off x="395288" y="333375"/>
          <a:ext cx="8497887" cy="6249988"/>
        </p:xfrm>
        <a:graphic>
          <a:graphicData uri="http://schemas.openxmlformats.org/drawingml/2006/table">
            <a:tbl>
              <a:tblPr/>
              <a:tblGrid>
                <a:gridCol w="2124075"/>
                <a:gridCol w="2124075"/>
                <a:gridCol w="2124075"/>
                <a:gridCol w="2125662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Тип карьеры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Самооценка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Уровень притязаний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Локус контроля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Скалолаз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внутренний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Имитатор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внешний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Мастер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внутренний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Муравей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внешний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Вечный студент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внешний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Организатор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внутренний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3.Профессиональная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Характеризуется </a:t>
            </a:r>
            <a:r>
              <a:rPr lang="ru-RU" smtClean="0">
                <a:latin typeface="Times New Roman" pitchFamily="18" charset="0"/>
              </a:rPr>
              <a:t>тем, что конкретный сотрудник в процессе профессиональной деятельности проходит различные стадии развития: </a:t>
            </a: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обучение, </a:t>
            </a: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поступление на работу, </a:t>
            </a: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профессиональный рост, </a:t>
            </a: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сохранение индивидуальных профессиональных способностей, </a:t>
            </a: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уход на пенсию.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4.</a:t>
            </a:r>
            <a:r>
              <a:rPr lang="en-US" b="1" smtClean="0">
                <a:latin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</a:rPr>
              <a:t>Внутриорганизационная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/>
              <a:t>    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/>
              <a:t> </a:t>
            </a:r>
            <a:r>
              <a:rPr lang="ru-RU" sz="3600" smtClean="0">
                <a:latin typeface="Times New Roman" pitchFamily="18" charset="0"/>
              </a:rPr>
              <a:t>Направления:</a:t>
            </a:r>
          </a:p>
          <a:p>
            <a:pPr eaLnBrk="1" hangingPunct="1"/>
            <a:endParaRPr lang="ru-RU" sz="3600" u="sng" smtClean="0">
              <a:latin typeface="Times New Roman" pitchFamily="18" charset="0"/>
            </a:endParaRPr>
          </a:p>
          <a:p>
            <a:pPr eaLnBrk="1" hangingPunct="1"/>
            <a:r>
              <a:rPr lang="ru-RU" sz="3600" smtClean="0">
                <a:latin typeface="Times New Roman" pitchFamily="18" charset="0"/>
              </a:rPr>
              <a:t>вертикальная 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</a:rPr>
              <a:t>горизонтальная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4.1</a:t>
            </a:r>
            <a:r>
              <a:rPr lang="en-US" b="1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Вертикальная</a:t>
            </a:r>
            <a:endParaRPr 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4.1А. Вертикальная восходящая</a:t>
            </a:r>
          </a:p>
          <a:p>
            <a:pPr eaLnBrk="1" hangingPunct="1">
              <a:defRPr/>
            </a:pPr>
            <a:endParaRPr lang="ru-RU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4.1Б.</a:t>
            </a:r>
            <a:r>
              <a:rPr lang="ru-RU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Вертикальная нисходящая (дауншифтинг)</a:t>
            </a:r>
          </a:p>
          <a:p>
            <a:pPr eaLnBrk="1" hangingPunct="1">
              <a:defRPr/>
            </a:pPr>
            <a:endParaRPr lang="ru-RU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4.1В. Карьерный тайм-аут</a:t>
            </a:r>
            <a:r>
              <a:rPr lang="ru-RU" b="1" smtClean="0">
                <a:solidFill>
                  <a:srgbClr val="FFFFFF"/>
                </a:solidFill>
              </a:rPr>
              <a:t> </a:t>
            </a:r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424862" cy="882650"/>
          </a:xfr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4.2</a:t>
            </a:r>
            <a:r>
              <a:rPr lang="en-US" b="1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Горизонтальная </a:t>
            </a:r>
            <a:endParaRPr 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700" smtClean="0">
                <a:latin typeface="Times New Roman" pitchFamily="18" charset="0"/>
              </a:rPr>
              <a:t>перемещение в другую функциональную область в пределах одного и того же иерархического уровня (функциональная специализация карьеры)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700" u="sng" smtClean="0">
                <a:latin typeface="Times New Roman" pitchFamily="18" charset="0"/>
              </a:rPr>
              <a:t>К горизонтальной карьере относятся: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700" smtClean="0">
                <a:latin typeface="Times New Roman" pitchFamily="18" charset="0"/>
              </a:rPr>
              <a:t>а) выполнение определенной служебной роли, не имеющей жесткого формального закрепления в организационной структуре (выполнение роли руководителя временного творческого коллектива, рабочей группы, программы и т.д.)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700" smtClean="0">
                <a:latin typeface="Times New Roman" pitchFamily="18" charset="0"/>
              </a:rPr>
              <a:t>б) усложнение выполняемых рабочих задач в рамках занимаемой должности, как правило, с соответствующим изменением вознаграждения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7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7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Горизонтальное продвижение как реальная карьера</a:t>
            </a:r>
            <a:endParaRPr lang="ru-RU" sz="3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5256213"/>
          </a:xfrm>
          <a:ln w="57150">
            <a:solidFill>
              <a:srgbClr val="66FFFF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а) </a:t>
            </a:r>
            <a:r>
              <a:rPr lang="ru-RU" sz="2400" smtClean="0">
                <a:latin typeface="Times New Roman" pitchFamily="18" charset="0"/>
              </a:rPr>
              <a:t>количество ступеней такой карьеры должно обеспечивать возможность продвижения на протяжении всего периода активной трудовой деятельности;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б) </a:t>
            </a:r>
            <a:r>
              <a:rPr lang="ru-RU" sz="2400" smtClean="0">
                <a:latin typeface="Times New Roman" pitchFamily="18" charset="0"/>
              </a:rPr>
              <a:t>ступени горизонтальной карьеры должны быть неформально признаны профессиональным сообществом, что обеспечивает их реальный престиж для работника;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в) </a:t>
            </a:r>
            <a:r>
              <a:rPr lang="ru-RU" sz="2400" smtClean="0">
                <a:latin typeface="Times New Roman" pitchFamily="18" charset="0"/>
              </a:rPr>
              <a:t>каждая ступень должна обеспечивать рост материального благополучия (прежде всего заработной платы), выступая реальным фактором мотивации работника;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г) </a:t>
            </a:r>
            <a:r>
              <a:rPr lang="ru-RU" sz="2400" smtClean="0">
                <a:latin typeface="Times New Roman" pitchFamily="18" charset="0"/>
              </a:rPr>
              <a:t>конечная ступень должна быть достаточно солидной и не уступать по размеру оплаты труда соответствующим ступеням вертикального продвижения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288" y="981075"/>
            <a:ext cx="8280400" cy="1943100"/>
          </a:xfrm>
          <a:ln w="57150">
            <a:solidFill>
              <a:schemeClr val="bg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FFFF"/>
                </a:solidFill>
                <a:latin typeface="Times New Roman" pitchFamily="18" charset="0"/>
              </a:rPr>
              <a:t>5. От второго уровня</a:t>
            </a:r>
            <a:endParaRPr 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352928" cy="1512168"/>
          </a:xfrm>
          <a:ln w="57150"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eaLnBrk="1" hangingPunct="1"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</a:rPr>
              <a:t>Типология карьеры от второго уровня</a:t>
            </a:r>
            <a:endParaRPr lang="ru-RU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mtClean="0">
              <a:solidFill>
                <a:srgbClr val="89898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50"/>
            <a:ext cx="8229600" cy="171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29730" name="Group 34"/>
          <p:cNvGraphicFramePr>
            <a:graphicFrameLocks noGrp="1"/>
          </p:cNvGraphicFramePr>
          <p:nvPr>
            <p:ph idx="1"/>
          </p:nvPr>
        </p:nvGraphicFramePr>
        <p:xfrm>
          <a:off x="250825" y="333375"/>
          <a:ext cx="8713788" cy="6592888"/>
        </p:xfrm>
        <a:graphic>
          <a:graphicData uri="http://schemas.openxmlformats.org/drawingml/2006/table">
            <a:tbl>
              <a:tblPr/>
              <a:tblGrid>
                <a:gridCol w="1743075"/>
                <a:gridCol w="1743075"/>
                <a:gridCol w="1743075"/>
                <a:gridCol w="1741488"/>
                <a:gridCol w="1743075"/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Тип карьеры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Параметры классификации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Скорость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продвижения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Последова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тельность занимаемых должностей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Проективная ориентация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Личностный смысл продвижения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Авантюрная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Суперавантюрная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Достаточно высокая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Пропуск двух и более должностных уровней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Дальнейшее быстрое продвижение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Расширение сферы влияния, самоутверждение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Традицион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(линейная)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Определяется способностями конкретного работника, отчасти протекционизмом и связями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Постепенное продвижение вверх, иногда непродолжительное понижение в должности, возможен пропуск одной ступени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Освоение необходимых знаний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Дальнейшее постепенное продвижение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74688"/>
            <a:ext cx="8229600" cy="35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0750" name="Group 30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619125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50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Последовательно-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кризисная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Соответствует скорости изменений в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 временное нисходящее движение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Борьба за сохранение занимаемой позиции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Реализация личных интересов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Прагматичная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(структурная)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Соответствует наиболее простым способам решения карьерных задач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Перемещения осуществляются в рамках одного и того же уровня управления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Сохранение занимаемой позиции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Реализация личных интересов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179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Отбывающая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Нулевая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Карьера завершена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Удержание занимаемой позиции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Реализация личных интересов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>
                <a:latin typeface="Times New Roman" pitchFamily="18" charset="0"/>
              </a:rPr>
              <a:t>1</a:t>
            </a:r>
            <a:r>
              <a:rPr lang="ru-RU" sz="3600" smtClean="0">
                <a:latin typeface="Times New Roman" pitchFamily="18" charset="0"/>
              </a:rPr>
              <a:t>. Понятие «карьера». Разновидности карьеры</a:t>
            </a:r>
          </a:p>
          <a:p>
            <a:r>
              <a:rPr lang="ru-RU" sz="3600" smtClean="0">
                <a:latin typeface="Times New Roman" pitchFamily="18" charset="0"/>
              </a:rPr>
              <a:t>2. Риски при найме на работу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8" name="Group 24"/>
          <p:cNvGraphicFramePr>
            <a:graphicFrameLocks noGrp="1"/>
          </p:cNvGraphicFramePr>
          <p:nvPr/>
        </p:nvGraphicFramePr>
        <p:xfrm>
          <a:off x="539750" y="620713"/>
          <a:ext cx="8064500" cy="4648200"/>
        </p:xfrm>
        <a:graphic>
          <a:graphicData uri="http://schemas.openxmlformats.org/drawingml/2006/table">
            <a:tbl>
              <a:tblPr/>
              <a:tblGrid>
                <a:gridCol w="1612900"/>
                <a:gridCol w="1482725"/>
                <a:gridCol w="1743075"/>
                <a:gridCol w="1612900"/>
                <a:gridCol w="1612900"/>
              </a:tblGrid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Преобразующая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Продвижение вверх, как постепенное, так и скачкообразное, в новых областях или сферах производства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Дальнейшее продвижение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Решение сложных социально значимых проблем, реализация новых идей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Эволюционная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Соответствует скорости роста организации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Соответствует возможностям, предоставляемым организацией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Дальнейшее продвижение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Совмещение общественных и личных интересов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Риски при найме на работу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800" smtClean="0">
                <a:latin typeface="Times New Roman" pitchFamily="18" charset="0"/>
              </a:rPr>
              <a:t>Недостаточная оценка компетенции кандидата (нового сотрудника)</a:t>
            </a:r>
          </a:p>
          <a:p>
            <a:r>
              <a:rPr lang="ru-RU" sz="3800" smtClean="0">
                <a:latin typeface="Times New Roman" pitchFamily="18" charset="0"/>
              </a:rPr>
              <a:t>Отсутствие мотивации новых сотрудников</a:t>
            </a:r>
          </a:p>
          <a:p>
            <a:r>
              <a:rPr lang="ru-RU" sz="3800" smtClean="0">
                <a:latin typeface="Times New Roman" pitchFamily="18" charset="0"/>
              </a:rPr>
              <a:t>Создание негативного имиджа компании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76200"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u="sng" smtClean="0">
                <a:solidFill>
                  <a:srgbClr val="000000"/>
                </a:solidFill>
                <a:latin typeface="Times New Roman" pitchFamily="18" charset="0"/>
              </a:rPr>
              <a:t>Документальное оформление: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-Трудовой договор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-Договор гражданско-правового характера (подряда, на оказание услуг, авторского заказа)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 - Разные законодательные сферы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Разные обязательства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Разные риски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Риски при найме на работу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Сравнительная характеристика трудового договора и гражданско-правового договора (договора </a:t>
            </a:r>
            <a:r>
              <a:rPr lang="en-US" sz="2800" b="1" smtClean="0">
                <a:latin typeface="Times New Roman" pitchFamily="18" charset="0"/>
              </a:rPr>
              <a:t>- </a:t>
            </a:r>
            <a:r>
              <a:rPr lang="ru-RU" sz="2800" b="1" smtClean="0">
                <a:latin typeface="Times New Roman" pitchFamily="18" charset="0"/>
              </a:rPr>
              <a:t>подряда)</a:t>
            </a:r>
          </a:p>
        </p:txBody>
      </p:sp>
      <p:graphicFrame>
        <p:nvGraphicFramePr>
          <p:cNvPr id="33813" name="Group 21"/>
          <p:cNvGraphicFramePr>
            <a:graphicFrameLocks noGrp="1"/>
          </p:cNvGraphicFramePr>
          <p:nvPr/>
        </p:nvGraphicFramePr>
        <p:xfrm>
          <a:off x="0" y="1557338"/>
          <a:ext cx="9144000" cy="5029200"/>
        </p:xfrm>
        <a:graphic>
          <a:graphicData uri="http://schemas.openxmlformats.org/drawingml/2006/table">
            <a:tbl>
              <a:tblPr/>
              <a:tblGrid>
                <a:gridCol w="1828800"/>
                <a:gridCol w="4294188"/>
                <a:gridCol w="3021012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Основные параметры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Трудовой договор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Гражданско-правовой договор (договор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подряда)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Нормативное регулирование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Трудовой кодекс РФ, нормы трудового законодательства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Гражданский кодекс,  нормы гражданского законодательства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1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Существенные условия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 Место работы с указанием структурного подразделения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Дата начала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Наименование должности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 Права и обязанности работника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 Права и обязанности работодателя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6. Характеристика условий труда, компенсационные льготы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7. Режим работы и отдыха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 Условия оплаты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9. Социальные условия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 Предмет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Цена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Сроки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0" name="Group 24"/>
          <p:cNvGraphicFramePr>
            <a:graphicFrameLocks noGrp="1"/>
          </p:cNvGraphicFramePr>
          <p:nvPr/>
        </p:nvGraphicFramePr>
        <p:xfrm>
          <a:off x="395288" y="333375"/>
          <a:ext cx="8497887" cy="5761038"/>
        </p:xfrm>
        <a:graphic>
          <a:graphicData uri="http://schemas.openxmlformats.org/drawingml/2006/table">
            <a:tbl>
              <a:tblPr/>
              <a:tblGrid>
                <a:gridCol w="1944687"/>
                <a:gridCol w="3455988"/>
                <a:gridCol w="3097212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Специфика обязанностей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Работник выполняет работу по определенной конкретной трудовой функции (специальности, должности, квалификации)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Работник выполняет работу лично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Исполнитель (подрядчик) выполняет работу, обусловленную договором подряда. Работа может быть выполнена лично или, с согласия заказчика, с привлечением соисполнителей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Распорядок и трудовая дисциплина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Определяется правилами трудового распорядка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Исполнитель самостоятельно организует свою работу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Оплата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Оплата по заранее установленным нормам – заработная плата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конечному результату согласно оговоренным условиям в договоре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Риск случайной гибели результатов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Риск лежит на предприятии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Риск несет сам исполнитель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334000"/>
          </a:xfrm>
          <a:ln w="76200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smtClean="0">
                <a:solidFill>
                  <a:srgbClr val="000000"/>
                </a:solidFill>
              </a:rPr>
              <a:t>   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Испытательный срок  -   способ снизить риски для работодателя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500" b="1" i="1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Регулируется ТК РФ, статья 70.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Стандартно не более 3 месяцев.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Не устанавливается: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……….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           для лиц, получивших среднее профессиональное образование или высшее образование по имеющим государственную аккредитацию образовательным программам и впервые поступающих на работу по полученной специальности в течение одного года со дня получения профессионального образования соответствующего уровня;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00"/>
                </a:solidFill>
              </a:rPr>
              <a:t/>
            </a:r>
            <a:br>
              <a:rPr lang="ru-RU" sz="4000" b="1" smtClean="0">
                <a:solidFill>
                  <a:srgbClr val="000000"/>
                </a:solidFill>
              </a:rPr>
            </a:br>
            <a:r>
              <a:rPr lang="ru-RU" sz="4000" b="1" smtClean="0">
                <a:solidFill>
                  <a:srgbClr val="000000"/>
                </a:solidFill>
                <a:latin typeface="Times New Roman" pitchFamily="18" charset="0"/>
              </a:rPr>
              <a:t>КАРЬЕРА</a:t>
            </a:r>
            <a:r>
              <a:rPr lang="ru-RU" sz="400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400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1.Идивидуально осознанная позиция и поведение, связанное с трудовым опытом и деятельностью на протяжении рабочей жизни человека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2. Достижение известности, славы, выгоды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3. Обозначение рода занятий, профессии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4. </a:t>
            </a:r>
            <a:r>
              <a:rPr lang="ru-RU" sz="2500" u="sng" smtClean="0">
                <a:solidFill>
                  <a:schemeClr val="tx1"/>
                </a:solidFill>
                <a:latin typeface="Times New Roman" pitchFamily="18" charset="0"/>
              </a:rPr>
              <a:t>В широком смысле:</a:t>
            </a:r>
            <a:r>
              <a:rPr lang="ru-RU" sz="250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последовательность профессиональных ролей, статусов и видов деятельности в жизни человека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5.</a:t>
            </a:r>
            <a:r>
              <a:rPr lang="ru-RU" sz="250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2500" u="sng" smtClean="0">
                <a:solidFill>
                  <a:schemeClr val="tx1"/>
                </a:solidFill>
                <a:latin typeface="Times New Roman" pitchFamily="18" charset="0"/>
              </a:rPr>
              <a:t>В узком смысле</a:t>
            </a: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</a:rPr>
              <a:t>: фактическая последовательность занимаемых должностей, рабочих мест или положений в коллективе конкретным работником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5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00"/>
                </a:solidFill>
              </a:rPr>
              <a:t/>
            </a:r>
            <a:br>
              <a:rPr lang="ru-RU" sz="4000" b="1" smtClean="0">
                <a:solidFill>
                  <a:srgbClr val="000000"/>
                </a:solidFill>
              </a:rPr>
            </a:br>
            <a:r>
              <a:rPr lang="ru-RU" sz="4000" b="1" smtClean="0">
                <a:solidFill>
                  <a:srgbClr val="000000"/>
                </a:solidFill>
                <a:latin typeface="Times New Roman" pitchFamily="18" charset="0"/>
              </a:rPr>
              <a:t>Разновидности карьеры</a:t>
            </a:r>
            <a:r>
              <a:rPr lang="ru-RU" sz="400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400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endParaRPr lang="ru-RU" b="1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1.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По характеру динамики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2.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 По личностным особенностям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3.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Профессиональная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4.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Внутриорганизационная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5.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От второго уровня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1.По характеру динамики</a:t>
            </a: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endParaRPr lang="ru-RU" b="1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Обычная карьера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Стабильная карьера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Нестабильная карьера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Комбинированная карьера</a:t>
            </a:r>
          </a:p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1.1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Обычная карьера</a:t>
            </a: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Характеризуется как профессиональное развитие с прохождением всех основных этапов профессиональной жизни: выбор профессии, этапы разведки и апробирования сил в разных сферах, период овладения профессией, упрочения в ней, этап сохранения и повышения квалификации, спад, сохранение позиций.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1.2 Стабильная карьера</a:t>
            </a: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Представляет собой прямое продвижение от профессионального обучения к единственному постоянному типу работы.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1.3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Нестабильная карьера</a:t>
            </a: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В этом случае после этапов проб и упрочения следуют новые пробы, которые могут быть как вынужденными (в случае потери работы, работоспособности), так и добровольными (смена интересов) или вызванными сменой профессиональной ориентации без интереса и приложения усилий.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1.4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Комбинированная карьера</a:t>
            </a: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Связана со сменой коротких периодов стабильной профессиональной жизни и занятости этапами вынужденной безработицы или переменой профессии, профессиональной переориентацией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892</Words>
  <Application>Microsoft Office PowerPoint</Application>
  <PresentationFormat>Экран (4:3)</PresentationFormat>
  <Paragraphs>204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КАРЬЕРА И ЕЁ ВИДЫ</vt:lpstr>
      <vt:lpstr>Слайд 2</vt:lpstr>
      <vt:lpstr> КАРЬЕРА </vt:lpstr>
      <vt:lpstr> Разновидности карьеры </vt:lpstr>
      <vt:lpstr>1.По характеру динамики</vt:lpstr>
      <vt:lpstr>1.1 Обычная карьера</vt:lpstr>
      <vt:lpstr>1.2 Стабильная карьера</vt:lpstr>
      <vt:lpstr>1.3 Нестабильная карьера</vt:lpstr>
      <vt:lpstr>1.4 Комбинированная карьера</vt:lpstr>
      <vt:lpstr>2. По личностным особенностям</vt:lpstr>
      <vt:lpstr>Слайд 11</vt:lpstr>
      <vt:lpstr>3.Профессиональная</vt:lpstr>
      <vt:lpstr>4. Внутриорганизационная</vt:lpstr>
      <vt:lpstr>4.1 Вертикальная</vt:lpstr>
      <vt:lpstr>4.2 Горизонтальная </vt:lpstr>
      <vt:lpstr>Горизонтальное продвижение как реальная карьера</vt:lpstr>
      <vt:lpstr>5. От второго уровня</vt:lpstr>
      <vt:lpstr> </vt:lpstr>
      <vt:lpstr>Слайд 19</vt:lpstr>
      <vt:lpstr>Слайд 20</vt:lpstr>
      <vt:lpstr>Риски при найме на работу</vt:lpstr>
      <vt:lpstr>Риски при найме на работу</vt:lpstr>
      <vt:lpstr>Сравнительная характеристика трудового договора и гражданско-правового договора (договора - подряда)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КАРЬЕРА И ЕЁ ВИДЫ</dc:title>
  <dc:creator>_</dc:creator>
  <cp:lastModifiedBy>Admin</cp:lastModifiedBy>
  <cp:revision>55</cp:revision>
  <dcterms:created xsi:type="dcterms:W3CDTF">2017-02-11T16:26:32Z</dcterms:created>
  <dcterms:modified xsi:type="dcterms:W3CDTF">2020-01-16T12:43:40Z</dcterms:modified>
</cp:coreProperties>
</file>