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6" r:id="rId2"/>
    <p:sldId id="318" r:id="rId3"/>
    <p:sldId id="319" r:id="rId4"/>
    <p:sldId id="320" r:id="rId5"/>
    <p:sldId id="263" r:id="rId6"/>
    <p:sldId id="265" r:id="rId7"/>
    <p:sldId id="280" r:id="rId8"/>
    <p:sldId id="281" r:id="rId9"/>
    <p:sldId id="282" r:id="rId10"/>
    <p:sldId id="283" r:id="rId11"/>
    <p:sldId id="284" r:id="rId12"/>
    <p:sldId id="285" r:id="rId13"/>
    <p:sldId id="266" r:id="rId14"/>
    <p:sldId id="286" r:id="rId15"/>
    <p:sldId id="291" r:id="rId16"/>
    <p:sldId id="287" r:id="rId17"/>
    <p:sldId id="288" r:id="rId18"/>
    <p:sldId id="268" r:id="rId19"/>
    <p:sldId id="321" r:id="rId20"/>
    <p:sldId id="269" r:id="rId21"/>
    <p:sldId id="257" r:id="rId22"/>
    <p:sldId id="300" r:id="rId23"/>
    <p:sldId id="301" r:id="rId24"/>
    <p:sldId id="302" r:id="rId25"/>
    <p:sldId id="303" r:id="rId26"/>
    <p:sldId id="304" r:id="rId27"/>
    <p:sldId id="305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5" r:id="rId36"/>
    <p:sldId id="316" r:id="rId37"/>
    <p:sldId id="31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4" autoAdjust="0"/>
    <p:restoredTop sz="94609" autoAdjust="0"/>
  </p:normalViewPr>
  <p:slideViewPr>
    <p:cSldViewPr>
      <p:cViewPr varScale="1">
        <p:scale>
          <a:sx n="108" d="100"/>
          <a:sy n="108" d="100"/>
        </p:scale>
        <p:origin x="18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19BD1-3178-4D93-B22F-0C359C0C338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5CACA-BF86-4F9F-A2AB-21C4F9271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7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вычислительных машин построено на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фон Неймана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5CACA-BF86-4F9F-A2AB-21C4F92716C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0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7732A-4E35-4285-B8AD-F2E2C1D52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FE071-FAFF-488D-8E4F-5D8FA57EB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C9A37B-7703-4D6F-8768-2DA80A3C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DCAD-5526-4922-8CDB-7D6788BC09C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DC4A2-07CC-48AA-965C-730C4FE2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A7AF7-927D-482F-965A-78B6C5DD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2D07-8720-4899-9F77-606915A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16658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0411F-E528-4E76-804B-31B57BD2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460428-7F73-4E8D-BE7D-268037C70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0398D-C604-4438-98FC-8715F7FE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DCAD-5526-4922-8CDB-7D6788BC09C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51DA1-276B-4201-9F91-1DCEC424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A74DBB-9BB4-434C-874A-BCB2C8CB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2D07-8720-4899-9F77-606915A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6756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C7316C-3FFE-4FBE-B8E5-A8C5C1DC2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23737C-1CC8-4F26-BC70-0A50809FF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B90B04-88DC-44B3-BBB5-9FCB2BAC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DCAD-5526-4922-8CDB-7D6788BC09C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E6276-0AC1-4091-BB86-E120BA6C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A4A8A-A63A-4D49-AA0E-93379E95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2D07-8720-4899-9F77-606915A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43383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5AA40-9F5A-46EC-8D21-DFAA7C2D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5A37B-0FBB-4DE1-B746-CB5C9049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2B05F-9F8E-4A80-94C5-4C5127A6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DCAD-5526-4922-8CDB-7D6788BC09C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0D0D1-C9BB-44A5-ACB8-4FFB4190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6DF3E-3FD8-400B-B6BE-7C5D8BE2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2D07-8720-4899-9F77-606915A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42205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8ECC3-EEF9-4F10-8D87-28A8C178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F4F95B-8203-40C0-AF1B-FD853FE52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C53386-F32C-4329-A0DE-D9EF2626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DCAD-5526-4922-8CDB-7D6788BC09C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F171F-4DF9-49D3-A785-9E807CA7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9178C-0080-4EEB-BC9C-D3B8ABD0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2D07-8720-4899-9F77-606915A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11995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B8087-5219-4170-9ECF-F26F8692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4164C-43B3-4180-8847-24EFDEF80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005624-613A-4944-B111-E089DF7A5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EACA54-0E22-402B-B279-94D42B3B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DCAD-5526-4922-8CDB-7D6788BC09C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D75BF5-D032-474D-83F2-18B72068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F321B-7679-4BE7-ACA4-7EC2F462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2D07-8720-4899-9F77-606915A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79703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2E368-81E2-48FF-BAAF-6ED88F2E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E99495-6705-4140-8AC3-A4809C667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4A8A11-0105-4BB5-93B5-9A93B62F9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9317-A888-43E3-B838-AF9885AF4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1BCAFB-7335-4029-A956-C53C40138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CEBBE6-9AC9-4240-8E32-AA377660F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DCAD-5526-4922-8CDB-7D6788BC09C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FED014-2DC9-468E-BCEF-2B9FF21C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A3DCD7-6EBA-47B2-A01D-60B06B0E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2D07-8720-4899-9F77-606915A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473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22D47-4A46-48B9-A013-F2B2A1B7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10CDE6-B88C-4060-9521-EA64A78B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DCAD-5526-4922-8CDB-7D6788BC09C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5EE447-BAC2-4574-AF6B-F370907A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A19C2E-533C-4F13-B62B-AE6CBA25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2D07-8720-4899-9F77-606915A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065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3D69E-B89B-4CEE-A65A-9D1770AA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DCAD-5526-4922-8CDB-7D6788BC09C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C2C220-220C-4FC7-AE03-951A286A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AC5AB1-AEFC-40CB-A11F-659E13D4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2D07-8720-4899-9F77-606915A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89026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29A14-B1F9-410C-AC51-EDA25F74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7264D4-FE7E-4E27-81CA-550BE1C8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F7B3EA-ACDA-46A8-B612-216D64749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14DC14-DD71-426E-B421-274BE70F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DCAD-5526-4922-8CDB-7D6788BC09C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ADCD10-8D77-4189-97E0-C54C028D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EB4991-918E-435F-BA50-9FE7D9C7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2D07-8720-4899-9F77-606915A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05042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B140D-3DFF-4D7E-A41F-CC5D702C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DA9A5F-4E42-44DE-AE85-9D52F3763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90BF46-10BC-4889-AE13-CC0EBDA2C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0170C2-A299-4609-85BC-929BF790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DCAD-5526-4922-8CDB-7D6788BC09C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FF3296-61F3-400E-AC90-98084649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FB4785-A3CE-410D-A256-31EF1EA4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2D07-8720-4899-9F77-606915A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34939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F4FC7-A201-4368-9715-8C7B679E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7CE8E1-24B5-4A88-B34B-2D9461E78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4DF1A6-AC9E-48AB-BDF6-91CFCF4B1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DCAD-5526-4922-8CDB-7D6788BC09C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75A0A-425B-4F25-8F54-E8002DCF3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9B59D4-7EDD-4298-9F46-C0C634CB9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82D07-8720-4899-9F77-606915A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9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858000" cy="1655762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ЭВМ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34563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Видеокарта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устройство, преобразующее графический образ, хранящийся как содержимое памяти компьютера (или самого адаптера), в форму, пригодную для дальнейшего вывода на экран монитора. Первые мониторы, построенные на электронно-лучевых трубках, работали по телевизионному принципу сканирования экрана электронным лучом, и для отображения требовался видеосигнал, генерируемый видеокартой.</a:t>
            </a:r>
          </a:p>
        </p:txBody>
      </p:sp>
      <p:pic>
        <p:nvPicPr>
          <p:cNvPr id="10244" name="Picture 4" descr="https://avatars.mds.yandex.net/i?id=a125ba515d3078f9c0607da70c9ce6ccb57f2fdd-11380860-images-thumbs&amp;n=13">
            <a:extLst>
              <a:ext uri="{FF2B5EF4-FFF2-40B4-BE49-F238E27FC236}">
                <a16:creationId xmlns:a16="http://schemas.microsoft.com/office/drawing/2014/main" id="{F5B0DB3E-6DDB-473B-A416-514EE07D0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79" y="4077072"/>
            <a:ext cx="3665241" cy="25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6390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3166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Компьютерный блок питания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вторичный источник электропитания, предназначенный для снабжения узлов компьютера электроэнергией  постоянного тока, путём преобразования сетевого напряжения до требуемых значений. В некоторой степени блок питания также выполняет функции стабилизации и защиты от незначительных помех питающего напряжения. </a:t>
            </a:r>
          </a:p>
        </p:txBody>
      </p:sp>
      <p:pic>
        <p:nvPicPr>
          <p:cNvPr id="11266" name="Picture 2" descr="https://avatars.mds.yandex.net/i?id=8ce56a9ede6c34c243b7dd68faf310d0fc4649e6-10087650-images-thumbs&amp;n=13">
            <a:extLst>
              <a:ext uri="{FF2B5EF4-FFF2-40B4-BE49-F238E27FC236}">
                <a16:creationId xmlns:a16="http://schemas.microsoft.com/office/drawing/2014/main" id="{B8885C5A-7419-4C4C-B3E6-BC210EF93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6768"/>
            <a:ext cx="4191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1697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54" y="3789040"/>
            <a:ext cx="2855732" cy="23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992888" cy="2808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Жёсткий диск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запоминающее устройство (устройство хранения информации) произвольного доступа, основанное на принципе магнитной записи. Является основным накопителем данных в большинстве компьютеров.</a:t>
            </a:r>
          </a:p>
        </p:txBody>
      </p:sp>
    </p:spTree>
    <p:extLst>
      <p:ext uri="{BB962C8B-B14F-4D97-AF65-F5344CB8AC3E}">
        <p14:creationId xmlns:p14="http://schemas.microsoft.com/office/powerpoint/2010/main" val="231115981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792" y="188640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материнской платы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виды её разъемов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947" y="1196752"/>
            <a:ext cx="8424936" cy="39604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материнской плате размещаются все основные элементы ЭВМ, такие как: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52000" algn="just"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системной логики или чипсет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основной компонент материнской платы, определяющий какой тип процессора, тип ОЗУ, тип системной шины можно использовать;</a:t>
            </a:r>
          </a:p>
          <a:p>
            <a:pPr marL="0" indent="252000" algn="just"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Слот для установки процессора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определяет, какой именно тип процессоров можно подсоединить к материнской плате. Могут использоваться различные интерфейсы системной шины какие то процессоры могут иметь встроенную графическую систему или контроллер памяти и так далее. 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5695528"/>
          </a:xfrm>
        </p:spPr>
        <p:txBody>
          <a:bodyPr>
            <a:noAutofit/>
          </a:bodyPr>
          <a:lstStyle/>
          <a:p>
            <a:pPr marL="0" indent="252000"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Контроллер оперативной памяти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цифровая схема, управляющая потоками данных между вычислительной системой и оперативной памятью. Может представлять собой отдельную микросхему или быть интегрирована в более сложную микросхему;</a:t>
            </a:r>
          </a:p>
          <a:p>
            <a:pPr marL="0" indent="252000" algn="just"/>
            <a:r>
              <a:rPr kumimoji="0" lang="ru-RU" altLang="ru-RU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BIOS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ru-RU" altLang="ru-RU" sz="28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ru-RU" altLang="ru-RU" sz="28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asic</a:t>
            </a:r>
            <a:r>
              <a:rPr kumimoji="0" lang="ru-RU" altLang="ru-RU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8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28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nput</a:t>
            </a:r>
            <a:r>
              <a:rPr kumimoji="0" lang="ru-RU" altLang="ru-RU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ru-RU" altLang="ru-RU" sz="28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ru-RU" altLang="ru-RU" sz="28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utput</a:t>
            </a:r>
            <a:r>
              <a:rPr kumimoji="0" lang="ru-RU" altLang="ru-RU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8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ru-RU" altLang="ru-RU" sz="28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«базовая система ввода-вывода»), 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БИОС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—набор микропрограмм, реализующих низкоуровневые API для работы с аппаратным обеспечением компьютера, а также создающих необходимую программную среду для запуска операционной системы у IBM PC-совместимых компьютеров. BIOS относится к системному программному обеспечению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0560808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11FDE3-FA56-48CE-964C-485EEAB95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5904656"/>
          </a:xfrm>
        </p:spPr>
        <p:txBody>
          <a:bodyPr>
            <a:normAutofit/>
          </a:bodyPr>
          <a:lstStyle/>
          <a:p>
            <a:pPr marL="0" indent="252000"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известная как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батарейка для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материнской плате предназначена для поддержания работоспособности CMOS-памяти компьютера. 	</a:t>
            </a: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CMOS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Metal-Oxide-Semiconductor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комплементарный металл-оксид-полупроводник), читается как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симос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это память для хранения всех настроек и параметров, которые установлены в BIOS.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Некоторые полагают, что это аккумулятор, это не верно, т.к. подзарядка в материнской плате не предусмотрена.</a:t>
            </a:r>
          </a:p>
          <a:p>
            <a:pPr marL="0" indent="252000"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мониторинга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измеряющие скорость вращения вентиляторов, температуру основных элементов ЭВМ, питающее напряжение и т.д.;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865"/>
      </p:ext>
    </p:extLst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976664"/>
          </a:xfrm>
        </p:spPr>
        <p:txBody>
          <a:bodyPr>
            <a:normAutofit fontScale="92500" lnSpcReduction="20000"/>
          </a:bodyPr>
          <a:lstStyle/>
          <a:p>
            <a:pPr marL="0" indent="252000"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карта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(звуковая плата,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аудиокарта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дополнительное оборудование, позволяющее обрабатывать звук (выводить на акустические системы и/или записывать). На момент появления звуковые платы представляли собой отдельные карты расширения, устанавливаемые в соответствующий слот. В современных материнских платах представлены в виде интегрированного в материнскую плату аппаратного кодека;</a:t>
            </a:r>
          </a:p>
          <a:p>
            <a:pPr marL="0" indent="252000"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проводники для обмена сигналами между компонентами ЭВМ: шина адреса, шина данных, шина управления, шина питания. </a:t>
            </a:r>
          </a:p>
          <a:p>
            <a:pPr marL="0" indent="252000"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Разъемы для установки плат расширения: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видеокарт, звуковой карты и т.д.;</a:t>
            </a:r>
          </a:p>
          <a:p>
            <a:pPr marL="0" indent="252000"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Регуляторы напряжения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преобразующие исходное напряжение в требуемое для питания компонентов установленных на материнской плате;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04268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CXYTji1L0Q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9233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496944" cy="576064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>
                <a:solidFill>
                  <a:schemeClr val="tx1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памяти ПК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Компьютерная память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часть вычислительной машины, физическое устройство или среда для хранения данных, используемая в вычислениях, в течение определённого времени. Память, как и центральный процессор, является неизменной частью компьютера с 1940-х. Память в вычислительных устройствах имеет иерархическую структуру и обычно предполагает использование нескольких запоминающих устройств, имеющих различные характеристики. 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8DB254-C2D1-4520-9D94-51910286FE55}"/>
              </a:ext>
            </a:extLst>
          </p:cNvPr>
          <p:cNvSpPr/>
          <p:nvPr/>
        </p:nvSpPr>
        <p:spPr>
          <a:xfrm>
            <a:off x="395535" y="260648"/>
            <a:ext cx="851872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группы – это внутренняя и внешняя память. К внутренней памяти относится: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· 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память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(ОЗУ)</a:t>
            </a:r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 специальный тип памяти в электронных устройствах, предназначенный для быстрой обработки данных с помощью процессора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· 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-память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хранения информации, наиболее часто используемой при работе программы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· 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запоминающие устройство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(ПЗУ) 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тип памяти компьютера, предназначенный для хранения постоянной информации, которая не изменяется в процессе работы компьютера.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внешней памяти относятся: жёсткие диски,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-карты, дискеты.</a:t>
            </a:r>
          </a:p>
        </p:txBody>
      </p:sp>
    </p:spTree>
    <p:extLst>
      <p:ext uri="{BB962C8B-B14F-4D97-AF65-F5344CB8AC3E}">
        <p14:creationId xmlns:p14="http://schemas.microsoft.com/office/powerpoint/2010/main" val="3426204665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D8F8E4-9F3A-4000-9EB5-CE7D82798A26}"/>
              </a:ext>
            </a:extLst>
          </p:cNvPr>
          <p:cNvSpPr/>
          <p:nvPr/>
        </p:nvSpPr>
        <p:spPr>
          <a:xfrm>
            <a:off x="827584" y="548680"/>
            <a:ext cx="763284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Архитектура ЭВМ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многоуровневая иерархия аппаратно-программных средств, из которых строится ЭВМ.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Электронная вычислительная машина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комплекс технических, аппаратных и программных средств, предназначенных для автоматической обработки информации, вычислений, автоматического управления.</a:t>
            </a:r>
            <a:r>
              <a:rPr lang="ru-RU" b="1" dirty="0"/>
              <a:t> </a:t>
            </a:r>
          </a:p>
          <a:p>
            <a:pPr algn="just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Компьютер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функциональное устройство, способное обрабатывать (включая многочисленные арифметические и логические операции) и хранить различную информацию. </a:t>
            </a: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68902"/>
      </p:ext>
    </p:extLst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5" y="404664"/>
            <a:ext cx="6336704" cy="4536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По энергозависимости 		запоминающие устройства делятся на: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Энергонезависимые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записи в которых не стираются при снятии электропитания (например жёсткий диск)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Энергозависимые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записи в которых стираются при снятии электропитания. К энергозависимой внутренней памяти относятся оперативное запоминающее устройство (ОЗУ), видеопамять и кэш-память.</a:t>
            </a:r>
          </a:p>
        </p:txBody>
      </p:sp>
      <p:pic>
        <p:nvPicPr>
          <p:cNvPr id="12290" name="Picture 2" descr="Seagate BarraCuda 6TB ST6000DM003 Жесткий диск SATA 6TB 5400RPM 6GB/S 256MB ">
            <a:extLst>
              <a:ext uri="{FF2B5EF4-FFF2-40B4-BE49-F238E27FC236}">
                <a16:creationId xmlns:a16="http://schemas.microsoft.com/office/drawing/2014/main" id="{C8D14E23-E663-4280-8AD7-A5AD3379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24744"/>
            <a:ext cx="1559142" cy="22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vatars.mds.yandex.net/i?id=822351ef5c07935747299245cf59dc90d7304900-10932937-images-thumbs&amp;n=13">
            <a:extLst>
              <a:ext uri="{FF2B5EF4-FFF2-40B4-BE49-F238E27FC236}">
                <a16:creationId xmlns:a16="http://schemas.microsoft.com/office/drawing/2014/main" id="{1CBCC123-CAF7-497E-AE19-4B59CEDF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26" y="4149080"/>
            <a:ext cx="25517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Периферийные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любые дополнительные и вспомогательные устройства, которые подключаются к ПК для расширения его функциональных возможностей.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Устройства ввода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периферийное оборудование для занесения (ввода) данных или сигналов в компьютер либо в другое электронное устройство во время его работы. </a:t>
            </a:r>
            <a:endParaRPr lang="ru-RU" sz="2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itchFamily="18" charset="0"/>
              </a:rPr>
              <a:t>	Устройства вывода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периферийные устройства, преобразующие результаты обработки цифровых машинных кодов в форму, удобную для восприятия человеком или пригодную для воздействия на исполнительные органы объекта управления.</a:t>
            </a:r>
          </a:p>
        </p:txBody>
      </p:sp>
    </p:spTree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C6D000-2D88-4164-A26B-7FF496CE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92696"/>
            <a:ext cx="6696744" cy="5771112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2124" y="868922"/>
            <a:ext cx="8019751" cy="733446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Клавиатура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комплект расположенных в определённом порядке клавиш или кнопок для управления каким-либо устройством или для ввода данных.</a:t>
            </a:r>
          </a:p>
        </p:txBody>
      </p:sp>
      <p:pic>
        <p:nvPicPr>
          <p:cNvPr id="5" name="Picture 2" descr="https://avatars.mds.yandex.net/i?id=cb76c2f920e4a2cd4dfcec41eecf2968a549de87-9147032-images-thumbs&amp;n=13">
            <a:extLst>
              <a:ext uri="{FF2B5EF4-FFF2-40B4-BE49-F238E27FC236}">
                <a16:creationId xmlns:a16="http://schemas.microsoft.com/office/drawing/2014/main" id="{66B2B74C-39DA-40C9-83B5-97DCA323B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79" y="2996952"/>
            <a:ext cx="3960440" cy="258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142985"/>
            <a:ext cx="8607330" cy="127790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Мышь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устройство-манипулятор, которое преобразует движения руки пользователя в движения курсора на экране. </a:t>
            </a:r>
          </a:p>
        </p:txBody>
      </p:sp>
      <p:pic>
        <p:nvPicPr>
          <p:cNvPr id="17410" name="Picture 2" descr="https://go3.imgsmail.ru/imgpreview?key=28fc063481ebd7b3&amp;mb=stor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2420889"/>
            <a:ext cx="3927949" cy="39279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8064896" cy="469106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Сканер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применяется для непосредственного считывания графической информации с бумажного или иного носителя в ПК. Сканируемое изображение считывается и преобразуется в цифровую. Типы сканеров:</a:t>
            </a:r>
          </a:p>
          <a:p>
            <a:pPr marL="1177200" indent="-457200">
              <a:buFont typeface="Wingdings" panose="05000000000000000000" pitchFamily="2" charset="2"/>
              <a:buChar char="§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Планшетные сканеры </a:t>
            </a:r>
          </a:p>
          <a:p>
            <a:pPr marL="1177200" indent="-457200">
              <a:buFont typeface="Wingdings" panose="05000000000000000000" pitchFamily="2" charset="2"/>
              <a:buChar char="§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Ручные сканеры </a:t>
            </a:r>
          </a:p>
          <a:p>
            <a:pPr marL="1177200" indent="-457200">
              <a:buFont typeface="Wingdings" panose="05000000000000000000" pitchFamily="2" charset="2"/>
              <a:buChar char="§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Барабанные сканеры </a:t>
            </a:r>
          </a:p>
          <a:p>
            <a:pPr marL="1177200" indent="-457200">
              <a:buFont typeface="Wingdings" panose="05000000000000000000" pitchFamily="2" charset="2"/>
              <a:buChar char="§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Сканеры форм </a:t>
            </a:r>
          </a:p>
          <a:p>
            <a:pPr marL="1177200" indent="-457200">
              <a:buFont typeface="Wingdings" panose="05000000000000000000" pitchFamily="2" charset="2"/>
              <a:buChar char="§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Штрих-сканеры </a:t>
            </a:r>
          </a:p>
          <a:p>
            <a:pPr marL="1177200" indent="-457200">
              <a:buFont typeface="Wingdings" panose="05000000000000000000" pitchFamily="2" charset="2"/>
              <a:buChar char="§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планшеты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764704"/>
            <a:ext cx="8163059" cy="381158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Графический планшет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устройство для ввода информации, созданной от руки, непосредственно в компьютер. Состоит из пера и плоского планшета, чувствительного к нажатию или близости пера. Также может прилагаться специальная мышь.</a:t>
            </a:r>
          </a:p>
        </p:txBody>
      </p:sp>
      <p:pic>
        <p:nvPicPr>
          <p:cNvPr id="2050" name="Picture 2" descr="https://avatars.mds.yandex.net/i?id=75a9394e5218984e448a11bca40e19292619b623-7756406-images-thumbs&amp;n=13">
            <a:extLst>
              <a:ext uri="{FF2B5EF4-FFF2-40B4-BE49-F238E27FC236}">
                <a16:creationId xmlns:a16="http://schemas.microsoft.com/office/drawing/2014/main" id="{4DC73B70-53E9-4C09-A566-2488166A6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17235"/>
            <a:ext cx="3438128" cy="22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04664"/>
            <a:ext cx="8424936" cy="115212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Трекбол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— ручное указательное устройство ввода информации для компьютера. Действует подобно мыши, но отличается тем, что ввод информации осуществляется вращением шара, а само устройство не перемещается. </a:t>
            </a:r>
          </a:p>
        </p:txBody>
      </p:sp>
      <p:pic>
        <p:nvPicPr>
          <p:cNvPr id="3074" name="Picture 2" descr="https://avatars.mds.yandex.net/i?id=177249a8c61cf56361b108fe623e1a164f1ca6c5-4809878-images-thumbs&amp;n=13">
            <a:extLst>
              <a:ext uri="{FF2B5EF4-FFF2-40B4-BE49-F238E27FC236}">
                <a16:creationId xmlns:a16="http://schemas.microsoft.com/office/drawing/2014/main" id="{8CA6A79B-157A-4EC0-92B4-F90AE8EF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52936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8496944" cy="158417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Тачпад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указательное устройство ввода, предназначенное для управления курсором и отдачи различных команд компьютеру.</a:t>
            </a:r>
          </a:p>
        </p:txBody>
      </p:sp>
      <p:pic>
        <p:nvPicPr>
          <p:cNvPr id="4098" name="Picture 2" descr="https://avatars.mds.yandex.net/i?id=7c2e02a9e6028c98028fc77d68cc07205148662a-4949878-images-thumbs&amp;n=13">
            <a:extLst>
              <a:ext uri="{FF2B5EF4-FFF2-40B4-BE49-F238E27FC236}">
                <a16:creationId xmlns:a16="http://schemas.microsoft.com/office/drawing/2014/main" id="{A34D711C-27AA-4CC0-955F-05167919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4572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690" y="548680"/>
            <a:ext cx="7878398" cy="73718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Микрофон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электроакустический прибор, преобразующий акустические колебания в электрический сигнал.</a:t>
            </a:r>
          </a:p>
        </p:txBody>
      </p:sp>
      <p:pic>
        <p:nvPicPr>
          <p:cNvPr id="5122" name="Picture 2" descr="https://tehnoteca.ru/img/775/774222/genius_mic_05a_1.jpg">
            <a:extLst>
              <a:ext uri="{FF2B5EF4-FFF2-40B4-BE49-F238E27FC236}">
                <a16:creationId xmlns:a16="http://schemas.microsoft.com/office/drawing/2014/main" id="{3C2FED72-3222-4ECF-9F14-9007C4BE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39330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C5BD43-19A5-4FD1-922E-24DCB40F0174}"/>
              </a:ext>
            </a:extLst>
          </p:cNvPr>
          <p:cNvSpPr/>
          <p:nvPr/>
        </p:nvSpPr>
        <p:spPr>
          <a:xfrm>
            <a:off x="467544" y="476672"/>
            <a:ext cx="856895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 Джона фон Неймана</a:t>
            </a:r>
          </a:p>
          <a:p>
            <a:pPr algn="ctr"/>
            <a:endParaRPr lang="ru-RU" alt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 однородности памяти.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и данные хранятся в одной и той же памяти и внешне в памяти неразличимы.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 адресности.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 основная память состоит из пронумерованных ячеек, причём процессору в произвольный момент доступна любая ячейка. Двоичные коды команд и данных разделяются на единицы информации, называемые словами, и хранятся в ячейках памяти, а для доступа к ним используются номера соответствующих ячеек — адреса.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 программного управления.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вычисления, предусмотренные алгоритмом решения задачи, должны быть представлены в виде программы, состоящей из последовательности управляющих слов — команд. 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A2B4C7-D49E-492F-BB76-DAA20E632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2537"/>
            <a:ext cx="184731" cy="325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1740" rIns="9144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00660"/>
      </p:ext>
    </p:extLst>
  </p:cSld>
  <p:clrMapOvr>
    <a:masterClrMapping/>
  </p:clrMapOvr>
  <p:transition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04664"/>
            <a:ext cx="8352928" cy="381158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WEB-камера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устройство для ввода в память компьютера видеоинформации в режиме реального времени. Используется для реализации видеоконференции.</a:t>
            </a:r>
          </a:p>
        </p:txBody>
      </p:sp>
      <p:pic>
        <p:nvPicPr>
          <p:cNvPr id="24578" name="Picture 2" descr="https://www.csworld.ru/sites/default/files/tovar/image/i_2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397782"/>
            <a:ext cx="2804892" cy="360298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3.ppt-online.org/files3/slide/k/KC7EcrGWVhTiFoQu6gRa91vMPIU8bySklje05H/slide.jpg">
            <a:extLst>
              <a:ext uri="{FF2B5EF4-FFF2-40B4-BE49-F238E27FC236}">
                <a16:creationId xmlns:a16="http://schemas.microsoft.com/office/drawing/2014/main" id="{DC6AF7E2-F997-4DBE-8E1A-BAFC4C95A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48680"/>
            <a:ext cx="8280920" cy="194421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Монитор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устройством визуального отображения всех видов информации, которое подключается к видеокарте ПК.</a:t>
            </a:r>
          </a:p>
        </p:txBody>
      </p:sp>
      <p:pic>
        <p:nvPicPr>
          <p:cNvPr id="26626" name="Picture 2" descr="https://www.regard.ru/photo/shop/202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3284984"/>
            <a:ext cx="3231240" cy="298566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9497" y="404665"/>
            <a:ext cx="8315184" cy="187220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оптический прибор, предназначенный для создания действительного изображения объектов на рассеивающей поверхности, служащей экраном.</a:t>
            </a:r>
          </a:p>
        </p:txBody>
      </p:sp>
      <p:pic>
        <p:nvPicPr>
          <p:cNvPr id="13314" name="Picture 2" descr="https://avatars.mds.yandex.net/i?id=5bd87bec4836da5c916eb31adf18bda8974c2358-9268554-images-thumbs&amp;n=13">
            <a:extLst>
              <a:ext uri="{FF2B5EF4-FFF2-40B4-BE49-F238E27FC236}">
                <a16:creationId xmlns:a16="http://schemas.microsoft.com/office/drawing/2014/main" id="{29156F6F-FCED-42FB-93A6-B9945D55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3171" y="404664"/>
            <a:ext cx="8671317" cy="38115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/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внешнее периферийное устройство компьютера, предназначенное для вывода текстовой или графической информации, хранящейся в компьютере, на твёрдый физический носитель. Типы принтеров:</a:t>
            </a:r>
          </a:p>
          <a:p>
            <a:pPr marL="1177200" indent="-457200" algn="just">
              <a:buFont typeface="Arial" panose="020B0604020202020204" pitchFamily="34" charset="0"/>
              <a:buChar char="•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матричные</a:t>
            </a:r>
          </a:p>
          <a:p>
            <a:pPr marL="1177200" indent="-457200" algn="just">
              <a:buFont typeface="Arial" panose="020B0604020202020204" pitchFamily="34" charset="0"/>
              <a:buChar char="•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струйные </a:t>
            </a:r>
          </a:p>
          <a:p>
            <a:pPr marL="1177200" indent="-457200" algn="just">
              <a:buFont typeface="Arial" panose="020B0604020202020204" pitchFamily="34" charset="0"/>
              <a:buChar char="•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</a:t>
            </a:r>
          </a:p>
          <a:p>
            <a:pPr marL="1177200" indent="-457200" algn="just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3D-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</a:p>
        </p:txBody>
      </p:sp>
      <p:pic>
        <p:nvPicPr>
          <p:cNvPr id="7" name="Picture 2" descr="https://express-china.ru/upload/iblock/02a/Print_Box_270_VK.jpg">
            <a:extLst>
              <a:ext uri="{FF2B5EF4-FFF2-40B4-BE49-F238E27FC236}">
                <a16:creationId xmlns:a16="http://schemas.microsoft.com/office/drawing/2014/main" id="{4A986BCF-55C9-4924-AADB-3B20E967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4495" y="3573016"/>
            <a:ext cx="3134722" cy="3134722"/>
          </a:xfrm>
          <a:prstGeom prst="rect">
            <a:avLst/>
          </a:prstGeom>
          <a:noFill/>
        </p:spPr>
      </p:pic>
      <p:pic>
        <p:nvPicPr>
          <p:cNvPr id="6146" name="Picture 2" descr="https://avatars.mds.yandex.net/i?id=27cf328a930bd73374e6d3af5c1e134f8f65e655-9598634-images-thumbs&amp;n=13">
            <a:extLst>
              <a:ext uri="{FF2B5EF4-FFF2-40B4-BE49-F238E27FC236}">
                <a16:creationId xmlns:a16="http://schemas.microsoft.com/office/drawing/2014/main" id="{2B4AC4DD-C535-4D3F-A77C-027AF6424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3" y="4132109"/>
            <a:ext cx="2907426" cy="23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1" y="315600"/>
            <a:ext cx="8247289" cy="190579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Плоттер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устройство для автоматического вычерчивания с большой точностью, рисунков, схем, сложных чертежей, карт и другой графической информации на бумаге большого формата.</a:t>
            </a:r>
          </a:p>
        </p:txBody>
      </p:sp>
      <p:pic>
        <p:nvPicPr>
          <p:cNvPr id="30722" name="Picture 2" descr="http://www.eurocom.ro/wp-content/uploads/iPF-PRO-400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3350745" cy="335074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8530" y="260648"/>
            <a:ext cx="8321942" cy="208823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Колонки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периферийное устройство вывода, которое служит для воспроизведения звука. В основном используется акустическая система, которая состоит их двух колонок, но существуют варианты с большим числом.</a:t>
            </a:r>
          </a:p>
        </p:txBody>
      </p:sp>
      <p:pic>
        <p:nvPicPr>
          <p:cNvPr id="7172" name="Picture 4" descr="https://avatars.mds.yandex.net/i?id=1c8d1a7abb039479d3941252005b5fa2e87248ee-9716553-images-thumbs&amp;n=13">
            <a:extLst>
              <a:ext uri="{FF2B5EF4-FFF2-40B4-BE49-F238E27FC236}">
                <a16:creationId xmlns:a16="http://schemas.microsoft.com/office/drawing/2014/main" id="{9EED354F-B278-4C07-90F3-A573340E8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38576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992888" cy="259228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Наушники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электроакустические преобразователи, которые преобразуют электрический сигнал в соответствующий звук для персонального прослушивания звуковой информации.</a:t>
            </a:r>
          </a:p>
        </p:txBody>
      </p:sp>
      <p:pic>
        <p:nvPicPr>
          <p:cNvPr id="32770" name="Picture 2" descr="https://miwi.ru/files/categories/b45af9d276ed80c5bf1ed2c5626529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2276873"/>
            <a:ext cx="2872137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388B86-DDE5-4523-8C2B-F357EAF490E5}"/>
              </a:ext>
            </a:extLst>
          </p:cNvPr>
          <p:cNvSpPr/>
          <p:nvPr/>
        </p:nvSpPr>
        <p:spPr>
          <a:xfrm>
            <a:off x="611560" y="33265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latin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конфигурация персонального компьютера — это минимальный комплект аппаратных средств, которых достаточно для работы с компьютером. На сегодняшний день для настольных компьютеров базовой считается конфигурация, содержащая четыре устройства:</a:t>
            </a:r>
          </a:p>
          <a:p>
            <a:pPr marL="1177200" indent="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блок</a:t>
            </a:r>
          </a:p>
          <a:p>
            <a:pPr marL="1177200" indent="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</a:t>
            </a:r>
          </a:p>
          <a:p>
            <a:pPr marL="1177200" indent="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клавиатура</a:t>
            </a:r>
          </a:p>
          <a:p>
            <a:pPr marL="1177200" indent="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мышь</a:t>
            </a:r>
          </a:p>
        </p:txBody>
      </p:sp>
    </p:spTree>
    <p:extLst>
      <p:ext uri="{BB962C8B-B14F-4D97-AF65-F5344CB8AC3E}">
        <p14:creationId xmlns:p14="http://schemas.microsoft.com/office/powerpoint/2010/main" val="4079877967"/>
      </p:ext>
    </p:extLst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p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5101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6388" y="764704"/>
            <a:ext cx="8219256" cy="16561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/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блок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функционально представляет собой основу для создания и дальнейшего расширения вычислительной системы.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7920880" cy="5061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составные части системного блока: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51435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Материнская плата;</a:t>
            </a:r>
          </a:p>
          <a:p>
            <a:pPr marL="514350" indent="51435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процессор;</a:t>
            </a:r>
          </a:p>
          <a:p>
            <a:pPr marL="514350" indent="51435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память;</a:t>
            </a:r>
          </a:p>
          <a:p>
            <a:pPr marL="514350" indent="51435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Видеокарта;</a:t>
            </a:r>
          </a:p>
          <a:p>
            <a:pPr marL="514350" indent="51435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питания;</a:t>
            </a:r>
          </a:p>
          <a:p>
            <a:pPr marL="514350" indent="51435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Жёсткий диск.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3" y="260648"/>
            <a:ext cx="8568952" cy="33843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Материнская плата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сложная многослойная печатная плата, являющаяся основой построения вычислительной системы компьютера.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основных (несъёмных) частей материнская плата имеет разъём процессора, микросхемы, загрузочного ПЗУ, контроллеров шин и интерфейсов ввода-вывода и периферийных устройств. ОЗУ в виде модулей памяти устанавливаются в специально предназначенные разъёмы; в слоты расширения устанавливаются карты расширения.</a:t>
            </a:r>
            <a:endParaRPr lang="ru-RU" sz="2800" dirty="0"/>
          </a:p>
        </p:txBody>
      </p:sp>
      <p:pic>
        <p:nvPicPr>
          <p:cNvPr id="9218" name="Picture 2" descr="https://msk.wadoo.ru/upload/iblock/d9a/d9ace7f3d40cece25835dc2e81569bc4.jpg">
            <a:extLst>
              <a:ext uri="{FF2B5EF4-FFF2-40B4-BE49-F238E27FC236}">
                <a16:creationId xmlns:a16="http://schemas.microsoft.com/office/drawing/2014/main" id="{99F7FBDD-DE8C-4628-9D6A-136505BC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28047"/>
            <a:ext cx="4736207" cy="31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1908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260648"/>
            <a:ext cx="8676964" cy="36724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Центральный процессор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электронный блок либо интегральная схема (микропроцессор), исполняющая машинные инструкции (код программ), главная часть аппаратного обеспечения компьютера или программируемого логического контроллера. Иногда называют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микропроцессором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просто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Главными характеристиками ЦП являются: тактовая частота, производительность, энергопотребление, количество ядер и количество потоков, объём кэша.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8194" name="Picture 2" descr="https://avatars.mds.yandex.net/i?id=2472e6555fe924a74ec24cda808df452d05ff353-10471440-images-thumbs&amp;n=13">
            <a:extLst>
              <a:ext uri="{FF2B5EF4-FFF2-40B4-BE49-F238E27FC236}">
                <a16:creationId xmlns:a16="http://schemas.microsoft.com/office/drawing/2014/main" id="{85139988-7324-41D4-92DD-12F7484C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3717032"/>
            <a:ext cx="4562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3250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3"/>
            <a:ext cx="8352928" cy="42484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Оперативная память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— энергозависимая часть системы компьютерной памяти, в которой во время работы компьютера хранится выполняемый машинный код (программы), а также входные, выходные и промежуточные данные, обрабатываемые  процессором.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Обмен данными между процессором и оперативной памятью производится: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 аппаратного кэша процессора — через кэш.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075" name="Picture 3" descr="C:\Users\Алексей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25" y="4653135"/>
            <a:ext cx="4337934" cy="19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3765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66</Words>
  <Application>Microsoft Office PowerPoint</Application>
  <PresentationFormat>Экран (4:3)</PresentationFormat>
  <Paragraphs>86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Устройство материнской платы и виды её разъемов</vt:lpstr>
      <vt:lpstr>Презентация PowerPoint</vt:lpstr>
      <vt:lpstr>Презентация PowerPoint</vt:lpstr>
      <vt:lpstr>Презентация PowerPoint</vt:lpstr>
      <vt:lpstr>Презентация PowerPoint</vt:lpstr>
      <vt:lpstr> Виды памяти ПК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презентации</dc:title>
  <dc:creator>Admin</dc:creator>
  <cp:lastModifiedBy>Татьяна Михайловна Богданова</cp:lastModifiedBy>
  <cp:revision>133</cp:revision>
  <dcterms:created xsi:type="dcterms:W3CDTF">2014-10-13T13:32:43Z</dcterms:created>
  <dcterms:modified xsi:type="dcterms:W3CDTF">2023-12-01T08:33:15Z</dcterms:modified>
</cp:coreProperties>
</file>