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80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8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9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5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3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2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5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7731-5405-43EC-B75B-5B171744E1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B195-0FC4-41E5-8E10-37A462E1C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9036496" cy="6165304"/>
          </a:xfrm>
        </p:spPr>
      </p:pic>
    </p:spTree>
    <p:extLst>
      <p:ext uri="{BB962C8B-B14F-4D97-AF65-F5344CB8AC3E}">
        <p14:creationId xmlns:p14="http://schemas.microsoft.com/office/powerpoint/2010/main" val="1580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ЛЕГКИХ ЗАПОЛНИТЕЛЕЙ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476672"/>
                <a:ext cx="4495800" cy="62646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Плотность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По насыпной плотности в сухом состоянии (</a:t>
                </a:r>
                <a:r>
                  <a:rPr lang="ru-RU" sz="1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пористые заполни-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тели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разделяют на марки 250 … 1100.</a:t>
                </a:r>
              </a:p>
              <a:p>
                <a:pPr marL="0" indent="0">
                  <a:buNone/>
                </a:pP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2. Пористость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Все легкие заполнители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характери-зуются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высокими показателями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порис-тости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и пористость 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запол-нителей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определяют соответствую-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щие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свойства легкого бетона!</a:t>
                </a:r>
              </a:p>
              <a:p>
                <a:pPr marL="0" indent="0">
                  <a:buNone/>
                </a:pPr>
                <a:r>
                  <a:rPr lang="ru-RU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Прочность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пористого щебня (гравия) определяют по стандартной методике путем раздавливания зерен в стальном цилиндре и подразделяют на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марки: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менее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(для засыпок) и от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до 200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бетонов.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К легким заполнителям могут пре-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дъявляться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требования по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морозостой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-кости, теплопроводности, 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радиацион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-но-гигиенической оценке.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476672"/>
                <a:ext cx="4495800" cy="6264696"/>
              </a:xfrm>
              <a:blipFill rotWithShape="1">
                <a:blip r:embed="rId2"/>
                <a:stretch>
                  <a:fillRect l="-1355" t="-973" r="-407" b="-9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716016" cy="3802285"/>
          </a:xfrm>
        </p:spPr>
      </p:pic>
    </p:spTree>
    <p:extLst>
      <p:ext uri="{BB962C8B-B14F-4D97-AF65-F5344CB8AC3E}">
        <p14:creationId xmlns:p14="http://schemas.microsoft.com/office/powerpoint/2010/main" val="42826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ЛЕГКИХ ЗАПОЛНИТЕЛЕЙ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48965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Компактное размещение зерен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запол-нителя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бетона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на-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ибольшему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«насыщению» бетона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порис-тым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приводит к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-выгоднейшему сочетанию показателей: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плотности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малому коэффициенту теплопровод-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прочности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небольшому расходу цемента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подборе зернового состава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мелкого и крупного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использо-вании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 технологических факторов (ин-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тенсивного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уплотнения, применения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плас-тифицирующих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 и др.)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бетоне будет меньше ЦК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самой тяжелой части легкого бетона,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сниже-нию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теплопроводности бетона.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844825"/>
            <a:ext cx="4139952" cy="3264768"/>
          </a:xfrm>
        </p:spPr>
      </p:pic>
    </p:spTree>
    <p:extLst>
      <p:ext uri="{BB962C8B-B14F-4D97-AF65-F5344CB8AC3E}">
        <p14:creationId xmlns:p14="http://schemas.microsoft.com/office/powerpoint/2010/main" val="11240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5148064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Удобоукладываемость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смесей легких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-нов оценивается теми же методами, которые при-меняют для бетонных смесей на плотных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запол-нителях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подбор количества воды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-рения по заданному показателю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удобоуклады-ваемости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затруднен тем, что последний зависит от характера применяемого пористого заполнителя.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ЗАВИСИМОСТЬ ПРОЧНОСТИ ЛЕГКОГО БЕТОНА ОТ РАСХОДА ВОДЫ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разработан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Н.А.Поповым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Левая ветвь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прочность бетона при увеличении расхода воды постепенно увеличивается (из-за роста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удобоукладываемости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бетонной смеси и роста плотности бетона);</a:t>
            </a:r>
          </a:p>
          <a:p>
            <a:pPr marL="0" indent="0" algn="just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ветвь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 достижения наибольшего уплотнения смеси увеличение расхода воды приводит к увеличению объема пор,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обра-зовавшихся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несвязанной цементом водой, и снижению прочности бетона.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образом,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легком бетоне отчетливо проявляется вредное влияние как недостатка, так и избытка воды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затворения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995936" cy="2952328"/>
          </a:xfrm>
        </p:spPr>
      </p:pic>
    </p:spTree>
    <p:extLst>
      <p:ext uri="{BB962C8B-B14F-4D97-AF65-F5344CB8AC3E}">
        <p14:creationId xmlns:p14="http://schemas.microsoft.com/office/powerpoint/2010/main" val="7699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404664"/>
                <a:ext cx="4860032" cy="633670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Плотность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наиболее важная (на-ряду с прочностью) характеристика легко-</a:t>
                </a:r>
              </a:p>
              <a:p>
                <a:pPr marL="0" indent="0">
                  <a:buNone/>
                </a:pP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бетона.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В зависимости от плотности и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назна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чения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легкий бетон подразделяют на: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теплоизоляционный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кг/м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lv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конструкционно-теплоизоляционный</a:t>
                </a:r>
              </a:p>
              <a:p>
                <a:pPr marL="0" lv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(для ограждающих конструкций – стен, покрытий зданий) с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1400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кг/м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FontTx/>
                  <a:buChar char="-"/>
                </a:pPr>
                <a:r>
                  <a:rPr lang="ru-RU" sz="24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конструкционный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1400…</a:t>
                </a:r>
              </a:p>
              <a:p>
                <a:pPr marL="0" lvl="0" indent="0">
                  <a:buNone/>
                </a:pP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кг/м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легкого бетона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-тельной степени </a:t>
                </a:r>
                <a:r>
                  <a:rPr lang="ru-RU" sz="24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определяется </a:t>
                </a:r>
                <a:r>
                  <a:rPr lang="ru-RU" sz="24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плотнос-тью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пористого заполнителя</a:t>
                </a:r>
                <a:r>
                  <a:rPr lang="ru-RU" sz="24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Для несущих армированных </a:t>
                </a: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lvl="0" indent="0">
                  <a:buNone/>
                </a:pP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кций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легкий бетон должен быть плотным, </a:t>
                </a:r>
              </a:p>
              <a:p>
                <a:pPr marL="0" lvl="0" indent="0">
                  <a:buNone/>
                </a:pP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т.е. иметь плотную структуру, при кото-</a:t>
                </a:r>
              </a:p>
              <a:p>
                <a:pPr marL="0" lvl="0" indent="0">
                  <a:buNone/>
                </a:pP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рой </a:t>
                </a: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межзерновые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пустоты крупного за-</a:t>
                </a: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полнителя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были бы полностью </a:t>
                </a: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lvl="0" indent="0">
                  <a:buNone/>
                </a:pPr>
                <a:r>
                  <a:rPr lang="ru-RU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цементным раствором. В плотном лег-ком бетоне защита арматуры от коррозии не нужна. </a:t>
                </a:r>
                <a:endPara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404664"/>
                <a:ext cx="4860032" cy="6336704"/>
              </a:xfrm>
              <a:blipFill rotWithShape="1">
                <a:blip r:embed="rId2"/>
                <a:stretch>
                  <a:fillRect l="-1255" t="-1442" r="-125"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427984" cy="3460824"/>
          </a:xfrm>
        </p:spPr>
      </p:pic>
    </p:spTree>
    <p:extLst>
      <p:ext uri="{BB962C8B-B14F-4D97-AF65-F5344CB8AC3E}">
        <p14:creationId xmlns:p14="http://schemas.microsoft.com/office/powerpoint/2010/main" val="827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404664"/>
                <a:ext cx="4968552" cy="64533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18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Прочность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сжатии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легкого бетона зависит от:</a:t>
                </a:r>
              </a:p>
              <a:p>
                <a:pPr marL="0" indent="0">
                  <a:buNone/>
                </a:pP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- марки </a:t>
                </a:r>
                <a:r>
                  <a:rPr lang="ru-RU" sz="1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цемента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- цементно-водного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отношения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- прочности пористого заполнителя</a:t>
                </a:r>
              </a:p>
              <a:p>
                <a:pPr marL="0" indent="0">
                  <a:buNone/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может быть приближенно определена по фор-муле: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</m:t>
                        </m:r>
                      </m:sub>
                    </m:sSub>
                  </m:oMath>
                </a14:m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(Ц/В – </a:t>
                </a:r>
                <a:r>
                  <a:rPr lang="en-US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безразмерные параметры.</a:t>
                </a:r>
              </a:p>
              <a:p>
                <a:pPr marL="0" indent="0">
                  <a:buNone/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Причем, чем ниже прочность пористого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запол-нителя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тем меньше величины </a:t>
                </a:r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и </a:t>
                </a:r>
                <a:r>
                  <a:rPr lang="en-US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buNone/>
                </a:pPr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При оптимальном количестве воды </a:t>
                </a:r>
                <a:r>
                  <a:rPr lang="ru-RU" sz="19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затво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-рения, подобранном для применяемых цемента и заполнителей, прочность легкого бетона </a:t>
                </a:r>
                <a:r>
                  <a:rPr lang="ru-RU" sz="19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-сит главным образом от марки и расхода цемента: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9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19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19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К</m:t>
                    </m:r>
                    <m:sSub>
                      <m:sSubPr>
                        <m:ctrlPr>
                          <a:rPr lang="ru-RU" sz="19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19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</m:t>
                        </m:r>
                      </m:sub>
                    </m:sSub>
                  </m:oMath>
                </a14:m>
                <a:r>
                  <a:rPr lang="ru-RU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</m:t>
                        </m:r>
                      </m:e>
                      <m:sub>
                        <m:r>
                          <a:rPr lang="ru-RU" sz="19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lvl="0" indent="0" algn="just">
                  <a:buNone/>
                </a:pPr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</a:t>
                </a:r>
                <a:r>
                  <a:rPr lang="ru-RU" sz="19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</a:t>
                </a:r>
                <a:r>
                  <a:rPr lang="ru-RU" sz="19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19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Цо</a:t>
                </a:r>
                <a:r>
                  <a:rPr lang="ru-RU" sz="1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параметры, определяемые путем испытания образцов бетона, изготовленных с оптимальным количеством воды, но с разными расходами цемента и твердевших в тех же условиях, что и легкобетонные изделия (К- безразмерный, </a:t>
                </a:r>
                <a:r>
                  <a:rPr lang="ru-RU" sz="19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Цо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имеет размерность расхода цемента).</a:t>
                </a:r>
                <a:endParaRPr lang="ru-RU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404664"/>
                <a:ext cx="4968552" cy="6453336"/>
              </a:xfrm>
              <a:blipFill rotWithShape="1">
                <a:blip r:embed="rId2"/>
                <a:stretch>
                  <a:fillRect l="-1104" t="-850" r="-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548680"/>
            <a:ext cx="4067944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марки легкого бетона по прочности при сжатии:</a:t>
            </a: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М25; 35; 50; 75; 100; 150; 200; 250; 300; 350; 400.</a:t>
            </a: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Легкобетонные камни для стен: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25 и 35.</a:t>
            </a: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стеновые панели и блоки: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50; 75 и 100.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404664"/>
                <a:ext cx="4860032" cy="633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Качество легких бетонов </a:t>
                </a:r>
                <a:r>
                  <a:rPr lang="ru-RU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оценива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-ют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двумя важнейшими показателями –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классами по прочности на сжатие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МПа) и 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марками по средней плотности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По средней плотности в соответствии с назначением и классами по прочности на сжатие легкие бетоны подразделяются на:</a:t>
                </a:r>
              </a:p>
              <a:p>
                <a:pPr>
                  <a:buFontTx/>
                  <a:buChar char="-"/>
                </a:pP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теплоизоляционные: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500; 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0,75;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</a:t>
                </a:r>
              </a:p>
              <a:p>
                <a:pPr marL="0" indent="0">
                  <a:buNone/>
                </a:pP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конструкционно-теплоизоляционные: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1400;  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2,5; 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3,5;  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7,5; 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10;</a:t>
                </a:r>
              </a:p>
              <a:p>
                <a:pPr>
                  <a:buFontTx/>
                  <a:buChar char="-"/>
                </a:pP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конструкционные: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1400 …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2000;  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12,5;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20; 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50;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60. Допускается применение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-сов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22,5 и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27,5 вместо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и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при технико-экономическом обосновании.</a:t>
                </a:r>
              </a:p>
              <a:p>
                <a:pPr>
                  <a:buFontTx/>
                  <a:buChar char="-"/>
                </a:pP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404664"/>
                <a:ext cx="4860032" cy="6336704"/>
              </a:xfrm>
              <a:blipFill rotWithShape="1">
                <a:blip r:embed="rId2"/>
                <a:stretch>
                  <a:fillRect l="-1255" t="-481" r="-2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1556792"/>
            <a:ext cx="4284662" cy="3741687"/>
          </a:xfrm>
        </p:spPr>
      </p:pic>
    </p:spTree>
    <p:extLst>
      <p:ext uri="{BB962C8B-B14F-4D97-AF65-F5344CB8AC3E}">
        <p14:creationId xmlns:p14="http://schemas.microsoft.com/office/powerpoint/2010/main" val="5829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476672"/>
                <a:ext cx="4608512" cy="6264696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Конструкционные 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легкие бетоны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марок </a:t>
                </a:r>
                <a:r>
                  <a:rPr lang="ru-RU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 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150-400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получают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применяя портландцемент М 300-600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Крупным заполнителем служит керамзитовый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гравий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аглопоритовый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щебень или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шла-</a:t>
                </a:r>
                <a:r>
                  <a:rPr lang="ru-RU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ковая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пемза. В качестве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мелкого </a:t>
                </a:r>
                <a:r>
                  <a:rPr lang="ru-RU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запол-нителя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применяется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кварцевый песок.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Плотность конструкционных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легких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бетонов с кварцевым песком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составляет 1700 - 1800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кг/м</m:t>
                        </m:r>
                      </m:e>
                      <m: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на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600 -700 кг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меньше, чем у тяжелых). </a:t>
                </a:r>
                <a:endPara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Следовательно 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легкие бетоны </a:t>
                </a:r>
                <a:r>
                  <a:rPr lang="ru-RU" sz="2000" b="1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осо-бенно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выгодно 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применять взамен </a:t>
                </a:r>
                <a:r>
                  <a:rPr lang="ru-RU" sz="2000" b="1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тя-желых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бетонов 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ЖБК больших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про-</a:t>
                </a:r>
                <a:r>
                  <a:rPr lang="ru-RU" sz="2000" b="1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летов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(фермы, пролетные строения мостов и т.п.), где особенно эффективно снижение собственной массы </a:t>
                </a:r>
                <a:r>
                  <a:rPr lang="ru-RU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конструк-ции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Уменьшение нагрузок от </a:t>
                </a:r>
                <a:r>
                  <a:rPr lang="ru-RU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собствен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-ной массы позволяет сократить расход арматурной стали на 15 … 30%.</a:t>
                </a:r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476672"/>
                <a:ext cx="4608512" cy="6264696"/>
              </a:xfrm>
              <a:blipFill rotWithShape="1">
                <a:blip r:embed="rId2"/>
                <a:stretch>
                  <a:fillRect l="-1455" t="-973" r="-2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052737"/>
            <a:ext cx="4499992" cy="4164186"/>
          </a:xfrm>
        </p:spPr>
      </p:pic>
    </p:spTree>
    <p:extLst>
      <p:ext uri="{BB962C8B-B14F-4D97-AF65-F5344CB8AC3E}">
        <p14:creationId xmlns:p14="http://schemas.microsoft.com/office/powerpoint/2010/main" val="4038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349188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Теплопроводность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 бетона зависит от его плотности и влажности.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Увеличение влажности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на 1% увеличивает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коэффици-ент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теплопроводности на 0,01…0,03 Вт/(м ∙ К).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зависимости от плотности и коэффициента теплопроводно-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толщина наружной стены из легкого бетона изменяется в 2 и более раз (22 … 50см).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Водостойкость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плотных легких бетонов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портландце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-менте существенно не отличается от водостойкости тяжелых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-нов. Обычно снижение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прочнос-ти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легкого бетона от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кратковре-менного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насыщения водой не превышает 15%. В воде легкие бетоны набухают больше,  чем равнопрочные тяжелые бетоны.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24483003"/>
                  </p:ext>
                </p:extLst>
              </p:nvPr>
            </p:nvGraphicFramePr>
            <p:xfrm>
              <a:off x="3491880" y="548680"/>
              <a:ext cx="5544616" cy="49783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648072"/>
                    <a:gridCol w="648072"/>
                    <a:gridCol w="648072"/>
                    <a:gridCol w="648072"/>
                    <a:gridCol w="648072"/>
                    <a:gridCol w="720080"/>
                    <a:gridCol w="720080"/>
                  </a:tblGrid>
                  <a:tr h="522091">
                    <a:tc rowSpan="2"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endParaRPr lang="ru-RU" dirty="0" smtClean="0"/>
                        </a:p>
                        <a:p>
                          <a:r>
                            <a:rPr lang="ru-RU" dirty="0" smtClean="0"/>
                            <a:t>Бетон</a:t>
                          </a:r>
                          <a:endParaRPr lang="ru-RU" dirty="0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Теплопроводность Вт/(</a:t>
                          </a:r>
                          <a:r>
                            <a:rPr lang="ru-RU" dirty="0" err="1" smtClean="0"/>
                            <a:t>м∙К</a:t>
                          </a:r>
                          <a:r>
                            <a:rPr lang="ru-RU" dirty="0" smtClean="0"/>
                            <a:t>), при средней плотности бетона,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dirty="0" smtClean="0"/>
                            <a:t> (сорбционная влажность)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522091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600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800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1000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1200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1400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1600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1800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522091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Керам</a:t>
                          </a:r>
                          <a:r>
                            <a:rPr lang="ru-RU" sz="1600" dirty="0" smtClean="0"/>
                            <a:t>-</a:t>
                          </a:r>
                          <a:r>
                            <a:rPr lang="ru-RU" sz="1600" dirty="0" err="1" smtClean="0"/>
                            <a:t>зито</a:t>
                          </a:r>
                          <a:r>
                            <a:rPr lang="ru-RU" sz="1600" dirty="0" smtClean="0"/>
                            <a:t>-бетон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522091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Перли-</a:t>
                          </a:r>
                          <a:r>
                            <a:rPr lang="ru-RU" sz="1600" dirty="0" err="1" smtClean="0"/>
                            <a:t>тобе</a:t>
                          </a:r>
                          <a:r>
                            <a:rPr lang="ru-RU" sz="1600" dirty="0" smtClean="0"/>
                            <a:t>-тон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0,15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0,22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0,28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0,55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522091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Шлако</a:t>
                          </a:r>
                          <a:r>
                            <a:rPr lang="ru-RU" sz="1600" dirty="0" smtClean="0"/>
                            <a:t>-</a:t>
                          </a:r>
                          <a:r>
                            <a:rPr lang="ru-RU" sz="1600" dirty="0" err="1" smtClean="0"/>
                            <a:t>пемзо</a:t>
                          </a:r>
                          <a:r>
                            <a:rPr lang="ru-RU" sz="1600" dirty="0" smtClean="0"/>
                            <a:t>-бетон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522091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Агло</a:t>
                          </a:r>
                          <a:r>
                            <a:rPr lang="ru-RU" sz="1600" dirty="0" smtClean="0"/>
                            <a:t>-пори-</a:t>
                          </a:r>
                          <a:r>
                            <a:rPr lang="ru-RU" sz="1600" dirty="0" err="1" smtClean="0"/>
                            <a:t>тобе</a:t>
                          </a:r>
                          <a:r>
                            <a:rPr lang="ru-RU" sz="1600" dirty="0" smtClean="0"/>
                            <a:t>-тон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0,23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0,45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0,55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0,75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24483003"/>
                  </p:ext>
                </p:extLst>
              </p:nvPr>
            </p:nvGraphicFramePr>
            <p:xfrm>
              <a:off x="3491880" y="548680"/>
              <a:ext cx="5544616" cy="49783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648072"/>
                    <a:gridCol w="648072"/>
                    <a:gridCol w="648072"/>
                    <a:gridCol w="648072"/>
                    <a:gridCol w="648072"/>
                    <a:gridCol w="720080"/>
                    <a:gridCol w="720080"/>
                  </a:tblGrid>
                  <a:tr h="920560">
                    <a:tc rowSpan="2"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endParaRPr lang="ru-RU" dirty="0" smtClean="0"/>
                        </a:p>
                        <a:p>
                          <a:r>
                            <a:rPr lang="ru-RU" dirty="0" smtClean="0"/>
                            <a:t>Бетон</a:t>
                          </a:r>
                          <a:endParaRPr lang="ru-RU" dirty="0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644" t="-3311" r="-130" b="-4496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522091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600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800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1000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1200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1400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1600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1800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Керам</a:t>
                          </a:r>
                          <a:r>
                            <a:rPr lang="ru-RU" sz="1600" dirty="0" smtClean="0"/>
                            <a:t>-</a:t>
                          </a:r>
                          <a:r>
                            <a:rPr lang="ru-RU" sz="1600" dirty="0" err="1" smtClean="0"/>
                            <a:t>зито</a:t>
                          </a:r>
                          <a:r>
                            <a:rPr lang="ru-RU" sz="1600" dirty="0" smtClean="0"/>
                            <a:t>-бетон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Перли-</a:t>
                          </a:r>
                          <a:r>
                            <a:rPr lang="ru-RU" sz="1600" dirty="0" err="1" smtClean="0"/>
                            <a:t>тобе</a:t>
                          </a:r>
                          <a:r>
                            <a:rPr lang="ru-RU" sz="1600" dirty="0" smtClean="0"/>
                            <a:t>-тон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0,15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0,22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0,28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0,55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Шлако</a:t>
                          </a:r>
                          <a:r>
                            <a:rPr lang="ru-RU" sz="1600" dirty="0" smtClean="0"/>
                            <a:t>-</a:t>
                          </a:r>
                          <a:r>
                            <a:rPr lang="ru-RU" sz="1600" dirty="0" err="1" smtClean="0"/>
                            <a:t>пемзо</a:t>
                          </a:r>
                          <a:r>
                            <a:rPr lang="ru-RU" sz="1600" dirty="0" smtClean="0"/>
                            <a:t>-бетон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0,4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/>
                            <a:t>Агло</a:t>
                          </a:r>
                          <a:r>
                            <a:rPr lang="ru-RU" sz="1600" dirty="0" smtClean="0"/>
                            <a:t>-пори-</a:t>
                          </a:r>
                          <a:r>
                            <a:rPr lang="ru-RU" sz="1600" dirty="0" err="1" smtClean="0"/>
                            <a:t>тобе</a:t>
                          </a:r>
                          <a:r>
                            <a:rPr lang="ru-RU" sz="1600" dirty="0" smtClean="0"/>
                            <a:t>-тон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 -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0,23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0,35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0,45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0,55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 0,65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 0,75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4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716016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Морозостойкость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ограждающих конструкций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обы-чно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легкие бетоны, выдержи-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15-35 циклов попеременного за-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мораживания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оттаивания.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стен влажных промышленных помещений, в особенности в районах с суровым климатом, требуются более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мо-розостойкие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легкие бетоны.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Требования по морозостойкости еще более повышаются, если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конструкцион-ный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легкий бетон предназначен для гид-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ротехнических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сооружений, мостовых и т.п. конструкций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50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75; 100; 150; 200; 300; 400 и 500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Водонепроницаемость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конструк-ционных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легких бетонов высокая.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Подт-верждение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долголетняя эксплуатация гидротехнических сооружений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Арме-нии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Грузии, испытание напорных труб. Характерно, что со временем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водонепро-ницаемость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легкого бетона возрастает.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392488" cy="3964880"/>
          </a:xfrm>
        </p:spPr>
      </p:pic>
    </p:spTree>
    <p:extLst>
      <p:ext uri="{BB962C8B-B14F-4D97-AF65-F5344CB8AC3E}">
        <p14:creationId xmlns:p14="http://schemas.microsoft.com/office/powerpoint/2010/main" val="13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77991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Коррозионная стойкость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слабоагрессивных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среднеагрес-сивных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средах легкобетонные кон-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применять без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спе-циальной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защиты при условии, что показатель проницаемости легкого бетона не отличается от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вующей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тяжелого бетона, эксплуатируемого в данной агрессивной среде.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9.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Деформативные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отличаются от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деформати-вных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 тяжелого бетона. Лег-кие бетоны на пористых заполни-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трещиностойки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их предельная растяжимость выше, чем равнопрочного тяжелого бетона.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легкого бетона: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сравнению с тяжелым бетоном)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усадка и ползучесть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364088" cy="3659058"/>
          </a:xfrm>
        </p:spPr>
      </p:pic>
    </p:spTree>
    <p:extLst>
      <p:ext uri="{BB962C8B-B14F-4D97-AF65-F5344CB8AC3E}">
        <p14:creationId xmlns:p14="http://schemas.microsoft.com/office/powerpoint/2010/main" val="9708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 НА ПОРИСТЫХ ЗАПОЛНИТЕЛЯХ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93204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мате-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получаемый в результате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формова-ния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твердения рационально подобран-ной бетонной смеси, состоящей из вяжу-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вещества, воды, заполнителей 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добавок.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плотности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бетон.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легких бетонов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обычный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быстротвердею-щий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портландцемент,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шлакопортландце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-мент и в основном пористые заполните-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ли, хотя для получения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теплоизоляцион-ных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некоторых конструкционно-тепло-изоляционных бетонов применяют и ор-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заполнители: древесную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дро-бленку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стеблей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хлопчатни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-ка, древесные опилки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556792"/>
            <a:ext cx="4211961" cy="3469051"/>
          </a:xfrm>
        </p:spPr>
      </p:pic>
    </p:spTree>
    <p:extLst>
      <p:ext uri="{BB962C8B-B14F-4D97-AF65-F5344CB8AC3E}">
        <p14:creationId xmlns:p14="http://schemas.microsoft.com/office/powerpoint/2010/main" val="27401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89654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сборных,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и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монолит-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Особенно эффективны по параметрам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энер-горесурсосбережения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массы, здания,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постро-енные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целиком из легких бетонов.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ограждающих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одно- и многослойных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зданий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этажности широко используется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полистиролбетон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 …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классов по прочности на сжатие В 0,35…В 2,5 и теплопроводностью в сухом состоянии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0,065 … 0,13 Вт/(м ∙ </a:t>
            </a:r>
            <a:r>
              <a:rPr lang="ru-RU" sz="1800" dirty="0" smtClean="0">
                <a:latin typeface="Times New Roman"/>
                <a:cs typeface="Times New Roman"/>
              </a:rPr>
              <a:t>◦С). Модифицированный </a:t>
            </a:r>
            <a:r>
              <a:rPr lang="ru-RU" sz="1800" dirty="0" err="1" smtClean="0">
                <a:latin typeface="Times New Roman"/>
                <a:cs typeface="Times New Roman"/>
              </a:rPr>
              <a:t>полистиролбетон</a:t>
            </a:r>
            <a:r>
              <a:rPr lang="ru-RU" sz="1800" dirty="0" smtClean="0">
                <a:latin typeface="Times New Roman"/>
                <a:cs typeface="Times New Roman"/>
              </a:rPr>
              <a:t> на малоклинкерном </a:t>
            </a:r>
            <a:r>
              <a:rPr lang="ru-RU" sz="1800" dirty="0" err="1" smtClean="0">
                <a:latin typeface="Times New Roman"/>
                <a:cs typeface="Times New Roman"/>
              </a:rPr>
              <a:t>компо-зиционном</a:t>
            </a:r>
            <a:r>
              <a:rPr lang="ru-RU" sz="1800" dirty="0" smtClean="0">
                <a:latin typeface="Times New Roman"/>
                <a:cs typeface="Times New Roman"/>
              </a:rPr>
              <a:t> вяжущем, содержащем не более 25 … 30% клинкера, и </a:t>
            </a:r>
            <a:r>
              <a:rPr lang="ru-RU" sz="1800" dirty="0" err="1" smtClean="0">
                <a:latin typeface="Times New Roman"/>
                <a:cs typeface="Times New Roman"/>
              </a:rPr>
              <a:t>высокопоризованной</a:t>
            </a:r>
            <a:r>
              <a:rPr lang="ru-RU" sz="1800" dirty="0" smtClean="0">
                <a:latin typeface="Times New Roman"/>
                <a:cs typeface="Times New Roman"/>
              </a:rPr>
              <a:t> </a:t>
            </a:r>
            <a:r>
              <a:rPr lang="ru-RU" sz="1800" dirty="0" err="1" smtClean="0">
                <a:latin typeface="Times New Roman"/>
                <a:cs typeface="Times New Roman"/>
              </a:rPr>
              <a:t>плас-тифицированной</a:t>
            </a:r>
            <a:r>
              <a:rPr lang="ru-RU" sz="1800" dirty="0" smtClean="0">
                <a:latin typeface="Times New Roman"/>
                <a:cs typeface="Times New Roman"/>
              </a:rPr>
              <a:t> матрице, имеет среднюю плотность </a:t>
            </a:r>
            <a:r>
              <a:rPr lang="en-US" sz="1800" dirty="0" smtClean="0">
                <a:latin typeface="Times New Roman"/>
                <a:cs typeface="Times New Roman"/>
              </a:rPr>
              <a:t>D </a:t>
            </a:r>
            <a:r>
              <a:rPr lang="ru-RU" sz="1800" dirty="0" smtClean="0">
                <a:latin typeface="Times New Roman"/>
                <a:cs typeface="Times New Roman"/>
              </a:rPr>
              <a:t>150 … </a:t>
            </a:r>
            <a:r>
              <a:rPr lang="en-US" sz="1800" dirty="0" smtClean="0">
                <a:latin typeface="Times New Roman"/>
                <a:cs typeface="Times New Roman"/>
              </a:rPr>
              <a:t>D</a:t>
            </a:r>
            <a:r>
              <a:rPr lang="ru-RU" sz="1800" dirty="0" smtClean="0">
                <a:latin typeface="Times New Roman"/>
                <a:cs typeface="Times New Roman"/>
              </a:rPr>
              <a:t> 250, классы по прочности на сжатие В 0,15 … В 0,5, теплопроводность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0,052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0,075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Вт/(м ∙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◦С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). Он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используется для 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монолитной теплоизоляции слоистых наружных стен и плит покрытий.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706"/>
            <a:ext cx="4104456" cy="3028950"/>
          </a:xfrm>
        </p:spPr>
      </p:pic>
    </p:spTree>
    <p:extLst>
      <p:ext uri="{BB962C8B-B14F-4D97-AF65-F5344CB8AC3E}">
        <p14:creationId xmlns:p14="http://schemas.microsoft.com/office/powerpoint/2010/main" val="24787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43882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хорошее сцепление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конст-рукционными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слоями,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монолитный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полистиролбетон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сов-местную работу всех слоев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конст-рукции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единого целого.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Отпадает надобность в связях,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по-вышается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теплотехническая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однород-ность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снижается теплопроводность и толщина ограждающей конструкции.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конструкционно-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теплоизоля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ционного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полистиролбетона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плотности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…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600, классов по прочности на сжатие В 1 … В 3,5, де-лают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стеновые мелкие и крупные блоки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кладки не несущих и самонесущих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однослой-ных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 облицовкой наружных стен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388296" cy="3198837"/>
          </a:xfrm>
        </p:spPr>
      </p:pic>
    </p:spTree>
    <p:extLst>
      <p:ext uri="{BB962C8B-B14F-4D97-AF65-F5344CB8AC3E}">
        <p14:creationId xmlns:p14="http://schemas.microsoft.com/office/powerpoint/2010/main" val="1584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ЛЕГКОГО БЕТОНА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4680520" cy="63367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Аналогичное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бетоны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пористых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заполнителях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керамзите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гранулированном пеностекле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вулканическом пепле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трепеле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Легкий бетон на этих заполнителях имеет среднюю плотность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…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700, классы по прочности на сжатие – В 0,5 … В 3,5 и теплопроводность - </a:t>
            </a:r>
            <a:r>
              <a:rPr lang="el-G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Вт/(м ∙ </a:t>
            </a:r>
            <a:r>
              <a:rPr lang="ru-RU" sz="1900" dirty="0">
                <a:solidFill>
                  <a:prstClr val="black"/>
                </a:solidFill>
                <a:latin typeface="Times New Roman"/>
                <a:cs typeface="Times New Roman"/>
              </a:rPr>
              <a:t>◦С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Конструкционные легкие бетоны 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широ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-ко применяются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изготовления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сборных,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в том числе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преднапряженных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и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монолит-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ных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бетонных и железобетонных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конст-рукций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обеспечивая высокий технико-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эконо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мический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эффект – снижение массы зданий, расхода арматуры и площади сечений 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конст-рукций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что существенно уменьшает расчет-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ную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нагрузку, в которой до 50% составляет собственный вес конструкций. 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Специфичес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-кие свойства легких бетонов особенно 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прояв-ляются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при высотном строительстве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зда-ний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 существенно повышают их </a:t>
            </a:r>
            <a:r>
              <a:rPr lang="ru-RU" sz="19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энергоэф-фективность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Сейсмостойкость,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-кость и пожаробезопасность снижают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началь-ные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эксплуатационные расходы.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427984" cy="3957637"/>
          </a:xfrm>
        </p:spPr>
      </p:pic>
    </p:spTree>
    <p:extLst>
      <p:ext uri="{BB962C8B-B14F-4D97-AF65-F5344CB8AC3E}">
        <p14:creationId xmlns:p14="http://schemas.microsoft.com/office/powerpoint/2010/main" val="18928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ЛЕГКОГО БЕТОНА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476672"/>
                <a:ext cx="4608512" cy="62646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Для изготовления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высокопрочного легкого бетона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средней плотности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 …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классов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 … 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конструкций высотных зданий, платформ на морских шельфах, боль-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шепролетных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строений мостов, 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аэро-дромов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силосов и элеваторов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диамет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-ром более 20м, высотой 60…80м,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коль-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цевых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опорных балок сводов-оболочек и других сооружений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используется про-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чный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пористый заполнитель (керамзит, шлаковая пемза,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шлакостеклогранулят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фракций 5…10мм с прочностью на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сжа-тие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цилиндре 8,5 … 9 МПа и насып-ной плотностью 600…800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кг/м</m:t>
                        </m:r>
                      </m:e>
                      <m: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Пори-стый песок в этом случае полностью или частично заменяется на плотный.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476672"/>
                <a:ext cx="4608512" cy="6264696"/>
              </a:xfrm>
              <a:blipFill rotWithShape="1">
                <a:blip r:embed="rId2"/>
                <a:stretch>
                  <a:fillRect l="-1455" t="-486" r="-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6713"/>
            <a:ext cx="4495800" cy="4541314"/>
          </a:xfrm>
        </p:spPr>
      </p:pic>
    </p:spTree>
    <p:extLst>
      <p:ext uri="{BB962C8B-B14F-4D97-AF65-F5344CB8AC3E}">
        <p14:creationId xmlns:p14="http://schemas.microsoft.com/office/powerpoint/2010/main" val="40196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ЛЕГКОГО БЕТОНА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3923928" cy="6264696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 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-пользуются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несущих сборных 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монолитных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колоннах,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перекрытий, балках,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фермах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пролетных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куполах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кар-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высотных зданий,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силосах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элеваторах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сооружениях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ограждающих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однослойных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стенах</a:t>
            </a:r>
          </a:p>
          <a:p>
            <a:pPr marL="0" lv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плитах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тепло-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звукоизоляцион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слоистых конструкциях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 стен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 покрытий,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межквар-тирных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перегородках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между-этажных перекрытиях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5220072" cy="5112568"/>
          </a:xfrm>
        </p:spPr>
      </p:pic>
    </p:spTree>
    <p:extLst>
      <p:ext uri="{BB962C8B-B14F-4D97-AF65-F5344CB8AC3E}">
        <p14:creationId xmlns:p14="http://schemas.microsoft.com/office/powerpoint/2010/main" val="18828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ЛЕГКИХ БЕТОНОВ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536504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видно,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бетон является эффективным универсальным мате-риалом.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Каждый кубический метр легкого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-тона в среднем снижает массу по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сравне-нию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тяжелым бетоном на 0,8т, экономит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5-8кг стали, уменьшает трудовые затраты.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Легкий железобетон при одинаковой прочности имеет массу на 25-30% меньше, чем тяжелый.</a:t>
            </a:r>
          </a:p>
          <a:p>
            <a:pPr marL="0" lv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пористых заполни-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широкое применение в строительстве благодаря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меньшей плот-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достаточно большой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прочнос-ти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ряду сравнительно благоприятных свойств – повышенной долговечности, морозостойкости, водонепроницаемости, огнестойкости, коррозионной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стойкос-ти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меньшей теплопроводности и </a:t>
            </a:r>
            <a:r>
              <a:rPr lang="ru-RU" sz="19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-мости.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Минеральная преимущественно основа легких бетонов и отсутствие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вред-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примесей в используемом сырье делает </a:t>
            </a: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бетоны экологически чистыми и безопасными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980728"/>
            <a:ext cx="4500562" cy="4396739"/>
          </a:xfrm>
        </p:spPr>
      </p:pic>
    </p:spTree>
    <p:extLst>
      <p:ext uri="{BB962C8B-B14F-4D97-AF65-F5344CB8AC3E}">
        <p14:creationId xmlns:p14="http://schemas.microsoft.com/office/powerpoint/2010/main" val="1529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26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БЕТОНЫ НА ПОРИСТЫХ ЗАПОЛНИТЕЛЯХ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6309320"/>
          </a:xfrm>
        </p:spPr>
      </p:pic>
    </p:spTree>
    <p:extLst>
      <p:ext uri="{BB962C8B-B14F-4D97-AF65-F5344CB8AC3E}">
        <p14:creationId xmlns:p14="http://schemas.microsoft.com/office/powerpoint/2010/main" val="10882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ЛЕГКИХ ЗАПОЛНИТЕЛЕЙ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8965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Легкие заполнители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(по происхождению)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  продукты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</a:p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(по крупности зерен)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(пористый гравий           (пористый песок)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 щебень)                           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126876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62148" y="126876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57269" y="2007421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25719" y="2007421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608757" y="2755834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31840" y="2763416"/>
            <a:ext cx="432048" cy="393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261325" y="4941168"/>
            <a:ext cx="50236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73540" y="4941168"/>
            <a:ext cx="6903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4139952" cy="3892872"/>
          </a:xfrm>
        </p:spPr>
      </p:pic>
    </p:spTree>
    <p:extLst>
      <p:ext uri="{BB962C8B-B14F-4D97-AF65-F5344CB8AC3E}">
        <p14:creationId xmlns:p14="http://schemas.microsoft.com/office/powerpoint/2010/main" val="36360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548680"/>
                <a:ext cx="4788024" cy="63093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Природные пористые заполнители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получают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путем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частичного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дробления и рассева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пористых горных пород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(пемзы, вулканического туфа, известняка-ракушечника и др.).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Искусственные пористые заполни-</a:t>
                </a:r>
                <a:r>
                  <a:rPr lang="ru-RU" sz="19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тели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это продукты термической обработки минерального сырья. Разделяются на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специ-ально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изготовленные и побочные продукты промышленности.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2.1. Специально изготовленные </a:t>
                </a:r>
                <a:r>
                  <a:rPr lang="ru-RU" sz="19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порисые</a:t>
                </a:r>
                <a:r>
                  <a:rPr lang="ru-RU" sz="19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заполнители:</a:t>
                </a:r>
              </a:p>
              <a:p>
                <a:pPr marL="0" indent="0">
                  <a:buNone/>
                </a:pPr>
                <a:r>
                  <a:rPr lang="ru-RU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а) Керамзитовый гравий –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изготавливают путем обжига при Т=1000…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9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1200</m:t>
                        </m:r>
                      </m:e>
                      <m:sup>
                        <m:r>
                          <a:rPr lang="ru-RU" sz="1900" i="1" smtClean="0">
                            <a:latin typeface="Cambria Math"/>
                            <a:cs typeface="Times New Roman" panose="020206030504050203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гранул, приготовленных из вспучивающихся глин. При обжиге из глины выделяются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газообраз-ные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продукты, образующиеся при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дегидрата-ции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минералов глин и выгорании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органичес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-ких примесей, которые вспучивают гранулы.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Это легкий и прочный заполнитель, у ко-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торого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спекшаяся оболочка, а внутри поры. В изломе гранула керамзита имеет структуру застывшей пены. Спекшаяся оболочка,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покры-вающая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гранулу придает ей высокую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проч-ность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  <m:sub>
                        <m:r>
                          <a:rPr lang="ru-RU" sz="19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нас.</m:t>
                        </m:r>
                      </m:sub>
                    </m:sSub>
                  </m:oMath>
                </a14:m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250 … 800кг/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9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9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548680"/>
                <a:ext cx="4788024" cy="6309320"/>
              </a:xfrm>
              <a:blipFill rotWithShape="1">
                <a:blip r:embed="rId2"/>
                <a:stretch>
                  <a:fillRect l="-1019" t="-1159" r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427984" cy="3669605"/>
          </a:xfrm>
        </p:spPr>
      </p:pic>
    </p:spTree>
    <p:extLst>
      <p:ext uri="{BB962C8B-B14F-4D97-AF65-F5344CB8AC3E}">
        <p14:creationId xmlns:p14="http://schemas.microsoft.com/office/powerpoint/2010/main" val="40359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476672"/>
                <a:ext cx="4388296" cy="62646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Керамзитовый песок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(зерна до 5мм) получают:</a:t>
                </a:r>
              </a:p>
              <a:p>
                <a:pPr>
                  <a:buFontTx/>
                  <a:buChar char="-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производстве керамзитового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гравия (в небольших количествах);</a:t>
                </a:r>
              </a:p>
              <a:p>
                <a:pPr>
                  <a:buFontTx/>
                  <a:buChar char="-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методу кипящего слоя обжигом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сырья во взвешенном состоянии;</a:t>
                </a:r>
              </a:p>
              <a:p>
                <a:pPr>
                  <a:buFontTx/>
                  <a:buChar char="-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роблением некондиционного про-</a:t>
                </a: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дукта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зерен гравия размером более 40мм.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Вспученный перлит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изготав-ливают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путем обжига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водосодержа-щих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вулканических стеклообразных пород (перлиты, обсидианы), которые содержат небольшое количество воды. При Т=950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1200</m:t>
                        </m:r>
                      </m:e>
                      <m:sup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ru-RU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парообразная вода выделяется и перлит увеличивается в </a:t>
                </a:r>
                <a:r>
                  <a:rPr lang="ru-RU" sz="1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объ-еме</a:t>
                </a:r>
                <a:r>
                  <a:rPr lang="ru-RU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10-20 раз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Может применяться для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получе-ния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теплоизоляционных изделий.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476672"/>
                <a:ext cx="4388296" cy="6264696"/>
              </a:xfrm>
              <a:blipFill rotWithShape="1">
                <a:blip r:embed="rId2"/>
                <a:stretch>
                  <a:fillRect l="-1528" t="-973" r="-2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644008" cy="3940621"/>
          </a:xfrm>
        </p:spPr>
      </p:pic>
    </p:spTree>
    <p:extLst>
      <p:ext uri="{BB962C8B-B14F-4D97-AF65-F5344CB8AC3E}">
        <p14:creationId xmlns:p14="http://schemas.microsoft.com/office/powerpoint/2010/main" val="2740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548680"/>
                <a:ext cx="4716016" cy="61926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Вспученный вермикулит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порис-тый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сыпучий материал, полученный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вспу-чиванием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обжиге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Т=1000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1200</m:t>
                        </m:r>
                      </m:e>
                      <m:sup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гидрослюд, содержащих 8-18% связанной воды. Насыпная плотность песка и щебня вспученного вермикулита 80 … 300</a:t>
                </a:r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</a:t>
                </a:r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Используется при получении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теплои-золяционных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легких бетонов.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д) </a:t>
                </a:r>
                <a:r>
                  <a:rPr lang="ru-RU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Аглопорит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получают при обжиге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глиносодержащего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сырья с добавкой 8-10% топлива на решетках агломерационных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-шин. Каменный уголь выгорает, а частицы сырья спекаются.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Производство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аглопорита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выгодно,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ког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-да для его изготовления применяют мест-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виды сырья: легкоплавкие глинистые и лессовые породы, а также отходы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промыш-ленности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(золы, топливные шлаки и угле-содержащие шахтные породы).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Аглопорит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выпускают в виде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-того песка и щебня.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548680"/>
                <a:ext cx="4716016" cy="6192688"/>
              </a:xfrm>
              <a:blipFill rotWithShape="1">
                <a:blip r:embed="rId2"/>
                <a:stretch>
                  <a:fillRect l="-1163" t="-984" r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495800" cy="4106924"/>
          </a:xfrm>
        </p:spPr>
      </p:pic>
    </p:spTree>
    <p:extLst>
      <p:ext uri="{BB962C8B-B14F-4D97-AF65-F5344CB8AC3E}">
        <p14:creationId xmlns:p14="http://schemas.microsoft.com/office/powerpoint/2010/main" val="2673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548680"/>
                <a:ext cx="4248472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</a:t>
                </a:r>
                <a:r>
                  <a:rPr lang="ru-RU" sz="19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Шунгизит</a:t>
                </a:r>
                <a:r>
                  <a:rPr lang="ru-RU" sz="19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получают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вспучива-нием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 обжиге до Т= 1120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9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ru-RU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ru-RU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19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графитосодержащей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сланцевой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породы –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шунгита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Шунгизит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является разновидностью керамзита, но меньшей прочности.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2.2. Побочные продукты про-</a:t>
                </a:r>
                <a:r>
                  <a:rPr lang="ru-RU" sz="20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мышленности</a:t>
                </a:r>
                <a:endParaRPr lang="ru-RU" sz="20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Шлаковая пемза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изготовля-ется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металлургических заводах путем быстрого охлаждения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распла-ва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металлургических (обычно домен-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ных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шлаков, приводящего к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вспучи-ванию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Вспучивание происходит за счет выделяющихся из шлаков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раст-воренных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газов и пара при их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быст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-ром охлаждении.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Куски шлаковой пемзы дробят и фракционируют, получая пористый щебень.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548680"/>
                <a:ext cx="4248472" cy="6192688"/>
              </a:xfrm>
              <a:blipFill rotWithShape="1">
                <a:blip r:embed="rId2"/>
                <a:stretch>
                  <a:fillRect l="-1578" t="-984" r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860032" cy="3964880"/>
          </a:xfrm>
        </p:spPr>
      </p:pic>
    </p:spTree>
    <p:extLst>
      <p:ext uri="{BB962C8B-B14F-4D97-AF65-F5344CB8AC3E}">
        <p14:creationId xmlns:p14="http://schemas.microsoft.com/office/powerpoint/2010/main" val="11961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ЗАПОЛНИТЕЛИ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476672"/>
                <a:ext cx="4680520" cy="63813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Гранулированный </a:t>
                </a:r>
                <a:r>
                  <a:rPr lang="ru-RU" sz="18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металлургичес</a:t>
                </a:r>
                <a:r>
                  <a:rPr lang="ru-RU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-кий шлак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(доменный и 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электротермофосфор-ный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получают в виде крупного песка с 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по-ристыми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зернами размером 5…7мм, иногда до 10мм в результате быстрого охлаждения расплава металлургических шлаков.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Топливные отходы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(топливные шлаки и золы) образуются в качестве побочного продукта при сжигании антрацита, каменного угля, бурого угля и других видов твердого то-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плива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Получаются в результате вспучивания и спекания глинистых примесей, содержа-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щихся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угле.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На основе зол выпускают </a:t>
                </a:r>
                <a:r>
                  <a:rPr lang="ru-RU" sz="18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зольный и </a:t>
                </a:r>
                <a:r>
                  <a:rPr lang="ru-RU" sz="180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гли-нозольный</a:t>
                </a:r>
                <a:r>
                  <a:rPr lang="ru-RU" sz="18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гравий.</a:t>
                </a:r>
              </a:p>
              <a:p>
                <a:pPr marL="0" indent="0" algn="ctr"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ОРГАНИЧЕСКИЕ ЛЕГКИЕ ЗАПОЛНИТЕЛИ</a:t>
                </a: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Пенополистирольные гранулы </a:t>
                </a:r>
                <a:r>
                  <a:rPr lang="ru-RU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орга-нический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заполнитель размером 0,6 … 20мм с насыпной плотностью 1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19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r>
                  <a:rPr lang="ru-RU" sz="17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7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Древесные опилки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др.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476672"/>
                <a:ext cx="4680520" cy="6381328"/>
              </a:xfrm>
              <a:blipFill rotWithShape="1">
                <a:blip r:embed="rId2"/>
                <a:stretch>
                  <a:fillRect l="-1173" t="-96" r="-2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124744"/>
            <a:ext cx="4211637" cy="4146351"/>
          </a:xfrm>
        </p:spPr>
      </p:pic>
    </p:spTree>
    <p:extLst>
      <p:ext uri="{BB962C8B-B14F-4D97-AF65-F5344CB8AC3E}">
        <p14:creationId xmlns:p14="http://schemas.microsoft.com/office/powerpoint/2010/main" val="18661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2776</Words>
  <Application>Microsoft Office PowerPoint</Application>
  <PresentationFormat>Экран (4:3)</PresentationFormat>
  <Paragraphs>248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ЛЕГКИЕ БЕТОНЫ</vt:lpstr>
      <vt:lpstr>ЛЕГКИЕ БЕТОНЫ НА ПОРИСТЫХ ЗАПОЛНИТЕЛЯХ</vt:lpstr>
      <vt:lpstr>ЛЕГКИЕ БЕТОНЫ НА ПОРИСТЫХ ЗАПОЛНИТЕЛЯХ</vt:lpstr>
      <vt:lpstr>КЛАССИФИКАЦИЯ ЛЕГКИХ ЗАПОЛНИТЕЛЕЙ </vt:lpstr>
      <vt:lpstr>ЛЕГКИЕ ЗАПОЛНИТЕЛИ</vt:lpstr>
      <vt:lpstr>ЛЕГКИЕ ЗАПОЛНИТЕЛИ</vt:lpstr>
      <vt:lpstr>ЛЕГКИЕ ЗАПОЛНИТЕЛИ</vt:lpstr>
      <vt:lpstr>ЛЕГКИЕ ЗАПОЛНИТЕЛИ</vt:lpstr>
      <vt:lpstr>ЛЕГКИЕ ЗАПОЛНИТЕЛИ</vt:lpstr>
      <vt:lpstr>СВОЙСТВА ЛЕГКИХ ЗАПОЛНИТЕЛЕЙ</vt:lpstr>
      <vt:lpstr>СВОЙСТВА ЛЕГКИХ ЗАПОЛНИТЕЛЕЙ</vt:lpstr>
      <vt:lpstr>СВОЙСТВА ЛЕГКОГО БЕТОНА</vt:lpstr>
      <vt:lpstr>СВОЙСТВА ЛЕГКОГО БЕТОНА</vt:lpstr>
      <vt:lpstr>СВОЙСТВА ЛЕГКОГО БЕТОНА</vt:lpstr>
      <vt:lpstr>СВОЙСТВА ЛЕГКОГО БЕТОНА</vt:lpstr>
      <vt:lpstr>СВОЙСТВА ЛЕГКОГО БЕТОНА</vt:lpstr>
      <vt:lpstr>СВОЙСТВА ЛЕГКОГО БЕТОНА</vt:lpstr>
      <vt:lpstr>СВОЙСТВА ЛЕГКОГО БЕТОНА</vt:lpstr>
      <vt:lpstr>СВОЙСТВА ЛЕГКОГО БЕТОНА</vt:lpstr>
      <vt:lpstr>ПРИМЕНЕНИЕ ЛЕГКОГО БЕТОНА</vt:lpstr>
      <vt:lpstr>ПРИМЕНЕНИЕ ЛЕГКОГО БЕТОНА</vt:lpstr>
      <vt:lpstr>ПРИМЕНЕНИЕ ЛЕГКОГО БЕТОНА</vt:lpstr>
      <vt:lpstr>ПРИМЕНЕНИЕ ЛЕГКОГО БЕТОНА</vt:lpstr>
      <vt:lpstr>ПРИМЕНЕНИЕ ЛЕГКОГО БЕТОНА</vt:lpstr>
      <vt:lpstr>ПРЕИМУЩЕСТВА ЛЕГКИХ БЕТОНОВ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ЛЕГКИЕ БЕТОНЫ</dc:title>
  <dc:creator>usr</dc:creator>
  <cp:lastModifiedBy>usr</cp:lastModifiedBy>
  <cp:revision>94</cp:revision>
  <dcterms:created xsi:type="dcterms:W3CDTF">2022-01-06T12:46:57Z</dcterms:created>
  <dcterms:modified xsi:type="dcterms:W3CDTF">2022-02-24T05:39:29Z</dcterms:modified>
</cp:coreProperties>
</file>