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07" autoAdjust="0"/>
    <p:restoredTop sz="94689" autoAdjust="0"/>
  </p:normalViewPr>
  <p:slideViewPr>
    <p:cSldViewPr>
      <p:cViewPr>
        <p:scale>
          <a:sx n="110" d="100"/>
          <a:sy n="110" d="100"/>
        </p:scale>
        <p:origin x="-852" y="-72"/>
      </p:cViewPr>
      <p:guideLst>
        <p:guide orient="horz" pos="411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3CC39-007D-47C1-9E63-5BE584283100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1A57C-7A7C-4037-BD2F-F9C4CE4F5F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192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76B530C-0977-4A8C-82C0-85DEC95810E8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>
                <a:latin typeface="Arial Narrow" pitchFamily="34" charset="0"/>
              </a:rPr>
              <a:t>Асинхронный </a:t>
            </a:r>
            <a:r>
              <a:rPr lang="ru-RU" sz="4800" b="1" dirty="0" smtClean="0">
                <a:latin typeface="Arial Narrow" pitchFamily="34" charset="0"/>
              </a:rPr>
              <a:t>электродвигатель </a:t>
            </a:r>
            <a:r>
              <a:rPr lang="ru-RU" sz="2800" b="1" dirty="0" smtClean="0">
                <a:latin typeface="Arial Narrow" pitchFamily="34" charset="0"/>
              </a:rPr>
              <a:t>(Часть 3)</a:t>
            </a:r>
            <a:endParaRPr lang="ru-RU" sz="28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260648"/>
            <a:ext cx="8856984" cy="1008112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Расчет пусковых и тормозных сопротивлений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 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фазным ротором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625860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 задаться моментами пусковым и максимальным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509120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(1,1 …1,3)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b="1" i="1" baseline="-250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момент переключения, 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процессе расчета может изменяться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469102"/>
            <a:ext cx="86409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 целью увеличения пускового момента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уменьшения пускового тока при пуске АД с фазным ротором в цепь обмотки ротора включаются добавочные активные сопротивления.</a:t>
            </a:r>
          </a:p>
        </p:txBody>
      </p:sp>
    </p:spTree>
    <p:extLst>
      <p:ext uri="{BB962C8B-B14F-4D97-AF65-F5344CB8AC3E}">
        <p14:creationId xmlns:p14="http://schemas.microsoft.com/office/powerpoint/2010/main" val="265786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-2175260" y="67976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Group 3"/>
          <p:cNvGrpSpPr>
            <a:grpSpLocks noChangeAspect="1"/>
          </p:cNvGrpSpPr>
          <p:nvPr/>
        </p:nvGrpSpPr>
        <p:grpSpPr bwMode="auto">
          <a:xfrm>
            <a:off x="107504" y="-27014"/>
            <a:ext cx="8928992" cy="6192319"/>
            <a:chOff x="867" y="3155"/>
            <a:chExt cx="9589" cy="6924"/>
          </a:xfrm>
        </p:grpSpPr>
        <p:sp>
          <p:nvSpPr>
            <p:cNvPr id="6" name="AutoShape 41"/>
            <p:cNvSpPr>
              <a:spLocks noChangeAspect="1" noChangeArrowheads="1" noTextEdit="1"/>
            </p:cNvSpPr>
            <p:nvPr/>
          </p:nvSpPr>
          <p:spPr bwMode="auto">
            <a:xfrm>
              <a:off x="867" y="3294"/>
              <a:ext cx="9589" cy="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8379" y="3316"/>
              <a:ext cx="542" cy="62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kumimoji="0" sz="3200" b="1" i="1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defRPr>
              </a:lvl1pPr>
            </a:lstStyle>
            <a:p>
              <a:r>
                <a:rPr lang="en-US" dirty="0"/>
                <a:t>a</a:t>
              </a:r>
            </a:p>
          </p:txBody>
        </p:sp>
        <p:sp>
          <p:nvSpPr>
            <p:cNvPr id="8" name="Text Box 39"/>
            <p:cNvSpPr txBox="1">
              <a:spLocks noChangeArrowheads="1"/>
            </p:cNvSpPr>
            <p:nvPr/>
          </p:nvSpPr>
          <p:spPr bwMode="auto">
            <a:xfrm>
              <a:off x="4811" y="8887"/>
              <a:ext cx="773" cy="97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</a:t>
              </a:r>
              <a:r>
                <a:rPr kumimoji="0" lang="en-US" sz="2000" b="1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21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</a:t>
              </a:r>
              <a:r>
                <a:rPr kumimoji="0" lang="en-US" sz="2000" b="1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32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38"/>
            <p:cNvSpPr txBox="1">
              <a:spLocks noChangeArrowheads="1"/>
            </p:cNvSpPr>
            <p:nvPr/>
          </p:nvSpPr>
          <p:spPr bwMode="auto">
            <a:xfrm>
              <a:off x="6976" y="8889"/>
              <a:ext cx="768" cy="97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</a:t>
              </a:r>
              <a:r>
                <a:rPr kumimoji="0" lang="en-US" sz="2000" b="1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11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</a:t>
              </a:r>
              <a:r>
                <a:rPr kumimoji="0" lang="en-US" sz="2000" b="1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22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37"/>
            <p:cNvSpPr txBox="1">
              <a:spLocks noChangeArrowheads="1"/>
            </p:cNvSpPr>
            <p:nvPr/>
          </p:nvSpPr>
          <p:spPr bwMode="auto">
            <a:xfrm>
              <a:off x="8218" y="8791"/>
              <a:ext cx="768" cy="100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</a:t>
              </a:r>
              <a:r>
                <a:rPr kumimoji="0" lang="en-US" sz="2000" b="1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о1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</a:t>
              </a:r>
              <a:r>
                <a:rPr kumimoji="0" lang="en-US" sz="2000" b="1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12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Line 36"/>
            <p:cNvSpPr>
              <a:spLocks noChangeShapeType="1"/>
            </p:cNvSpPr>
            <p:nvPr/>
          </p:nvSpPr>
          <p:spPr bwMode="auto">
            <a:xfrm flipH="1" flipV="1">
              <a:off x="2061" y="3388"/>
              <a:ext cx="1" cy="5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35"/>
            <p:cNvSpPr>
              <a:spLocks noChangeShapeType="1"/>
            </p:cNvSpPr>
            <p:nvPr/>
          </p:nvSpPr>
          <p:spPr bwMode="auto">
            <a:xfrm>
              <a:off x="2061" y="8869"/>
              <a:ext cx="8107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arrow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34"/>
            <p:cNvSpPr>
              <a:spLocks noChangeShapeType="1"/>
            </p:cNvSpPr>
            <p:nvPr/>
          </p:nvSpPr>
          <p:spPr bwMode="auto">
            <a:xfrm>
              <a:off x="2062" y="3912"/>
              <a:ext cx="810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Text Box 33"/>
            <p:cNvSpPr txBox="1">
              <a:spLocks noChangeArrowheads="1"/>
            </p:cNvSpPr>
            <p:nvPr/>
          </p:nvSpPr>
          <p:spPr bwMode="auto">
            <a:xfrm>
              <a:off x="2109" y="3155"/>
              <a:ext cx="1697" cy="7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М, </a:t>
              </a:r>
              <a:r>
                <a:rPr kumimoji="0" lang="ru-RU" sz="32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Нм</a:t>
              </a:r>
              <a:endPara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32"/>
            <p:cNvSpPr>
              <a:spLocks/>
            </p:cNvSpPr>
            <p:nvPr/>
          </p:nvSpPr>
          <p:spPr bwMode="auto">
            <a:xfrm>
              <a:off x="2061" y="3912"/>
              <a:ext cx="7303" cy="4957"/>
            </a:xfrm>
            <a:custGeom>
              <a:avLst/>
              <a:gdLst>
                <a:gd name="T0" fmla="*/ 0 w 7303"/>
                <a:gd name="T1" fmla="*/ 0 h 4957"/>
                <a:gd name="T2" fmla="*/ 2874 w 7303"/>
                <a:gd name="T3" fmla="*/ 1493 h 4957"/>
                <a:gd name="T4" fmla="*/ 7303 w 7303"/>
                <a:gd name="T5" fmla="*/ 4957 h 4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303" h="4957">
                  <a:moveTo>
                    <a:pt x="0" y="0"/>
                  </a:moveTo>
                  <a:cubicBezTo>
                    <a:pt x="828" y="333"/>
                    <a:pt x="1657" y="667"/>
                    <a:pt x="2874" y="1493"/>
                  </a:cubicBezTo>
                  <a:cubicBezTo>
                    <a:pt x="4091" y="2319"/>
                    <a:pt x="6565" y="4380"/>
                    <a:pt x="7303" y="4957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050" y="5580"/>
              <a:ext cx="810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AutoShape 29"/>
            <p:cNvSpPr>
              <a:spLocks noChangeShapeType="1"/>
            </p:cNvSpPr>
            <p:nvPr/>
          </p:nvSpPr>
          <p:spPr bwMode="auto">
            <a:xfrm flipH="1">
              <a:off x="5174" y="3892"/>
              <a:ext cx="1" cy="164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Freeform 28"/>
            <p:cNvSpPr>
              <a:spLocks/>
            </p:cNvSpPr>
            <p:nvPr/>
          </p:nvSpPr>
          <p:spPr bwMode="auto">
            <a:xfrm>
              <a:off x="2092" y="3793"/>
              <a:ext cx="7272" cy="5076"/>
            </a:xfrm>
            <a:custGeom>
              <a:avLst/>
              <a:gdLst>
                <a:gd name="T0" fmla="*/ 0 w 7300"/>
                <a:gd name="T1" fmla="*/ 933 h 5090"/>
                <a:gd name="T2" fmla="*/ 3221 w 7300"/>
                <a:gd name="T3" fmla="*/ 134 h 5090"/>
                <a:gd name="T4" fmla="*/ 5212 w 7300"/>
                <a:gd name="T5" fmla="*/ 1735 h 5090"/>
                <a:gd name="T6" fmla="*/ 7300 w 7300"/>
                <a:gd name="T7" fmla="*/ 5090 h 5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00" h="5090">
                  <a:moveTo>
                    <a:pt x="0" y="933"/>
                  </a:moveTo>
                  <a:cubicBezTo>
                    <a:pt x="1176" y="466"/>
                    <a:pt x="2352" y="0"/>
                    <a:pt x="3221" y="134"/>
                  </a:cubicBezTo>
                  <a:cubicBezTo>
                    <a:pt x="4090" y="268"/>
                    <a:pt x="4532" y="909"/>
                    <a:pt x="5212" y="1735"/>
                  </a:cubicBezTo>
                  <a:cubicBezTo>
                    <a:pt x="5892" y="2561"/>
                    <a:pt x="6952" y="4531"/>
                    <a:pt x="7300" y="509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AutoShape 27"/>
            <p:cNvSpPr>
              <a:spLocks noChangeShapeType="1"/>
            </p:cNvSpPr>
            <p:nvPr/>
          </p:nvSpPr>
          <p:spPr bwMode="auto">
            <a:xfrm flipH="1">
              <a:off x="7330" y="3894"/>
              <a:ext cx="1" cy="170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Freeform 26"/>
            <p:cNvSpPr>
              <a:spLocks/>
            </p:cNvSpPr>
            <p:nvPr/>
          </p:nvSpPr>
          <p:spPr bwMode="auto">
            <a:xfrm>
              <a:off x="5118" y="3508"/>
              <a:ext cx="4246" cy="5361"/>
            </a:xfrm>
            <a:custGeom>
              <a:avLst/>
              <a:gdLst>
                <a:gd name="T0" fmla="*/ 4456 w 4456"/>
                <a:gd name="T1" fmla="*/ 5361 h 5361"/>
                <a:gd name="T2" fmla="*/ 2921 w 4456"/>
                <a:gd name="T3" fmla="*/ 688 h 5361"/>
                <a:gd name="T4" fmla="*/ 0 w 4456"/>
                <a:gd name="T5" fmla="*/ 1232 h 5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56" h="5361">
                  <a:moveTo>
                    <a:pt x="4456" y="5361"/>
                  </a:moveTo>
                  <a:cubicBezTo>
                    <a:pt x="4060" y="3368"/>
                    <a:pt x="3664" y="1376"/>
                    <a:pt x="2921" y="688"/>
                  </a:cubicBezTo>
                  <a:cubicBezTo>
                    <a:pt x="2178" y="0"/>
                    <a:pt x="1089" y="616"/>
                    <a:pt x="0" y="1232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Freeform 25"/>
            <p:cNvSpPr>
              <a:spLocks/>
            </p:cNvSpPr>
            <p:nvPr/>
          </p:nvSpPr>
          <p:spPr bwMode="auto">
            <a:xfrm>
              <a:off x="2073" y="4726"/>
              <a:ext cx="3073" cy="1046"/>
            </a:xfrm>
            <a:custGeom>
              <a:avLst/>
              <a:gdLst>
                <a:gd name="T0" fmla="*/ 2844 w 2844"/>
                <a:gd name="T1" fmla="*/ 0 h 1046"/>
                <a:gd name="T2" fmla="*/ 1499 w 2844"/>
                <a:gd name="T3" fmla="*/ 625 h 1046"/>
                <a:gd name="T4" fmla="*/ 0 w 2844"/>
                <a:gd name="T5" fmla="*/ 1046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44" h="1046">
                  <a:moveTo>
                    <a:pt x="2844" y="0"/>
                  </a:moveTo>
                  <a:cubicBezTo>
                    <a:pt x="2408" y="225"/>
                    <a:pt x="1973" y="451"/>
                    <a:pt x="1499" y="625"/>
                  </a:cubicBezTo>
                  <a:cubicBezTo>
                    <a:pt x="1025" y="799"/>
                    <a:pt x="512" y="922"/>
                    <a:pt x="0" y="1046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7190" y="3863"/>
              <a:ext cx="2154" cy="4989"/>
            </a:xfrm>
            <a:custGeom>
              <a:avLst/>
              <a:gdLst>
                <a:gd name="T0" fmla="*/ 2554 w 2554"/>
                <a:gd name="T1" fmla="*/ 5010 h 5010"/>
                <a:gd name="T2" fmla="*/ 2119 w 2554"/>
                <a:gd name="T3" fmla="*/ 1125 h 5010"/>
                <a:gd name="T4" fmla="*/ 1644 w 2554"/>
                <a:gd name="T5" fmla="*/ 54 h 5010"/>
                <a:gd name="T6" fmla="*/ 0 w 2554"/>
                <a:gd name="T7" fmla="*/ 799 h 5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54" h="5010">
                  <a:moveTo>
                    <a:pt x="2554" y="5010"/>
                  </a:moveTo>
                  <a:cubicBezTo>
                    <a:pt x="2412" y="3480"/>
                    <a:pt x="2271" y="1951"/>
                    <a:pt x="2119" y="1125"/>
                  </a:cubicBezTo>
                  <a:cubicBezTo>
                    <a:pt x="1967" y="299"/>
                    <a:pt x="1997" y="108"/>
                    <a:pt x="1644" y="54"/>
                  </a:cubicBezTo>
                  <a:cubicBezTo>
                    <a:pt x="1291" y="0"/>
                    <a:pt x="645" y="399"/>
                    <a:pt x="0" y="799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AutoShape 23"/>
            <p:cNvSpPr>
              <a:spLocks noChangeShapeType="1"/>
            </p:cNvSpPr>
            <p:nvPr/>
          </p:nvSpPr>
          <p:spPr bwMode="auto">
            <a:xfrm flipH="1">
              <a:off x="8602" y="3922"/>
              <a:ext cx="1" cy="164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2092" y="4654"/>
              <a:ext cx="5098" cy="2055"/>
            </a:xfrm>
            <a:custGeom>
              <a:avLst/>
              <a:gdLst>
                <a:gd name="T0" fmla="*/ 2844 w 2844"/>
                <a:gd name="T1" fmla="*/ 0 h 1046"/>
                <a:gd name="T2" fmla="*/ 1499 w 2844"/>
                <a:gd name="T3" fmla="*/ 625 h 1046"/>
                <a:gd name="T4" fmla="*/ 0 w 2844"/>
                <a:gd name="T5" fmla="*/ 1046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44" h="1046">
                  <a:moveTo>
                    <a:pt x="2844" y="0"/>
                  </a:moveTo>
                  <a:cubicBezTo>
                    <a:pt x="2408" y="225"/>
                    <a:pt x="1973" y="451"/>
                    <a:pt x="1499" y="625"/>
                  </a:cubicBezTo>
                  <a:cubicBezTo>
                    <a:pt x="1025" y="799"/>
                    <a:pt x="512" y="922"/>
                    <a:pt x="0" y="1046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AutoShape 21"/>
            <p:cNvSpPr>
              <a:spLocks noChangeShapeType="1"/>
            </p:cNvSpPr>
            <p:nvPr/>
          </p:nvSpPr>
          <p:spPr bwMode="auto">
            <a:xfrm>
              <a:off x="5174" y="5555"/>
              <a:ext cx="1" cy="3288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 type="oval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 dirty="0"/>
            </a:p>
          </p:txBody>
        </p:sp>
        <p:sp>
          <p:nvSpPr>
            <p:cNvPr id="27" name="AutoShape 20"/>
            <p:cNvSpPr>
              <a:spLocks noChangeShapeType="1"/>
            </p:cNvSpPr>
            <p:nvPr/>
          </p:nvSpPr>
          <p:spPr bwMode="auto">
            <a:xfrm>
              <a:off x="7331" y="5593"/>
              <a:ext cx="1" cy="3288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 type="oval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AutoShape 19"/>
            <p:cNvSpPr>
              <a:spLocks noChangeShapeType="1"/>
            </p:cNvSpPr>
            <p:nvPr/>
          </p:nvSpPr>
          <p:spPr bwMode="auto">
            <a:xfrm>
              <a:off x="8605" y="5564"/>
              <a:ext cx="1" cy="3288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 type="oval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AutoShape 18"/>
            <p:cNvSpPr>
              <a:spLocks noChangeShapeType="1"/>
            </p:cNvSpPr>
            <p:nvPr/>
          </p:nvSpPr>
          <p:spPr bwMode="auto">
            <a:xfrm>
              <a:off x="9153" y="6469"/>
              <a:ext cx="1" cy="2438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 type="oval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Text Box 17"/>
            <p:cNvSpPr txBox="1">
              <a:spLocks noChangeArrowheads="1"/>
            </p:cNvSpPr>
            <p:nvPr/>
          </p:nvSpPr>
          <p:spPr bwMode="auto">
            <a:xfrm>
              <a:off x="9300" y="8370"/>
              <a:ext cx="768" cy="62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 Box 16"/>
            <p:cNvSpPr txBox="1">
              <a:spLocks noChangeArrowheads="1"/>
            </p:cNvSpPr>
            <p:nvPr/>
          </p:nvSpPr>
          <p:spPr bwMode="auto">
            <a:xfrm>
              <a:off x="9069" y="8871"/>
              <a:ext cx="615" cy="58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</a:t>
              </a:r>
              <a:r>
                <a:rPr kumimoji="0" lang="en-US" sz="2000" b="1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н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15"/>
            <p:cNvSpPr txBox="1">
              <a:spLocks noChangeArrowheads="1"/>
            </p:cNvSpPr>
            <p:nvPr/>
          </p:nvSpPr>
          <p:spPr bwMode="auto">
            <a:xfrm>
              <a:off x="1878" y="8894"/>
              <a:ext cx="381" cy="41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1176" y="6077"/>
              <a:ext cx="881" cy="76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</a:t>
              </a:r>
              <a:r>
                <a:rPr kumimoji="0" lang="ru-RU" sz="3200" b="1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 Box 11"/>
            <p:cNvSpPr txBox="1">
              <a:spLocks noChangeArrowheads="1"/>
            </p:cNvSpPr>
            <p:nvPr/>
          </p:nvSpPr>
          <p:spPr bwMode="auto">
            <a:xfrm>
              <a:off x="4984" y="3235"/>
              <a:ext cx="446" cy="62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kumimoji="0" sz="3200" b="1" i="1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defRPr>
              </a:lvl1pPr>
            </a:lstStyle>
            <a:p>
              <a:r>
                <a:rPr lang="en-US" dirty="0"/>
                <a:t>f</a:t>
              </a:r>
            </a:p>
          </p:txBody>
        </p:sp>
        <p:sp>
          <p:nvSpPr>
            <p:cNvPr id="37" name="Text Box 10"/>
            <p:cNvSpPr txBox="1">
              <a:spLocks noChangeArrowheads="1"/>
            </p:cNvSpPr>
            <p:nvPr/>
          </p:nvSpPr>
          <p:spPr bwMode="auto">
            <a:xfrm>
              <a:off x="7114" y="3339"/>
              <a:ext cx="558" cy="62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kumimoji="0" sz="3200" b="1" i="1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defRPr>
              </a:lvl1pPr>
            </a:lstStyle>
            <a:p>
              <a:r>
                <a:rPr lang="en-US" dirty="0"/>
                <a:t>d</a:t>
              </a:r>
            </a:p>
          </p:txBody>
        </p:sp>
        <p:sp>
          <p:nvSpPr>
            <p:cNvPr id="38" name="Text Box 9"/>
            <p:cNvSpPr txBox="1">
              <a:spLocks noChangeArrowheads="1"/>
            </p:cNvSpPr>
            <p:nvPr/>
          </p:nvSpPr>
          <p:spPr bwMode="auto">
            <a:xfrm>
              <a:off x="5119" y="4972"/>
              <a:ext cx="768" cy="62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kumimoji="0" sz="3200" b="1" i="1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defRPr>
              </a:lvl1pPr>
            </a:lstStyle>
            <a:p>
              <a:r>
                <a:rPr lang="en-US" dirty="0"/>
                <a:t>h</a:t>
              </a:r>
            </a:p>
          </p:txBody>
        </p: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7291" y="5002"/>
              <a:ext cx="768" cy="62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kumimoji="0" sz="3200" b="1" i="1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defRPr>
              </a:lvl1pPr>
            </a:lstStyle>
            <a:p>
              <a:r>
                <a:rPr lang="en-US" dirty="0"/>
                <a:t>e</a:t>
              </a:r>
            </a:p>
          </p:txBody>
        </p:sp>
        <p:sp>
          <p:nvSpPr>
            <p:cNvPr id="40" name="Text Box 7"/>
            <p:cNvSpPr txBox="1">
              <a:spLocks noChangeArrowheads="1"/>
            </p:cNvSpPr>
            <p:nvPr/>
          </p:nvSpPr>
          <p:spPr bwMode="auto">
            <a:xfrm>
              <a:off x="8537" y="5002"/>
              <a:ext cx="768" cy="62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kumimoji="0" sz="3200" b="1" i="1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defRPr>
              </a:lvl1pPr>
            </a:lstStyle>
            <a:p>
              <a:r>
                <a:rPr lang="en-US" dirty="0"/>
                <a:t>c</a:t>
              </a:r>
            </a:p>
          </p:txBody>
        </p:sp>
        <p:sp>
          <p:nvSpPr>
            <p:cNvPr id="41" name="Text Box 6"/>
            <p:cNvSpPr txBox="1">
              <a:spLocks noChangeArrowheads="1"/>
            </p:cNvSpPr>
            <p:nvPr/>
          </p:nvSpPr>
          <p:spPr bwMode="auto">
            <a:xfrm>
              <a:off x="9039" y="5020"/>
              <a:ext cx="768" cy="62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kumimoji="0" sz="3200" b="1" i="1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defRPr>
              </a:lvl1pPr>
            </a:lstStyle>
            <a:p>
              <a:r>
                <a:rPr lang="en-US" dirty="0"/>
                <a:t>b</a:t>
              </a:r>
            </a:p>
          </p:txBody>
        </p:sp>
        <p:sp>
          <p:nvSpPr>
            <p:cNvPr id="42" name="AutoShape 5"/>
            <p:cNvSpPr>
              <a:spLocks noChangeShapeType="1"/>
            </p:cNvSpPr>
            <p:nvPr/>
          </p:nvSpPr>
          <p:spPr bwMode="auto">
            <a:xfrm flipH="1">
              <a:off x="9039" y="5557"/>
              <a:ext cx="1" cy="3717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 type="oval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Text Box 4"/>
            <p:cNvSpPr txBox="1">
              <a:spLocks noChangeArrowheads="1"/>
            </p:cNvSpPr>
            <p:nvPr/>
          </p:nvSpPr>
          <p:spPr bwMode="auto">
            <a:xfrm>
              <a:off x="8832" y="9193"/>
              <a:ext cx="619" cy="58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</a:t>
              </a:r>
              <a:r>
                <a:rPr kumimoji="0" lang="en-US" sz="2000" b="1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o2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4" name="Rectangle 61"/>
          <p:cNvSpPr>
            <a:spLocks noChangeArrowheads="1"/>
          </p:cNvSpPr>
          <p:nvPr/>
        </p:nvSpPr>
        <p:spPr bwMode="auto">
          <a:xfrm>
            <a:off x="-2175260" y="544544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95536" y="1844824"/>
            <a:ext cx="6890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2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95536" y="395953"/>
            <a:ext cx="6864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2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Line 31"/>
          <p:cNvSpPr>
            <a:spLocks noChangeShapeType="1"/>
          </p:cNvSpPr>
          <p:nvPr/>
        </p:nvSpPr>
        <p:spPr bwMode="auto">
          <a:xfrm>
            <a:off x="1187624" y="2924050"/>
            <a:ext cx="7548998" cy="894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Text Box 17"/>
          <p:cNvSpPr txBox="1">
            <a:spLocks noChangeArrowheads="1"/>
          </p:cNvSpPr>
          <p:nvPr/>
        </p:nvSpPr>
        <p:spPr bwMode="auto">
          <a:xfrm>
            <a:off x="827584" y="4726264"/>
            <a:ext cx="401033" cy="43092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48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613541" y="3994692"/>
                <a:ext cx="1590307" cy="1018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/>
                        </a:rPr>
                        <m:t>𝐶</m:t>
                      </m:r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541" y="3994692"/>
                <a:ext cx="1590307" cy="101848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174644" y="476672"/>
                <a:ext cx="2389244" cy="14187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𝑀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i="1">
                                  <a:latin typeface="Cambria Math"/>
                                </a:rPr>
                                <m:t>𝑠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32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3200" i="1">
                                  <a:latin typeface="Cambria Math"/>
                                </a:rPr>
                                <m:t>𝑠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44" y="476672"/>
                <a:ext cx="2389244" cy="14187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321687" y="476672"/>
                <a:ext cx="3066737" cy="14187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</a:rPr>
                            <m:t>02</m:t>
                          </m:r>
                        </m:sub>
                      </m:sSub>
                      <m:r>
                        <a:rPr lang="en-US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02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32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02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1687" y="476672"/>
                <a:ext cx="3066737" cy="141872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90700" y="2420888"/>
                <a:ext cx="4353308" cy="935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</a:rPr>
                            <m:t>02</m:t>
                          </m:r>
                        </m:sub>
                      </m:sSub>
                      <m:r>
                        <a:rPr lang="en-US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/>
                            </a:rPr>
                            <m:t>𝛼</m:t>
                          </m:r>
                        </m:den>
                      </m:f>
                      <m:d>
                        <m:dPr>
                          <m:ctrlPr>
                            <a:rPr lang="ru-RU" sz="3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/>
                            </a:rPr>
                            <m:t>1−</m:t>
                          </m:r>
                          <m:rad>
                            <m:radPr>
                              <m:degHide m:val="on"/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00" y="2420888"/>
                <a:ext cx="4353308" cy="9355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721203" y="2348880"/>
                <a:ext cx="1587101" cy="10972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𝛼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1203" y="2348880"/>
                <a:ext cx="1587101" cy="109722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788024" y="3933056"/>
                <a:ext cx="3209533" cy="13712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6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6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ru-RU" sz="2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2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6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ru-RU" sz="2600" b="0" i="1" smtClean="0">
                              <a:latin typeface="Cambria Math"/>
                            </a:rPr>
                            <m:t>01</m:t>
                          </m:r>
                        </m:sub>
                      </m:sSub>
                      <m:r>
                        <a:rPr lang="ru-RU" sz="26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sz="2600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sz="26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26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2600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ru-RU" sz="2600" i="1"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26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ru-RU" sz="2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6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u-RU" sz="26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ru-RU" sz="2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ru-RU" sz="2600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ru-RU" sz="2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6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ru-RU" sz="2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</m:oMath>
                  </m:oMathPara>
                </a14:m>
                <a:endParaRPr lang="ru-RU" sz="26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933056"/>
                <a:ext cx="3209533" cy="137120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987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11560" y="332656"/>
                <a:ext cx="3739935" cy="29634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/>
                        </a:rPr>
                        <m:t>𝐶</m:t>
                      </m:r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sz="32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u-RU" sz="3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sz="32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sz="3200" i="1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u-RU" sz="3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bSup>
                                    <m:sSubSupPr>
                                      <m:ctrlPr>
                                        <a:rPr lang="ru-RU" sz="32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sz="32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ru-RU" sz="320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ru-RU" sz="3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ru-RU" sz="3200" i="1">
                                      <a:latin typeface="Cambria Math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ru-RU" sz="32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sz="32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sz="3200" i="1"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  <m:sup>
                                      <m:r>
                                        <a:rPr lang="ru-RU" sz="3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rad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sz="32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u-RU" sz="3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bSup>
                                    <m:sSubSupPr>
                                      <m:ctrlPr>
                                        <a:rPr lang="ru-RU" sz="32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sz="32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ru-RU" sz="320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ru-RU" sz="3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ru-RU" sz="3200" i="1">
                                      <a:latin typeface="Cambria Math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ru-RU" sz="32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sz="32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sz="3200" i="1"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  <m:sup>
                                      <m:r>
                                        <a:rPr lang="ru-RU" sz="3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rad>
                            </m:den>
                          </m:f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32656"/>
                <a:ext cx="3739935" cy="296344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211960" y="1326036"/>
                <a:ext cx="2004331" cy="1094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sz="32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326036"/>
                <a:ext cx="2004331" cy="109485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528884" y="1268760"/>
                <a:ext cx="2363596" cy="1094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/>
                        </a:rPr>
                        <m:t>𝐶</m:t>
                      </m:r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sz="32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884" y="1268760"/>
                <a:ext cx="2363596" cy="10948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445798" y="3414268"/>
                <a:ext cx="3090974" cy="1094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sz="32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sz="32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798" y="3414268"/>
                <a:ext cx="3090974" cy="10948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259632" y="3426232"/>
                <a:ext cx="3440237" cy="10979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/>
                        </a:rPr>
                        <m:t>𝐶</m:t>
                      </m:r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sz="32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426232"/>
                <a:ext cx="3440237" cy="109792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617560" y="5013176"/>
                <a:ext cx="1894301" cy="1018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560" y="5013176"/>
                <a:ext cx="1894301" cy="101848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273744" y="5013593"/>
                <a:ext cx="2314480" cy="1018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02</m:t>
                              </m:r>
                            </m:sub>
                          </m:sSub>
                        </m:den>
                      </m:f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744" y="5013593"/>
                <a:ext cx="2314480" cy="101848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141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458311" y="332656"/>
                <a:ext cx="6210033" cy="1019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latin typeface="Cambria Math"/>
                        </a:rPr>
                        <m:t>𝐶</m:t>
                      </m:r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u-RU" sz="3200" i="1">
                          <a:latin typeface="Cambria Math"/>
                        </a:rPr>
                        <m:t>=</m:t>
                      </m:r>
                      <m:r>
                        <a:rPr lang="ru-RU" sz="3200" b="0" i="1" smtClean="0">
                          <a:latin typeface="Cambria Math"/>
                        </a:rPr>
                        <m:t>…</m:t>
                      </m:r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−1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311" y="332656"/>
                <a:ext cx="6210033" cy="101919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403648" y="1988840"/>
                <a:ext cx="1894301" cy="1018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1988840"/>
                <a:ext cx="1894301" cy="10184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67544" y="1988840"/>
                <a:ext cx="1113638" cy="1018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  <m:r>
                        <a:rPr lang="en-US" sz="3200" b="0" i="1" smtClean="0">
                          <a:latin typeface="Cambria Math"/>
                        </a:rPr>
                        <m:t>∗</m:t>
                      </m:r>
                    </m:oMath>
                  </m:oMathPara>
                </a14:m>
                <a:endParaRPr lang="ru-RU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988840"/>
                <a:ext cx="1113638" cy="10184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059832" y="1988840"/>
                <a:ext cx="1113638" cy="1018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∗</m:t>
                      </m:r>
                      <m:f>
                        <m:f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1988840"/>
                <a:ext cx="1113638" cy="101848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67544" y="3346620"/>
                <a:ext cx="1590307" cy="1018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/>
                        </a:rPr>
                        <m:t>𝐶</m:t>
                      </m:r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346620"/>
                <a:ext cx="1590307" cy="101848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572000" y="1988840"/>
                <a:ext cx="1804532" cy="1018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𝐶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8840"/>
                <a:ext cx="1804532" cy="101848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109679" y="3429000"/>
                <a:ext cx="1606337" cy="1016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latin typeface="Cambria Math"/>
                        </a:rPr>
                        <m:t>𝐶</m:t>
                      </m:r>
                      <m:r>
                        <a:rPr lang="ru-RU" sz="32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679" y="3429000"/>
                <a:ext cx="1606337" cy="101611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6660232" y="2060848"/>
                <a:ext cx="2308902" cy="6301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ru-RU" sz="3200" i="1">
                              <a:latin typeface="Cambria Math"/>
                            </a:rPr>
                            <m:t>21</m:t>
                          </m:r>
                        </m:sub>
                      </m:sSub>
                      <m:r>
                        <a:rPr lang="ru-RU" sz="3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200" i="1">
                              <a:latin typeface="Cambria Math"/>
                            </a:rPr>
                            <m:t>𝐶</m:t>
                          </m:r>
                        </m:e>
                        <m:sup>
                          <m:r>
                            <a:rPr lang="ru-RU" sz="3200" i="1">
                              <a:latin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ru-RU" sz="3200" i="1">
                              <a:latin typeface="Cambria Math"/>
                            </a:rPr>
                            <m:t>01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060848"/>
                <a:ext cx="2308902" cy="63017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4497710" y="3429000"/>
                <a:ext cx="1658466" cy="10787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sSup>
                                <m:sSup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ru-RU" sz="3200" i="1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sup>
                                  <m:r>
                                    <a:rPr lang="ru-RU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710" y="3429000"/>
                <a:ext cx="1658466" cy="10787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511884" y="3418628"/>
                <a:ext cx="1804532" cy="1018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𝐶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884" y="3418628"/>
                <a:ext cx="1804532" cy="101848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635896" y="4941168"/>
                <a:ext cx="2040494" cy="1019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𝐶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𝑚</m:t>
                          </m:r>
                        </m:sup>
                      </m:sSup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4941168"/>
                <a:ext cx="2040494" cy="101919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262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2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51520" y="404664"/>
                <a:ext cx="3440237" cy="10979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/>
                        </a:rPr>
                        <m:t>𝐶</m:t>
                      </m:r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sz="32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04664"/>
                <a:ext cx="3440237" cy="10979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779912" y="404664"/>
                <a:ext cx="2363596" cy="1094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/>
                        </a:rPr>
                        <m:t>𝐶</m:t>
                      </m:r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sz="32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404664"/>
                <a:ext cx="2363596" cy="109485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084168" y="611977"/>
                <a:ext cx="293182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ru-RU" sz="32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ru-RU" sz="3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ru-RU" sz="32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ru-RU" sz="3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3200" i="1">
                              <a:latin typeface="Cambria Math"/>
                            </a:rPr>
                            <m:t>𝐶</m:t>
                          </m:r>
                          <m:r>
                            <a:rPr lang="ru-RU" sz="3200" i="1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611977"/>
                <a:ext cx="2931828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07504" y="1988840"/>
                <a:ext cx="1804532" cy="1018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𝐶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988840"/>
                <a:ext cx="1804532" cy="101848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619672" y="1916832"/>
                <a:ext cx="2004330" cy="1094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sz="32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1916832"/>
                <a:ext cx="2004330" cy="109485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635896" y="1902100"/>
                <a:ext cx="2577822" cy="1094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𝐶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sz="32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1902100"/>
                <a:ext cx="2577822" cy="109485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012160" y="2124145"/>
                <a:ext cx="315406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ru-RU" sz="3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ru-RU" sz="32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ru-RU" sz="3200" i="1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3200" i="1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124145"/>
                <a:ext cx="3154069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570059" y="3356992"/>
                <a:ext cx="343138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b="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ru-RU" sz="3200" b="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b="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ru-RU" sz="3200" b="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ru-RU" sz="3200" i="1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</m:sSup>
                          <m:r>
                            <a:rPr lang="ru-RU" sz="3200" b="0" i="1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059" y="3356992"/>
                <a:ext cx="3431388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40824" y="4293096"/>
                <a:ext cx="2040494" cy="1019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𝐶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𝑚</m:t>
                          </m:r>
                        </m:sup>
                      </m:sSup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24" y="4293096"/>
                <a:ext cx="2040494" cy="101919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872608" y="5661248"/>
                <a:ext cx="149412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ru-RU" sz="3200" i="1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ru-RU" sz="3200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608" y="5661248"/>
                <a:ext cx="1494127" cy="58477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570059" y="4221088"/>
                <a:ext cx="1933093" cy="11011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𝐶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𝑚</m:t>
                          </m:r>
                        </m:sup>
                      </m:sSup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059" y="4221088"/>
                <a:ext cx="1933093" cy="110113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5019155" y="3861048"/>
                <a:ext cx="2505173" cy="14279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/>
                        </a:rPr>
                        <m:t>𝑚</m:t>
                      </m:r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ru-RU" sz="320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ru-RU" sz="32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u-RU" sz="3200" i="1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u-RU" sz="32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u-RU" sz="3200" i="1">
                                              <a:latin typeface="Cambria Math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ru-RU" sz="3200" i="1">
                                              <a:latin typeface="Cambria Math"/>
                                            </a:rPr>
                                            <m:t>01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ru-RU" sz="320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𝐶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155" y="3861048"/>
                <a:ext cx="2505173" cy="142795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5292080" y="5589240"/>
                <a:ext cx="190936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01</m:t>
                          </m:r>
                        </m:sub>
                      </m:sSub>
                      <m:r>
                        <a:rPr lang="ru-RU" sz="3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𝑘𝑒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5589240"/>
                <a:ext cx="1909369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991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11963" y="764704"/>
                <a:ext cx="2423933" cy="15473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𝐶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ru-RU" sz="3200" i="1">
                              <a:latin typeface="Cambria Math"/>
                            </a:rPr>
                          </m:ctrlPr>
                        </m:radPr>
                        <m:deg>
                          <m:r>
                            <a:rPr lang="en-US" sz="3200" i="1">
                              <a:latin typeface="Cambria Math"/>
                            </a:rPr>
                            <m:t>𝑚</m:t>
                          </m:r>
                          <m:r>
                            <a:rPr lang="en-US" sz="3200" i="1">
                              <a:latin typeface="Cambria Math"/>
                            </a:rPr>
                            <m:t>−1</m:t>
                          </m:r>
                        </m:deg>
                        <m:e>
                          <m:f>
                            <m:f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01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963" y="764704"/>
                <a:ext cx="2423933" cy="154734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572000" y="1188041"/>
                <a:ext cx="343138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b="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ru-RU" sz="3200" b="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b="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ru-RU" sz="3200" b="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ru-RU" sz="3200" i="1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</m:sSup>
                          <m:r>
                            <a:rPr lang="ru-RU" sz="3200" b="0" i="1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88041"/>
                <a:ext cx="3431388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563888" y="2708920"/>
                <a:ext cx="312444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3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sz="32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</a:rPr>
                            <m:t>𝑚</m:t>
                          </m:r>
                          <m:r>
                            <a:rPr lang="en-US" sz="3200" i="1"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2708920"/>
                <a:ext cx="3124445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578305" y="3717032"/>
                <a:ext cx="351397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3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</a:rPr>
                            <m:t>𝑚</m:t>
                          </m:r>
                          <m:r>
                            <a:rPr lang="en-US" sz="3200" i="1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sz="32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</a:rPr>
                            <m:t>𝑚</m:t>
                          </m:r>
                          <m:r>
                            <a:rPr lang="en-US" sz="3200" i="1">
                              <a:latin typeface="Cambria Math"/>
                            </a:rPr>
                            <m:t>−2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8305" y="3717032"/>
                <a:ext cx="3513975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168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3511</TotalTime>
  <Words>803</Words>
  <Application>Microsoft Office PowerPoint</Application>
  <PresentationFormat>Экран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Асинхронный электродвигатель (Часть 3)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Voran &amp; C'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ДПТ с последовательным возбуждением</dc:title>
  <dc:creator>Admin</dc:creator>
  <cp:lastModifiedBy>Пользователь Windows</cp:lastModifiedBy>
  <cp:revision>176</cp:revision>
  <dcterms:created xsi:type="dcterms:W3CDTF">2012-09-26T05:42:36Z</dcterms:created>
  <dcterms:modified xsi:type="dcterms:W3CDTF">2017-08-15T12:19:12Z</dcterms:modified>
</cp:coreProperties>
</file>