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356" r:id="rId3"/>
    <p:sldId id="258" r:id="rId4"/>
    <p:sldId id="268" r:id="rId5"/>
    <p:sldId id="269" r:id="rId6"/>
    <p:sldId id="263" r:id="rId7"/>
    <p:sldId id="264" r:id="rId8"/>
    <p:sldId id="266" r:id="rId9"/>
    <p:sldId id="267" r:id="rId10"/>
    <p:sldId id="270" r:id="rId11"/>
    <p:sldId id="272" r:id="rId12"/>
    <p:sldId id="273" r:id="rId13"/>
    <p:sldId id="275" r:id="rId14"/>
    <p:sldId id="280" r:id="rId15"/>
    <p:sldId id="282" r:id="rId16"/>
    <p:sldId id="284" r:id="rId17"/>
    <p:sldId id="277" r:id="rId18"/>
    <p:sldId id="278" r:id="rId19"/>
    <p:sldId id="279" r:id="rId20"/>
    <p:sldId id="285" r:id="rId21"/>
    <p:sldId id="287" r:id="rId22"/>
    <p:sldId id="288" r:id="rId23"/>
    <p:sldId id="289" r:id="rId24"/>
    <p:sldId id="291" r:id="rId25"/>
    <p:sldId id="292" r:id="rId26"/>
    <p:sldId id="357" r:id="rId27"/>
    <p:sldId id="358" r:id="rId28"/>
    <p:sldId id="359" r:id="rId29"/>
    <p:sldId id="360" r:id="rId30"/>
    <p:sldId id="361" r:id="rId31"/>
    <p:sldId id="367" r:id="rId32"/>
    <p:sldId id="368" r:id="rId33"/>
    <p:sldId id="375" r:id="rId34"/>
    <p:sldId id="377" r:id="rId35"/>
    <p:sldId id="369" r:id="rId36"/>
    <p:sldId id="383" r:id="rId37"/>
    <p:sldId id="384" r:id="rId38"/>
    <p:sldId id="389" r:id="rId39"/>
    <p:sldId id="390" r:id="rId40"/>
    <p:sldId id="385" r:id="rId41"/>
    <p:sldId id="386" r:id="rId42"/>
    <p:sldId id="387" r:id="rId43"/>
    <p:sldId id="388" r:id="rId44"/>
    <p:sldId id="391" r:id="rId45"/>
    <p:sldId id="392" r:id="rId46"/>
    <p:sldId id="393" r:id="rId47"/>
    <p:sldId id="396" r:id="rId48"/>
    <p:sldId id="398" r:id="rId49"/>
    <p:sldId id="399" r:id="rId50"/>
    <p:sldId id="397" r:id="rId51"/>
    <p:sldId id="400" r:id="rId52"/>
    <p:sldId id="401" r:id="rId53"/>
    <p:sldId id="394" r:id="rId54"/>
    <p:sldId id="402" r:id="rId55"/>
    <p:sldId id="403" r:id="rId56"/>
    <p:sldId id="405" r:id="rId57"/>
    <p:sldId id="404" r:id="rId58"/>
    <p:sldId id="406" r:id="rId59"/>
    <p:sldId id="395" r:id="rId60"/>
    <p:sldId id="407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08" r:id="rId69"/>
    <p:sldId id="417" r:id="rId70"/>
    <p:sldId id="419" r:id="rId71"/>
    <p:sldId id="418" r:id="rId72"/>
    <p:sldId id="421" r:id="rId73"/>
    <p:sldId id="422" r:id="rId74"/>
    <p:sldId id="409" r:id="rId75"/>
    <p:sldId id="420" r:id="rId76"/>
    <p:sldId id="423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02D2-D324-43BA-BB8C-E1EFECE9AA6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89C-9A56-44FF-A8F3-FD42BDF4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6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8F80-3EBD-49EA-AA7C-5E55FC2C1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C2D9-F660-4EE8-8E0A-25EFC294D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0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481F-8E8F-4B11-ACF8-2B878FE16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0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78FB-57C0-4FC4-8CC6-0EFA3632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3876-DCFD-4100-8896-C0E7BC505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B38E30-22F5-4747-B264-96638EF98E1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1513721-A4A8-420C-9417-3ED6A598DD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riumok.ru/content/zhivoe_zoloto_vostoka" TargetMode="External"/><Relationship Id="rId2" Type="http://schemas.openxmlformats.org/officeDocument/2006/relationships/hyperlink" Target="https://aquariumok.ru/content/danio_obychnye_i_ne_ochen_rybki_dlya_novichkov_no_ne_tolko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848600" cy="1927225"/>
          </a:xfrm>
        </p:spPr>
        <p:txBody>
          <a:bodyPr/>
          <a:lstStyle/>
          <a:p>
            <a:r>
              <a:rPr lang="ru-RU" b="1" dirty="0"/>
              <a:t>Паразитарные болезни аквариумных рыб</a:t>
            </a:r>
            <a:r>
              <a:rPr lang="ru-RU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2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/>
              <a:t>Нижний, мелкий ихтиофтириус " - это начало деления</a:t>
            </a:r>
            <a:r>
              <a:rPr lang="ru-RU" altLang="ru-RU" sz="3600" i="1" smtClean="0"/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97425"/>
            <a:ext cx="8229600" cy="206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400" smtClean="0"/>
          </a:p>
        </p:txBody>
      </p:sp>
      <p:pic>
        <p:nvPicPr>
          <p:cNvPr id="16388" name="Picture 4" descr="Деление ихтиофтириуса на теле рыб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1773238"/>
            <a:ext cx="559117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8229600" cy="14398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Из -под жаберной крышки появляется и плывет вверх ихтиофтириус.</a:t>
            </a:r>
            <a:r>
              <a:rPr lang="ru-RU" altLang="ru-RU" sz="2800" b="1" smtClean="0"/>
              <a:t> </a:t>
            </a:r>
          </a:p>
        </p:txBody>
      </p:sp>
      <p:pic>
        <p:nvPicPr>
          <p:cNvPr id="18436" name="Picture 4" descr="Трофонты покидают умершую рыб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973263"/>
            <a:ext cx="4897437" cy="450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620713"/>
            <a:ext cx="6624638" cy="808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 smtClean="0">
                <a:solidFill>
                  <a:schemeClr val="folHlink"/>
                </a:solidFill>
              </a:rPr>
              <a:t>Эпизоотология.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280" cy="4718050"/>
          </a:xfrm>
        </p:spPr>
        <p:txBody>
          <a:bodyPr>
            <a:normAutofit/>
          </a:bodyPr>
          <a:lstStyle/>
          <a:p>
            <a:r>
              <a:rPr lang="ru-RU" altLang="ru-RU" sz="3500" b="1" dirty="0" smtClean="0"/>
              <a:t>Восприимчивы рыбы всех возрастных групп, тяжело протекает у молоди и производителей</a:t>
            </a:r>
            <a:r>
              <a:rPr lang="ru-RU" altLang="ru-RU" sz="3500" b="1" dirty="0"/>
              <a:t>. </a:t>
            </a:r>
            <a:endParaRPr lang="ru-RU" altLang="ru-RU" sz="3500" b="1" dirty="0" smtClean="0"/>
          </a:p>
          <a:p>
            <a:r>
              <a:rPr lang="ru-RU" altLang="ru-RU" sz="3500" b="1" dirty="0" smtClean="0"/>
              <a:t>Источником </a:t>
            </a:r>
            <a:r>
              <a:rPr lang="ru-RU" altLang="ru-RU" sz="3500" b="1" dirty="0"/>
              <a:t>заражения являются больные рыбы.</a:t>
            </a:r>
          </a:p>
          <a:p>
            <a:r>
              <a:rPr lang="ru-RU" altLang="ru-RU" sz="3500" b="1" dirty="0" err="1"/>
              <a:t>Ихтиофтириоз</a:t>
            </a:r>
            <a:r>
              <a:rPr lang="ru-RU" altLang="ru-RU" sz="3500" b="1" dirty="0"/>
              <a:t> возникает во все сезоны </a:t>
            </a:r>
            <a:r>
              <a:rPr lang="ru-RU" altLang="ru-RU" sz="3500" b="1" dirty="0" smtClean="0"/>
              <a:t>года.</a:t>
            </a:r>
            <a:endParaRPr lang="ru-RU" altLang="ru-RU" sz="3500" b="1" dirty="0"/>
          </a:p>
          <a:p>
            <a:pPr eaLnBrk="1" hangingPunct="1"/>
            <a:endParaRPr lang="ru-RU" alt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0436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7947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folHlink"/>
                </a:solidFill>
              </a:rPr>
              <a:t>Клиническое течение</a:t>
            </a:r>
            <a:r>
              <a:rPr lang="ru-RU" altLang="ru-RU" sz="4800" b="1" i="1" dirty="0" smtClean="0">
                <a:solidFill>
                  <a:schemeClr val="folHlink"/>
                </a:solidFill>
              </a:rPr>
              <a:t>.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29600" cy="504103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Ихтиофтириус</a:t>
            </a:r>
            <a:r>
              <a:rPr lang="ru-RU" alt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воспаление кожи, плавников и жабр. </a:t>
            </a:r>
          </a:p>
          <a:p>
            <a:pPr eaLnBrk="1" hangingPunct="1"/>
            <a:r>
              <a:rPr lang="ru-RU" alt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болезни жабры темно-вишневого цвета. С </a:t>
            </a:r>
            <a:r>
              <a:rPr lang="ru-RU" alt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болезни одни участки жабр становятся анемичными, другие </a:t>
            </a:r>
            <a:r>
              <a:rPr lang="ru-RU" alt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некротизируются</a:t>
            </a:r>
            <a:r>
              <a:rPr lang="ru-RU" alt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более запущенной стадии особи очень обеспокоены. Чаще всего снуют из стороны в сторону, мало едят, плавники часто содрогаются судорогами.</a:t>
            </a:r>
          </a:p>
          <a:p>
            <a:pPr eaLnBrk="1" hangingPunct="1"/>
            <a:r>
              <a:rPr lang="ru-RU" altLang="ru-RU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1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3200" b="1" dirty="0" smtClean="0"/>
              <a:t>Кожа больных рыб как бы усеяна мелкими беловатыми </a:t>
            </a:r>
            <a:r>
              <a:rPr lang="ru-RU" altLang="ru-RU" sz="3200" b="1" dirty="0" err="1" smtClean="0"/>
              <a:t>дермоидными</a:t>
            </a:r>
            <a:r>
              <a:rPr lang="ru-RU" altLang="ru-RU" sz="3200" b="1" dirty="0" smtClean="0"/>
              <a:t> бугорками, похожими на манную крупу.</a:t>
            </a:r>
          </a:p>
          <a:p>
            <a:r>
              <a:rPr lang="ru-RU" altLang="ru-RU" sz="3200" b="1" dirty="0"/>
              <a:t>В начале болезни в поведении рыб не отмечают отклонений. </a:t>
            </a:r>
          </a:p>
          <a:p>
            <a:r>
              <a:rPr lang="ru-RU" altLang="ru-RU" sz="3200" b="1" dirty="0"/>
              <a:t>По мере усиления зараженности рыба беспокоится, мечется, быстро переходит из нижних слоев воды в верхние, плавает по кругу, а затем ложится на дно.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37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b="1" smtClean="0"/>
              <a:t>«Манка».</a:t>
            </a:r>
          </a:p>
        </p:txBody>
      </p:sp>
      <p:pic>
        <p:nvPicPr>
          <p:cNvPr id="28675" name="Picture 3" descr="Ихтиофтириоз отечеств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46300"/>
            <a:ext cx="4111625" cy="399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Ихтиофтириоз тропиче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41550"/>
            <a:ext cx="3905250" cy="390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249018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3600" b="1" dirty="0" smtClean="0"/>
              <a:t>Рыба теряет активность, почти не реагирует на внешние раздражители. </a:t>
            </a:r>
            <a:r>
              <a:rPr lang="ru-RU" sz="3600" b="1" dirty="0"/>
              <a:t>Больные рыбы часто держаться ближе к поверхности, по причине учащенного дыхания и нехватки кислорода</a:t>
            </a:r>
            <a:r>
              <a:rPr lang="ru-RU" sz="3600" b="1" dirty="0" smtClean="0"/>
              <a:t>.</a:t>
            </a:r>
            <a:endParaRPr lang="ru-RU" altLang="ru-RU" sz="3600" b="1" dirty="0" smtClean="0"/>
          </a:p>
          <a:p>
            <a:pPr eaLnBrk="1" hangingPunct="1"/>
            <a:r>
              <a:rPr lang="ru-RU" altLang="ru-RU" sz="3600" b="1" dirty="0" smtClean="0"/>
              <a:t>Кожа сходит клочьями и при движении рыбы тянется за ней по воде в виде мелких лент и лоскутов.</a:t>
            </a:r>
          </a:p>
        </p:txBody>
      </p:sp>
      <p:pic>
        <p:nvPicPr>
          <p:cNvPr id="4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2424" y="4653136"/>
            <a:ext cx="1939451" cy="20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41888"/>
            <a:ext cx="8229600" cy="16557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Видны обширные белые области на жабрах. Это участки, где полностью разрушены жаберные лепестки. </a:t>
            </a:r>
          </a:p>
        </p:txBody>
      </p:sp>
      <p:pic>
        <p:nvPicPr>
          <p:cNvPr id="23556" name="Picture 4" descr="Посметрная диагностика: удаление жаберной крышки для оценки состояния жаб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660400"/>
            <a:ext cx="67691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57788"/>
            <a:ext cx="8229600" cy="13668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b="1" smtClean="0"/>
              <a:t>Белые шарики на жабрах - зрелые ихтифтириусы величины (0,5 мм) </a:t>
            </a:r>
          </a:p>
        </p:txBody>
      </p:sp>
      <p:pic>
        <p:nvPicPr>
          <p:cNvPr id="24580" name="Picture 4" descr="Крупные трофонты в жаберной пол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620713"/>
            <a:ext cx="6119813" cy="458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1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4319588" cy="5005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600" b="1" smtClean="0"/>
              <a:t>Жабра помещена в небольшое количество воды. </a:t>
            </a:r>
            <a:br>
              <a:rPr lang="ru-RU" altLang="ru-RU" sz="3600" b="1" smtClean="0"/>
            </a:br>
            <a:r>
              <a:rPr lang="ru-RU" altLang="ru-RU" sz="3600" b="1" smtClean="0"/>
              <a:t>Белые шарики - зрелые трофонты – «резвятся» на просторе</a:t>
            </a:r>
          </a:p>
        </p:txBody>
      </p:sp>
      <p:pic>
        <p:nvPicPr>
          <p:cNvPr id="25604" name="Picture 4" descr="Жаберная дуга с почти полностью разрушенными жаберными лепесткам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990600"/>
            <a:ext cx="3529013" cy="288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Трофонты-ихтиофтириусы подвижн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881438"/>
            <a:ext cx="3240088" cy="261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Паразитарные болезни аквариумных рыб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ru-RU" dirty="0" smtClean="0"/>
              <a:t>Инфузории: </a:t>
            </a:r>
            <a:r>
              <a:rPr lang="ru-RU" dirty="0" err="1" smtClean="0"/>
              <a:t>Ихтиофтриоз</a:t>
            </a:r>
            <a:r>
              <a:rPr lang="ru-RU" dirty="0" smtClean="0"/>
              <a:t>, </a:t>
            </a:r>
            <a:r>
              <a:rPr lang="ru-RU" dirty="0" err="1" smtClean="0"/>
              <a:t>триходиниозы</a:t>
            </a:r>
            <a:endParaRPr lang="ru-RU" dirty="0" smtClean="0"/>
          </a:p>
          <a:p>
            <a:r>
              <a:rPr lang="ru-RU" dirty="0" smtClean="0"/>
              <a:t>Кокцидиоз</a:t>
            </a:r>
          </a:p>
          <a:p>
            <a:r>
              <a:rPr lang="ru-RU" b="1" i="1" dirty="0" err="1" smtClean="0"/>
              <a:t>Плейстофороз</a:t>
            </a:r>
            <a:r>
              <a:rPr lang="ru-RU" i="1" dirty="0" smtClean="0"/>
              <a:t> </a:t>
            </a:r>
          </a:p>
          <a:p>
            <a:r>
              <a:rPr lang="ru-RU" dirty="0" err="1" smtClean="0"/>
              <a:t>Костиоз</a:t>
            </a:r>
            <a:r>
              <a:rPr lang="ru-RU" dirty="0" smtClean="0"/>
              <a:t> (жгутиконосцы)</a:t>
            </a:r>
          </a:p>
          <a:p>
            <a:r>
              <a:rPr lang="ru-RU" dirty="0" err="1" smtClean="0"/>
              <a:t>Октомитоз</a:t>
            </a:r>
            <a:endParaRPr lang="ru-RU" dirty="0" smtClean="0"/>
          </a:p>
          <a:p>
            <a:r>
              <a:rPr lang="ru-RU" dirty="0" err="1" smtClean="0"/>
              <a:t>Гиродактилез</a:t>
            </a:r>
            <a:endParaRPr lang="ru-RU" dirty="0" smtClean="0"/>
          </a:p>
          <a:p>
            <a:r>
              <a:rPr lang="ru-RU" dirty="0" err="1" smtClean="0"/>
              <a:t>глюгеоз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5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5400" b="1" smtClean="0">
                <a:solidFill>
                  <a:schemeClr val="folHlink"/>
                </a:solidFill>
              </a:rPr>
              <a:t>Диагноз</a:t>
            </a:r>
            <a:r>
              <a:rPr lang="ru-RU" altLang="ru-RU" sz="54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59161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200" b="1" dirty="0" smtClean="0"/>
              <a:t>Ставят на основании симптомов и обнаружения большого количества паразитов в патологическом материале, взятом с поверхности тела, плавников и жабр </a:t>
            </a:r>
            <a:r>
              <a:rPr lang="ru-RU" altLang="ru-RU" sz="4000" b="1" dirty="0" smtClean="0"/>
              <a:t>. </a:t>
            </a:r>
          </a:p>
        </p:txBody>
      </p:sp>
      <p:pic>
        <p:nvPicPr>
          <p:cNvPr id="4" name="Picture 4" descr="Тропический ихтиофтири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838" y="3933056"/>
            <a:ext cx="3286105" cy="26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Ichthyophtirius multifili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42617"/>
            <a:ext cx="3600524" cy="25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620713"/>
            <a:ext cx="3749675" cy="5005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3600" b="1" smtClean="0"/>
              <a:t>Под микроскопом на временном влажном препарате живые взрослые ихтиофтири-усы очень характерно вращаются </a:t>
            </a:r>
          </a:p>
        </p:txBody>
      </p:sp>
      <p:pic>
        <p:nvPicPr>
          <p:cNvPr id="33796" name="Picture 4" descr="Ихтиофтириус мультифилии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3" y="1412875"/>
            <a:ext cx="4433887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49275"/>
            <a:ext cx="7848600" cy="115093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Соскоба с тела больной рыбы под малым увеличением микроскопа</a:t>
            </a:r>
          </a:p>
        </p:txBody>
      </p:sp>
      <p:pic>
        <p:nvPicPr>
          <p:cNvPr id="34820" name="Picture 4" descr="стадия бродяж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628775"/>
            <a:ext cx="4841875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76250"/>
            <a:ext cx="7931150" cy="1439863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Циста, окруженная толстым защитным слоем слизи.  </a:t>
            </a:r>
          </a:p>
        </p:txBody>
      </p:sp>
      <p:pic>
        <p:nvPicPr>
          <p:cNvPr id="35844" name="Picture 4" descr="Ихтиофтириоз. Циста покоя из жаберной полости рыбы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849438"/>
            <a:ext cx="5184775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/>
              <a:t>ЛЕЧЕНИЕ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4800" b="1" dirty="0" smtClean="0"/>
              <a:t>Следует </a:t>
            </a:r>
            <a:r>
              <a:rPr lang="ru-RU" sz="4800" b="1" dirty="0" err="1"/>
              <a:t>просифонить</a:t>
            </a:r>
            <a:r>
              <a:rPr lang="ru-RU" sz="4800" b="1" dirty="0"/>
              <a:t> грунт в общем аквариуме, промыть металлические губки фильтра, слить 20% аквариумной воды и заменить свежей водой для рыб. Из фильтра удалить активированный уголь и поставить аэрацию в аквариуме.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Тщательная </a:t>
            </a:r>
            <a:r>
              <a:rPr lang="ru-RU" sz="4800" b="1" dirty="0"/>
              <a:t>уборка аквариума должна проводиться при каждом добавлении лекарственного средства против бактерий. Всевозможные предметы декора в аквариуме (водоросли, камешки, коряги, замки и пр.) каждый раз должны удаляться и промываться под горячей водой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649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6157912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 smtClean="0"/>
              <a:t>Ошибочно </a:t>
            </a:r>
            <a:r>
              <a:rPr lang="ru-RU" sz="3100" b="1" dirty="0" err="1" smtClean="0"/>
              <a:t>думать,что</a:t>
            </a:r>
            <a:r>
              <a:rPr lang="ru-RU" sz="3100" b="1" dirty="0" smtClean="0"/>
              <a:t> достаточно </a:t>
            </a:r>
            <a:r>
              <a:rPr lang="ru-RU" sz="3100" b="1" dirty="0"/>
              <a:t>лечить </a:t>
            </a:r>
            <a:r>
              <a:rPr lang="ru-RU" sz="3100" b="1" dirty="0" smtClean="0"/>
              <a:t>рыб нагреванием воды и поваренной солью: </a:t>
            </a:r>
          </a:p>
          <a:p>
            <a:r>
              <a:rPr lang="ru-RU" sz="3100" b="1" dirty="0" smtClean="0"/>
              <a:t>- Повышенная </a:t>
            </a:r>
            <a:r>
              <a:rPr lang="ru-RU" sz="3100" b="1" dirty="0"/>
              <a:t>температура </a:t>
            </a:r>
            <a:r>
              <a:rPr lang="ru-RU" sz="3100" b="1" dirty="0" smtClean="0"/>
              <a:t>воды </a:t>
            </a:r>
            <a:r>
              <a:rPr lang="ru-RU" sz="3100" b="1" dirty="0"/>
              <a:t>свыше </a:t>
            </a:r>
            <a:r>
              <a:rPr lang="ru-RU" sz="3100" b="1" dirty="0" smtClean="0"/>
              <a:t>32°С помогает от </a:t>
            </a:r>
            <a:r>
              <a:rPr lang="ru-RU" sz="3100" b="1" dirty="0"/>
              <a:t>простого типа </a:t>
            </a:r>
            <a:r>
              <a:rPr lang="ru-RU" sz="3100" b="1" dirty="0" err="1"/>
              <a:t>ихтиофтириоза</a:t>
            </a:r>
            <a:r>
              <a:rPr lang="ru-RU" sz="3100" b="1" dirty="0"/>
              <a:t>. </a:t>
            </a:r>
            <a:endParaRPr lang="ru-RU" sz="3100" b="1" dirty="0" smtClean="0"/>
          </a:p>
          <a:p>
            <a:r>
              <a:rPr lang="ru-RU" sz="3100" b="1" dirty="0"/>
              <a:t>Также </a:t>
            </a:r>
            <a:r>
              <a:rPr lang="ru-RU" sz="3100" b="1" dirty="0" smtClean="0"/>
              <a:t>если </a:t>
            </a:r>
            <a:r>
              <a:rPr lang="ru-RU" sz="3100" b="1" dirty="0"/>
              <a:t>у </a:t>
            </a:r>
            <a:r>
              <a:rPr lang="ru-RU" sz="3100" b="1" dirty="0" smtClean="0"/>
              <a:t>рыб </a:t>
            </a:r>
            <a:r>
              <a:rPr lang="ru-RU" sz="3100" b="1" dirty="0"/>
              <a:t>есть повреждения на плавниках, то повышенная температура </a:t>
            </a:r>
            <a:r>
              <a:rPr lang="ru-RU" sz="3100" b="1" dirty="0" smtClean="0"/>
              <a:t>воды </a:t>
            </a:r>
            <a:r>
              <a:rPr lang="ru-RU" sz="3100" b="1" dirty="0"/>
              <a:t>усилит гипоксию, что приведет к </a:t>
            </a:r>
            <a:r>
              <a:rPr lang="ru-RU" sz="3100" b="1" dirty="0" smtClean="0"/>
              <a:t> летальности </a:t>
            </a:r>
            <a:r>
              <a:rPr lang="ru-RU" sz="3100" b="1" dirty="0"/>
              <a:t>рыб</a:t>
            </a:r>
            <a:r>
              <a:rPr lang="ru-RU" sz="3100" b="1" dirty="0" smtClean="0"/>
              <a:t>.</a:t>
            </a:r>
            <a:r>
              <a:rPr lang="ru-RU" sz="3100" b="1" dirty="0"/>
              <a:t> </a:t>
            </a:r>
            <a:endParaRPr lang="ru-RU" sz="3100" b="1" dirty="0" smtClean="0"/>
          </a:p>
          <a:p>
            <a:r>
              <a:rPr lang="ru-RU" sz="3100" b="1" dirty="0"/>
              <a:t>-</a:t>
            </a:r>
            <a:r>
              <a:rPr lang="ru-RU" sz="3100" b="1" dirty="0" smtClean="0"/>
              <a:t>Использование </a:t>
            </a:r>
            <a:r>
              <a:rPr lang="ru-RU" sz="3100" b="1" dirty="0"/>
              <a:t>поваренной соли не всегда дает положительный результат</a:t>
            </a:r>
            <a:r>
              <a:rPr lang="ru-RU" sz="3100" b="1" dirty="0" smtClean="0"/>
              <a:t>. Некоторые </a:t>
            </a:r>
            <a:r>
              <a:rPr lang="ru-RU" sz="3100" b="1" dirty="0"/>
              <a:t>«заморские» типы </a:t>
            </a:r>
            <a:r>
              <a:rPr lang="ru-RU" sz="3100" b="1" dirty="0" err="1"/>
              <a:t>ихтиофтириоза</a:t>
            </a:r>
            <a:r>
              <a:rPr lang="ru-RU" sz="3100" b="1" dirty="0"/>
              <a:t>  переносят повышенную соленость водной среды, </a:t>
            </a:r>
            <a:r>
              <a:rPr lang="ru-RU" sz="3100" b="1" dirty="0" smtClean="0"/>
              <a:t> </a:t>
            </a:r>
            <a:r>
              <a:rPr lang="ru-RU" sz="3100" b="1" dirty="0"/>
              <a:t>повышенная концентрация соли может отрицательно влиять на состоянии сомов, вьюнов и лабиринтных рыб и вызвать их гибель.</a:t>
            </a:r>
          </a:p>
          <a:p>
            <a:endParaRPr lang="ru-RU" sz="36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925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  </a:t>
            </a:r>
            <a:r>
              <a:rPr lang="ru-RU" sz="2800" b="1" dirty="0" smtClean="0"/>
              <a:t>Одним </a:t>
            </a:r>
            <a:r>
              <a:rPr lang="ru-RU" sz="2800" b="1" dirty="0"/>
              <a:t>самым действенным способом борьбы является </a:t>
            </a:r>
            <a:r>
              <a:rPr lang="ru-RU" sz="2800" b="1" dirty="0">
                <a:solidFill>
                  <a:srgbClr val="00B0F0"/>
                </a:solidFill>
              </a:rPr>
              <a:t>органический краситель </a:t>
            </a:r>
            <a:r>
              <a:rPr lang="ru-RU" sz="2800" b="1" dirty="0"/>
              <a:t>(малахитового цвета в концентрации 0,9 мг/л). Если же в аквариуме содержаться рыбы без чешуи, то концентрация должна быть снижена до 0,6 мг/л. </a:t>
            </a:r>
            <a:endParaRPr lang="ru-RU" sz="2800" b="1" dirty="0" smtClean="0"/>
          </a:p>
          <a:p>
            <a:r>
              <a:rPr lang="ru-RU" sz="2800" b="1" dirty="0" smtClean="0"/>
              <a:t>Малахитовый </a:t>
            </a:r>
            <a:r>
              <a:rPr lang="ru-RU" sz="2800" b="1" dirty="0"/>
              <a:t>зеленый раствор добавляется в аквариум ежедневно, но полного выведения паразита. Положительный результат можно будет заметить сразу, «манка» на теле и плавниках рыб должны исчезнуть. Перед каждым добавлением малахитовой жидкости, должна быть заменена ¼ часть воды в аквариуме.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03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ru-RU" b="1" dirty="0" smtClean="0"/>
              <a:t>-</a:t>
            </a:r>
            <a:r>
              <a:rPr lang="ru-RU" b="1" dirty="0" smtClean="0">
                <a:solidFill>
                  <a:srgbClr val="00B0F0"/>
                </a:solidFill>
              </a:rPr>
              <a:t> Йод </a:t>
            </a:r>
            <a:r>
              <a:rPr lang="ru-RU" b="1" dirty="0"/>
              <a:t>также благоприятно воздействует на состояние больных подводных обитателей. Йод в зараженную воду добавляется из расчета 5 капель на 100 литров воды. Температура при избавлении йодом от </a:t>
            </a:r>
            <a:r>
              <a:rPr lang="ru-RU" b="1" dirty="0" err="1"/>
              <a:t>ихтиофтириоза</a:t>
            </a:r>
            <a:r>
              <a:rPr lang="ru-RU" b="1" dirty="0"/>
              <a:t> должна быть не более 28 градусов.</a:t>
            </a:r>
          </a:p>
          <a:p>
            <a:r>
              <a:rPr lang="ru-RU" b="1" dirty="0"/>
              <a:t>Малахитовая зелень станет гораздо эффективнее, если в нее добавлять </a:t>
            </a:r>
            <a:r>
              <a:rPr lang="ru-RU" b="1" dirty="0">
                <a:solidFill>
                  <a:srgbClr val="00B0F0"/>
                </a:solidFill>
              </a:rPr>
              <a:t>фурацилина</a:t>
            </a:r>
            <a:r>
              <a:rPr lang="ru-RU" b="1" dirty="0"/>
              <a:t>, из расчета 1 таблетка на 10 литров воды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Также очень действенны таблетки </a:t>
            </a:r>
            <a:r>
              <a:rPr lang="ru-RU" b="1" dirty="0" err="1"/>
              <a:t>фуразолидона</a:t>
            </a:r>
            <a:r>
              <a:rPr lang="ru-RU" b="1" dirty="0"/>
              <a:t>, которые заранее растворяются в стакане теплой воды на 15-20 минут, после чего перемешиваются и вливаются в аквариумную воду.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20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Рекомендация</a:t>
            </a:r>
          </a:p>
          <a:p>
            <a:r>
              <a:rPr lang="ru-RU" b="1" dirty="0"/>
              <a:t>Во время лечение необходимо внимательно следить за уровнем гидрохимического показателя. Если показатель аммиака в воде будет повышен, то следует незамедлительно сменить 30% воды. При смене воды обязательно нужно избегать резких температурных перепадов. </a:t>
            </a:r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в воде присутствует запах хлора,  вода заранее должна отстаиваться при комнатной температуре 3-5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5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Лечебные препараты</a:t>
            </a:r>
          </a:p>
          <a:p>
            <a:r>
              <a:rPr lang="ru-RU" b="1" dirty="0"/>
              <a:t>Лечить </a:t>
            </a:r>
            <a:r>
              <a:rPr lang="ru-RU" b="1" dirty="0" err="1"/>
              <a:t>ихтиофтириоз</a:t>
            </a:r>
            <a:r>
              <a:rPr lang="ru-RU" b="1" dirty="0"/>
              <a:t> препаратами, естественно, куда действеннее и безопаснее. На сегодняшний день подобных лекарств довольно много. Большинство из них обладают аналогичным составом: </a:t>
            </a:r>
            <a:r>
              <a:rPr lang="ru-RU" b="1" dirty="0">
                <a:solidFill>
                  <a:srgbClr val="00B0F0"/>
                </a:solidFill>
              </a:rPr>
              <a:t>малахитовая краска, формален, фурацилин, метилен и бриллиантовая зелень.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Список подобных препаратов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Антипар</a:t>
            </a:r>
            <a:r>
              <a:rPr lang="ru-RU" b="1" dirty="0"/>
              <a:t> (используется в общем аквариуме для контроля уровня </a:t>
            </a:r>
            <a:r>
              <a:rPr lang="ru-RU" b="1" dirty="0" err="1"/>
              <a:t>гидромического</a:t>
            </a:r>
            <a:r>
              <a:rPr lang="ru-RU" b="1" dirty="0"/>
              <a:t> состава).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SeraOmnisan</a:t>
            </a:r>
            <a:r>
              <a:rPr lang="ru-RU" b="1" dirty="0"/>
              <a:t> (эффективен при начальной стадии развития болезни).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AquariumPharmaceuticals</a:t>
            </a:r>
            <a:r>
              <a:rPr lang="ru-RU" b="1" dirty="0"/>
              <a:t> (форма выпуска в жидких капсулах, что делает использование наиболее удобным и безопасным).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JBLPunktolULTRA</a:t>
            </a:r>
            <a:r>
              <a:rPr lang="ru-RU" b="1" dirty="0"/>
              <a:t> (советуется использовать лишь в запущенных случаях заболевания рыбок).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Sera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Omnisan</a:t>
            </a:r>
            <a:r>
              <a:rPr lang="ru-RU" b="1" dirty="0">
                <a:solidFill>
                  <a:srgbClr val="00B050"/>
                </a:solidFill>
              </a:rPr>
              <a:t> + </a:t>
            </a:r>
            <a:r>
              <a:rPr lang="ru-RU" b="1" dirty="0" err="1">
                <a:solidFill>
                  <a:srgbClr val="00B050"/>
                </a:solidFill>
              </a:rPr>
              <a:t>Микопуп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/>
              <a:t>(превосходно убивает все тропические формы </a:t>
            </a:r>
            <a:r>
              <a:rPr lang="ru-RU" b="1" dirty="0" err="1"/>
              <a:t>ихтиофтириоза</a:t>
            </a:r>
            <a:r>
              <a:rPr lang="ru-RU" b="1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35956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8000" b="1" dirty="0" err="1" smtClean="0">
                <a:solidFill>
                  <a:schemeClr val="folHlink"/>
                </a:solidFill>
              </a:rPr>
              <a:t>Ихтиофтириоз</a:t>
            </a:r>
            <a:endParaRPr lang="ru-RU" altLang="ru-RU" sz="8000" b="1" dirty="0" smtClean="0">
              <a:solidFill>
                <a:schemeClr val="fol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1"/>
            <a:ext cx="8712968" cy="4752528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ru-RU" altLang="ru-RU" sz="4500" b="1" dirty="0" smtClean="0"/>
              <a:t>опасная инвазионная болезнь аквариумных рыб.</a:t>
            </a:r>
          </a:p>
          <a:p>
            <a:r>
              <a:rPr lang="ru-RU" altLang="ru-RU" sz="4500" b="1" dirty="0"/>
              <a:t>Возбудитель — равноресничная инфузория </a:t>
            </a:r>
            <a:r>
              <a:rPr lang="en-US" altLang="ru-RU" sz="4500" b="1" dirty="0" err="1"/>
              <a:t>Ichtyophthirius</a:t>
            </a:r>
            <a:r>
              <a:rPr lang="ru-RU" altLang="ru-RU" sz="4500" b="1" dirty="0"/>
              <a:t> из семейства Ор</a:t>
            </a:r>
            <a:r>
              <a:rPr lang="en-US" altLang="ru-RU" sz="4500" b="1" dirty="0" err="1"/>
              <a:t>hyoglenidae</a:t>
            </a:r>
            <a:r>
              <a:rPr lang="ru-RU" altLang="ru-RU" sz="4500" b="1" dirty="0"/>
              <a:t>. </a:t>
            </a:r>
            <a:endParaRPr lang="ru-RU" altLang="ru-RU" sz="4500" b="1" dirty="0" smtClean="0"/>
          </a:p>
          <a:p>
            <a:r>
              <a:rPr lang="ru-RU" altLang="ru-RU" sz="4500" b="1" dirty="0"/>
              <a:t>Тело паразита яйцевидное. </a:t>
            </a:r>
          </a:p>
          <a:p>
            <a:r>
              <a:rPr lang="ru-RU" altLang="ru-RU" sz="4500" b="1" dirty="0"/>
              <a:t>На переднем конце имеется небольшое ротовое отверстие. </a:t>
            </a:r>
          </a:p>
          <a:p>
            <a:r>
              <a:rPr lang="ru-RU" altLang="ru-RU" sz="4500" b="1" dirty="0"/>
              <a:t>Вся поверхность тела покрыта ресничками</a:t>
            </a:r>
            <a:r>
              <a:rPr lang="ru-RU" altLang="ru-RU" sz="4500" b="1" dirty="0" smtClean="0"/>
              <a:t>.</a:t>
            </a:r>
            <a:r>
              <a:rPr lang="ru-RU" altLang="ru-RU" sz="4500" b="1" dirty="0"/>
              <a:t> </a:t>
            </a:r>
            <a:endParaRPr lang="ru-RU" altLang="ru-RU" sz="4500" b="1" dirty="0" smtClean="0"/>
          </a:p>
          <a:p>
            <a:r>
              <a:rPr lang="ru-RU" altLang="ru-RU" sz="4500" b="1" dirty="0" smtClean="0"/>
              <a:t>В </a:t>
            </a:r>
            <a:r>
              <a:rPr lang="ru-RU" altLang="ru-RU" sz="4500" b="1" dirty="0"/>
              <a:t>центре тела помещается подковообразный макронуклеус, </a:t>
            </a:r>
            <a:r>
              <a:rPr lang="ru-RU" altLang="ru-RU" sz="4500" b="1" dirty="0" smtClean="0"/>
              <a:t>с </a:t>
            </a:r>
            <a:r>
              <a:rPr lang="ru-RU" altLang="ru-RU" sz="4500" b="1" dirty="0"/>
              <a:t>выпуклой стороны — маленький  микронуклеус</a:t>
            </a:r>
            <a:r>
              <a:rPr lang="ru-RU" altLang="ru-RU" sz="4400" b="1" dirty="0"/>
              <a:t>.</a:t>
            </a:r>
            <a:r>
              <a:rPr lang="ru-RU" altLang="ru-RU" sz="3200" b="1" dirty="0"/>
              <a:t> </a:t>
            </a:r>
          </a:p>
          <a:p>
            <a:endParaRPr lang="ru-RU" altLang="ru-RU" sz="4100" b="1" dirty="0"/>
          </a:p>
          <a:p>
            <a:endParaRPr lang="ru-RU" altLang="ru-RU" sz="3600" b="1" dirty="0"/>
          </a:p>
          <a:p>
            <a:pPr eaLnBrk="1" hangingPunct="1"/>
            <a:r>
              <a:rPr lang="ru-RU" altLang="ru-RU" sz="3600" b="1" dirty="0" smtClean="0"/>
              <a:t> </a:t>
            </a:r>
          </a:p>
        </p:txBody>
      </p:sp>
      <p:pic>
        <p:nvPicPr>
          <p:cNvPr id="4" name="Picture 3" descr="Зрелые ихтиофтириусы под покровным стек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869160"/>
            <a:ext cx="5256584" cy="18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 u="sng" dirty="0" err="1" smtClean="0">
                <a:solidFill>
                  <a:schemeClr val="folHlink"/>
                </a:solidFill>
              </a:rPr>
              <a:t>Хилодонеллез</a:t>
            </a:r>
            <a:r>
              <a:rPr lang="en-US" altLang="ru-RU" sz="6000" b="1" u="sng" dirty="0" smtClean="0">
                <a:solidFill>
                  <a:schemeClr val="folHlink"/>
                </a:solidFill>
              </a:rPr>
              <a:t> </a:t>
            </a:r>
            <a:r>
              <a:rPr lang="en-US" altLang="ru-RU" sz="6000" b="1" u="sng" dirty="0" smtClean="0"/>
              <a:t>-</a:t>
            </a:r>
            <a:r>
              <a:rPr lang="en-US" altLang="ru-RU" b="1" u="sng" dirty="0" smtClean="0"/>
              <a:t> </a:t>
            </a:r>
            <a:endParaRPr lang="ru-RU" altLang="ru-RU" b="1" u="sng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 smtClean="0"/>
              <a:t>инвазионная болезнь рыб, характеризующаяся поражением кожного покрова и жаберного аппарата.</a:t>
            </a:r>
          </a:p>
          <a:p>
            <a:pPr>
              <a:lnSpc>
                <a:spcPct val="90000"/>
              </a:lnSpc>
            </a:pPr>
            <a:r>
              <a:rPr lang="ru-RU" altLang="ru-RU" sz="3200" b="1" dirty="0"/>
              <a:t>Возбудитель — паразитическая ресничная инфузория </a:t>
            </a:r>
            <a:r>
              <a:rPr lang="en-US" altLang="ru-RU" sz="3200" b="1" dirty="0" err="1">
                <a:solidFill>
                  <a:srgbClr val="00B050"/>
                </a:solidFill>
              </a:rPr>
              <a:t>Chilodonella</a:t>
            </a:r>
            <a:r>
              <a:rPr lang="en-US" altLang="ru-RU" sz="3200" b="1" dirty="0">
                <a:solidFill>
                  <a:srgbClr val="00B050"/>
                </a:solidFill>
              </a:rPr>
              <a:t> </a:t>
            </a:r>
            <a:r>
              <a:rPr lang="en-US" altLang="ru-RU" sz="3200" b="1" dirty="0" err="1">
                <a:solidFill>
                  <a:srgbClr val="00B050"/>
                </a:solidFill>
              </a:rPr>
              <a:t>cyprini</a:t>
            </a:r>
            <a:r>
              <a:rPr lang="ru-RU" altLang="ru-RU" sz="3200" b="1" dirty="0">
                <a:solidFill>
                  <a:srgbClr val="00B050"/>
                </a:solidFill>
              </a:rPr>
              <a:t> </a:t>
            </a:r>
            <a:r>
              <a:rPr lang="ru-RU" altLang="ru-RU" sz="3200" b="1" dirty="0" smtClean="0"/>
              <a:t>.</a:t>
            </a:r>
          </a:p>
          <a:p>
            <a:r>
              <a:rPr lang="ru-RU" altLang="ru-RU" sz="3200" b="1" dirty="0"/>
              <a:t>Тело листовидное, длина 33—71 мкм. </a:t>
            </a:r>
          </a:p>
          <a:p>
            <a:r>
              <a:rPr lang="ru-RU" altLang="ru-RU" sz="3200" b="1" dirty="0"/>
              <a:t>На брюшной стороне имеются реснички. </a:t>
            </a:r>
          </a:p>
          <a:p>
            <a:r>
              <a:rPr lang="ru-RU" altLang="ru-RU" sz="3200" b="1" dirty="0"/>
              <a:t>Внутри тела паразита расположен округлый макронуклеус. </a:t>
            </a:r>
            <a:endParaRPr lang="en-US" altLang="ru-RU" sz="3200" b="1" dirty="0"/>
          </a:p>
          <a:p>
            <a:r>
              <a:rPr lang="ru-RU" altLang="ru-RU" sz="3200" b="1" dirty="0"/>
              <a:t>Рядом лежит микронуклеус. </a:t>
            </a:r>
          </a:p>
          <a:p>
            <a:r>
              <a:rPr lang="ru-RU" altLang="ru-RU" sz="3200" b="1" dirty="0"/>
              <a:t>Хорошо выражены 2 сократительные вакуоли.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1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/>
              <a:t>Размножаются инфузории поперечным делением</a:t>
            </a:r>
            <a:r>
              <a:rPr lang="en-US" altLang="ru-RU" sz="2800" b="1" dirty="0" smtClean="0"/>
              <a:t> (</a:t>
            </a:r>
            <a:r>
              <a:rPr lang="ru-RU" altLang="ru-RU" sz="2800" b="1" dirty="0" smtClean="0"/>
              <a:t>опт </a:t>
            </a:r>
            <a:r>
              <a:rPr lang="en-US" altLang="ru-RU" sz="2800" b="1" dirty="0" smtClean="0"/>
              <a:t>t </a:t>
            </a:r>
            <a:r>
              <a:rPr lang="ru-RU" altLang="ru-RU" sz="2800" b="1" dirty="0" smtClean="0"/>
              <a:t>4—8°С</a:t>
            </a:r>
            <a:r>
              <a:rPr lang="en-US" altLang="ru-RU" sz="2800" b="1" dirty="0" smtClean="0"/>
              <a:t>) </a:t>
            </a:r>
            <a:r>
              <a:rPr lang="ru-RU" altLang="ru-RU" sz="2800" b="1" dirty="0" smtClean="0"/>
              <a:t>. </a:t>
            </a:r>
          </a:p>
          <a:p>
            <a:pPr eaLnBrk="1" hangingPunct="1"/>
            <a:r>
              <a:rPr lang="ru-RU" altLang="ru-RU" sz="2800" b="1" dirty="0" smtClean="0"/>
              <a:t>При неблагоприятных условиях образуются цисты покоя. </a:t>
            </a:r>
          </a:p>
          <a:p>
            <a:pPr eaLnBrk="1" hangingPunct="1"/>
            <a:r>
              <a:rPr lang="ru-RU" altLang="ru-RU" sz="2800" b="1" dirty="0" smtClean="0"/>
              <a:t>Процесс инцистирования длится 3,5—4 час. При попадании цисты на рыбу последняя заражается</a:t>
            </a:r>
            <a:r>
              <a:rPr lang="ru-RU" altLang="ru-RU" sz="2800" dirty="0" smtClean="0"/>
              <a:t>.</a:t>
            </a:r>
          </a:p>
          <a:p>
            <a:r>
              <a:rPr lang="ru-RU" altLang="ru-RU" sz="2800" b="1" dirty="0"/>
              <a:t>Болеют рыбы всех видов</a:t>
            </a:r>
            <a:r>
              <a:rPr lang="ru-RU" altLang="ru-RU" sz="2800" b="1" dirty="0" smtClean="0"/>
              <a:t>.</a:t>
            </a:r>
          </a:p>
          <a:p>
            <a:r>
              <a:rPr lang="ru-RU" altLang="ru-RU" sz="2800" b="1" dirty="0"/>
              <a:t>Здоровая рыба заражается при контакте с больной, при содержании ее в </a:t>
            </a:r>
            <a:r>
              <a:rPr lang="ru-RU" altLang="ru-RU" sz="2800" b="1" dirty="0" err="1"/>
              <a:t>инвазированной</a:t>
            </a:r>
            <a:r>
              <a:rPr lang="ru-RU" altLang="ru-RU" sz="2800" b="1" dirty="0"/>
              <a:t> среде. </a:t>
            </a:r>
          </a:p>
          <a:p>
            <a:endParaRPr lang="ru-RU" altLang="ru-RU" sz="2800" b="1" dirty="0"/>
          </a:p>
          <a:p>
            <a:pPr eaLnBrk="1" hangingPunct="1"/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500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1092" y="4653136"/>
            <a:ext cx="36724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Матовый налет</a:t>
            </a:r>
          </a:p>
        </p:txBody>
      </p:sp>
      <p:pic>
        <p:nvPicPr>
          <p:cNvPr id="73731" name="Picture 3" descr="Хилодонелл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04664"/>
            <a:ext cx="4826000" cy="471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5445224"/>
            <a:ext cx="4608512" cy="151251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sz="4000" b="1" dirty="0" err="1" smtClean="0"/>
              <a:t>хилодины</a:t>
            </a:r>
            <a:r>
              <a:rPr lang="ru-RU" altLang="ru-RU" sz="4000" b="1" dirty="0" smtClean="0"/>
              <a:t> (указаны стрелками) у жаберных тычинок</a:t>
            </a:r>
          </a:p>
        </p:txBody>
      </p:sp>
      <p:pic>
        <p:nvPicPr>
          <p:cNvPr id="5" name="Picture 3" descr="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844824"/>
            <a:ext cx="3753428" cy="25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folHlink"/>
                </a:solidFill>
              </a:rPr>
              <a:t>Клиническое течение</a:t>
            </a:r>
            <a:r>
              <a:rPr lang="ru-RU" altLang="ru-RU" smtClean="0">
                <a:solidFill>
                  <a:schemeClr val="folHlink"/>
                </a:solidFill>
              </a:rPr>
              <a:t>.</a:t>
            </a:r>
            <a:r>
              <a:rPr lang="ru-RU" altLang="ru-RU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4000" b="1" dirty="0"/>
              <a:t>На теле рыб появляется слизистый голубовато-серый налет. </a:t>
            </a:r>
          </a:p>
          <a:p>
            <a:r>
              <a:rPr lang="ru-RU" altLang="ru-RU" sz="4000" b="1" dirty="0"/>
              <a:t>Образование налета обусловлено раздражением кожи. С развитием болезни слизью покрываются также и жабры, </a:t>
            </a:r>
          </a:p>
          <a:p>
            <a:r>
              <a:rPr lang="ru-RU" altLang="ru-RU" sz="4000" b="1" dirty="0"/>
              <a:t>а отдельные участки жаберных лепестков </a:t>
            </a:r>
            <a:r>
              <a:rPr lang="ru-RU" altLang="ru-RU" sz="4000" b="1" dirty="0" err="1"/>
              <a:t>некротизируются</a:t>
            </a:r>
            <a:r>
              <a:rPr lang="ru-RU" altLang="ru-RU" sz="4000" b="1" dirty="0"/>
              <a:t>. </a:t>
            </a:r>
            <a:endParaRPr lang="ru-RU" altLang="ru-RU" sz="4000" b="1" dirty="0" smtClean="0"/>
          </a:p>
          <a:p>
            <a:r>
              <a:rPr lang="ru-RU" altLang="ru-RU" sz="4000" b="1" dirty="0"/>
              <a:t>Вследствие нарушения кожного и жаберного дыхания больные рыбы концентрируются у притока свежей воды, </a:t>
            </a:r>
          </a:p>
          <a:p>
            <a:r>
              <a:rPr lang="ru-RU" altLang="ru-RU" sz="4000" b="1" dirty="0"/>
              <a:t>заглатывают воздух и плавают концентрическими кругами или выпрыгивают из воды.</a:t>
            </a:r>
          </a:p>
          <a:p>
            <a:endParaRPr lang="ru-RU" altLang="ru-RU" sz="4000" b="1" dirty="0"/>
          </a:p>
          <a:p>
            <a:endParaRPr lang="ru-RU" altLang="ru-RU" sz="4000" b="1" dirty="0"/>
          </a:p>
          <a:p>
            <a:pPr eaLnBrk="1" hangingPunct="1"/>
            <a:endParaRPr lang="ru-RU" altLang="ru-RU" sz="4100" b="1" dirty="0" smtClean="0"/>
          </a:p>
        </p:txBody>
      </p:sp>
    </p:spTree>
    <p:extLst>
      <p:ext uri="{BB962C8B-B14F-4D97-AF65-F5344CB8AC3E}">
        <p14:creationId xmlns:p14="http://schemas.microsoft.com/office/powerpoint/2010/main" val="5428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056063"/>
            <a:ext cx="8229600" cy="239712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Больные хилодонеллезом рыбы часто лежат на грунте, их плавники сильно сжаты, на теле заметен матовый налет. </a:t>
            </a:r>
            <a:endParaRPr lang="ru-RU" altLang="ru-RU" sz="3600" smtClean="0"/>
          </a:p>
        </p:txBody>
      </p:sp>
      <p:pic>
        <p:nvPicPr>
          <p:cNvPr id="82948" name="Picture 4" descr="Симптомы хилодонеллез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244975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Picture 5" descr="Симптомы хилодонелле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908050"/>
            <a:ext cx="3810000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3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5616847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ru-RU" altLang="ru-RU" sz="3800" b="1" dirty="0" err="1" smtClean="0"/>
              <a:t>Хилодина</a:t>
            </a:r>
            <a:r>
              <a:rPr lang="ru-RU" altLang="ru-RU" sz="3800" b="1" dirty="0" smtClean="0"/>
              <a:t> на чешуе рыбы. Опознать её легче всего по характерным "вальсирующим" движениям.</a:t>
            </a:r>
          </a:p>
          <a:p>
            <a:endParaRPr lang="ru-RU" altLang="ru-RU" sz="4200" b="1" dirty="0" smtClean="0"/>
          </a:p>
          <a:p>
            <a:r>
              <a:rPr lang="ru-RU" altLang="ru-RU" sz="4500" b="1" dirty="0" smtClean="0"/>
              <a:t>Диагноз </a:t>
            </a:r>
            <a:r>
              <a:rPr lang="ru-RU" altLang="ru-RU" sz="4500" b="1" dirty="0"/>
              <a:t>ставят на основании симптомов болезни и результатов микроскопического исследования соскобов с поверхности тела, плавников и жабр. </a:t>
            </a:r>
          </a:p>
          <a:p>
            <a:pPr eaLnBrk="1" hangingPunct="1"/>
            <a:endParaRPr lang="ru-RU" altLang="ru-RU" b="1" dirty="0" smtClean="0"/>
          </a:p>
        </p:txBody>
      </p:sp>
      <p:pic>
        <p:nvPicPr>
          <p:cNvPr id="74756" name="Picture 4" descr="Хилодонелл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" y="981075"/>
            <a:ext cx="394493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folHlink"/>
                </a:solidFill>
                <a:latin typeface="Arial" charset="0"/>
              </a:rPr>
              <a:t>Лечение</a:t>
            </a:r>
            <a:r>
              <a:rPr lang="ru-RU" altLang="ru-RU" sz="3600" b="1" smtClean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r>
              <a:rPr lang="ru-RU" sz="3600" b="1" dirty="0"/>
              <a:t>Лечение проводят малахитовой зеленью, бриллиантовой зеленью, фиолетовым К, </a:t>
            </a:r>
            <a:endParaRPr lang="ru-RU" sz="3600" b="1" dirty="0" smtClean="0"/>
          </a:p>
          <a:p>
            <a:r>
              <a:rPr lang="ru-RU" sz="3600" b="1" dirty="0" smtClean="0"/>
              <a:t>а </a:t>
            </a:r>
            <a:r>
              <a:rPr lang="ru-RU" sz="3600" b="1" dirty="0"/>
              <a:t>также медным купоросом в разведении 1:10000 и перманганатом калия</a:t>
            </a:r>
            <a:r>
              <a:rPr lang="ru-RU" sz="4000" dirty="0"/>
              <a:t>.</a:t>
            </a:r>
            <a:endParaRPr lang="ru-RU" alt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869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Кокцидиоз.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Возбудителем </a:t>
            </a:r>
            <a:r>
              <a:rPr lang="ru-RU" sz="2800" b="1" dirty="0"/>
              <a:t>кокцидиоза рыб является внутриклеточный паразит </a:t>
            </a:r>
            <a:r>
              <a:rPr lang="ru-RU" sz="2800" b="1" dirty="0" err="1"/>
              <a:t>Eimeria</a:t>
            </a:r>
            <a:r>
              <a:rPr lang="ru-RU" sz="2800" b="1" dirty="0"/>
              <a:t> </a:t>
            </a:r>
            <a:r>
              <a:rPr lang="ru-RU" sz="2800" b="1" dirty="0" err="1"/>
              <a:t>carpelli</a:t>
            </a:r>
            <a:r>
              <a:rPr lang="ru-RU" sz="2800" b="1" dirty="0"/>
              <a:t> </a:t>
            </a:r>
            <a:r>
              <a:rPr lang="ru-RU" sz="2800" b="1" dirty="0" smtClean="0"/>
              <a:t>, </a:t>
            </a:r>
            <a:r>
              <a:rPr lang="ru-RU" sz="2800" b="1" dirty="0"/>
              <a:t>который локализируется в клетках эпителия кишечника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Возбудитель - кокцидия со </a:t>
            </a:r>
            <a:r>
              <a:rPr lang="ru-RU" sz="2800" b="1" dirty="0"/>
              <a:t>сферическими тонкостенными </a:t>
            </a:r>
            <a:r>
              <a:rPr lang="ru-RU" sz="2800" b="1" dirty="0" err="1"/>
              <a:t>ооцистами</a:t>
            </a:r>
            <a:r>
              <a:rPr lang="ru-RU" sz="2800" b="1" dirty="0"/>
              <a:t> диаметром 7,6—14 мкм без остаточного тела.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 err="1"/>
              <a:t>ооцистах</a:t>
            </a:r>
            <a:r>
              <a:rPr lang="ru-RU" sz="2800" b="1" dirty="0"/>
              <a:t> находится по 4 овальных споры, внутри спор по 2 </a:t>
            </a:r>
            <a:r>
              <a:rPr lang="ru-RU" sz="2800" b="1" dirty="0" err="1"/>
              <a:t>банановидных</a:t>
            </a:r>
            <a:r>
              <a:rPr lang="ru-RU" sz="2800" b="1" dirty="0"/>
              <a:t> </a:t>
            </a:r>
            <a:r>
              <a:rPr lang="ru-RU" sz="2800" b="1" dirty="0" err="1"/>
              <a:t>спорозоита</a:t>
            </a:r>
            <a:r>
              <a:rPr lang="ru-RU" sz="2800" b="1" dirty="0"/>
              <a:t> и небольшое округлое мелкозернистое остаточное </a:t>
            </a:r>
            <a:r>
              <a:rPr lang="ru-RU" sz="2800" b="1" dirty="0" smtClean="0"/>
              <a:t>тело</a:t>
            </a:r>
            <a:endParaRPr lang="ru-RU" sz="2800" b="1" dirty="0"/>
          </a:p>
          <a:p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488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Ð¾ÑÐ¸ÑÑ ÐºÐ¾ÐºÑÐ¸Ð´Ð¸Ð¹ - Ð²Ð¾Ð·Ð±ÑÐ´Ð¸ÑÐµÐ»Ð¸ ÐºÐ¾ÐºÑÐ¸Ð´Ð¸Ð¾Ð·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266579" cy="48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37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¦Ð¸ÐºÐ» ÑÐ°Ð·Ð²Ð¸ÑÐ¸Ñ Eimeria carpe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696744" cy="57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6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00663"/>
            <a:ext cx="8229600" cy="155733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folHlink"/>
                </a:solidFill>
              </a:rPr>
              <a:t>Красными стрелками показаны разновозрастные ихтиофтириусы</a:t>
            </a:r>
            <a:r>
              <a:rPr lang="ru-RU" altLang="ru-RU" b="1" i="1" smtClean="0">
                <a:solidFill>
                  <a:schemeClr val="folHlink"/>
                </a:solidFill>
              </a:rPr>
              <a:t>.</a:t>
            </a:r>
            <a:r>
              <a:rPr lang="ru-RU" altLang="ru-RU" b="1" smtClean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4340" name="Picture 4" descr="Ихтиофтириусы разного возраста под микроскопо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92150"/>
            <a:ext cx="4824412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r>
              <a:rPr lang="ru-RU" sz="3200" b="1" dirty="0"/>
              <a:t>Заражение происходит путем заглатывания возбудителей с водой, которые в кишечнике распадаются на споры.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заболевших рыб эпителий кишечника отслаивается и вместе с возбудителями выпадает в воду, где его могут заглатывать другие рыбы. </a:t>
            </a:r>
          </a:p>
        </p:txBody>
      </p:sp>
    </p:spTree>
    <p:extLst>
      <p:ext uri="{BB962C8B-B14F-4D97-AF65-F5344CB8AC3E}">
        <p14:creationId xmlns:p14="http://schemas.microsoft.com/office/powerpoint/2010/main" val="420020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>
            <a:normAutofit/>
          </a:bodyPr>
          <a:lstStyle/>
          <a:p>
            <a:r>
              <a:rPr lang="ru-RU" sz="3200" b="1" dirty="0"/>
              <a:t>Больная рыба сильно истощается, плавники разрушаются, появляется водянка, пучеглазие, вздутие чешуи. </a:t>
            </a:r>
            <a:endParaRPr lang="ru-RU" sz="3200" b="1" dirty="0" smtClean="0"/>
          </a:p>
          <a:p>
            <a:r>
              <a:rPr lang="ru-RU" sz="3200" b="1" dirty="0" smtClean="0"/>
              <a:t>Если </a:t>
            </a:r>
            <a:r>
              <a:rPr lang="ru-RU" sz="3200" b="1" dirty="0"/>
              <a:t>после гибели такой рыбы слегка надавить на брюшко, то из анального отверстия выделяются слизистые тяжи желтого цвета.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666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64224"/>
          </a:xfrm>
        </p:spPr>
        <p:txBody>
          <a:bodyPr>
            <a:normAutofit/>
          </a:bodyPr>
          <a:lstStyle/>
          <a:p>
            <a:r>
              <a:rPr lang="ru-RU" sz="3200" b="1" dirty="0"/>
              <a:t>Лечение в начальной стадии заболевания производят </a:t>
            </a:r>
            <a:r>
              <a:rPr lang="ru-RU" sz="3200" b="1" dirty="0" err="1"/>
              <a:t>осарсолом</a:t>
            </a:r>
            <a:r>
              <a:rPr lang="ru-RU" sz="3200" b="1" dirty="0"/>
              <a:t>, растворенном в содовом растворе 1:1000. </a:t>
            </a:r>
            <a:endParaRPr lang="ru-RU" sz="3200" b="1" dirty="0" smtClean="0"/>
          </a:p>
          <a:p>
            <a:r>
              <a:rPr lang="ru-RU" sz="3200" b="1" dirty="0" smtClean="0"/>
              <a:t>Раствор </a:t>
            </a:r>
            <a:r>
              <a:rPr lang="ru-RU" sz="3200" b="1" dirty="0"/>
              <a:t>заливают в рот рыбе пипеткой или смешивают его с кормом. </a:t>
            </a:r>
            <a:endParaRPr lang="ru-RU" sz="3200" b="1" dirty="0" smtClean="0"/>
          </a:p>
          <a:p>
            <a:r>
              <a:rPr lang="ru-RU" sz="3200" b="1" dirty="0" smtClean="0"/>
              <a:t>Можно </a:t>
            </a:r>
            <a:r>
              <a:rPr lang="ru-RU" sz="3200" b="1" dirty="0"/>
              <a:t>также применять </a:t>
            </a:r>
            <a:r>
              <a:rPr lang="ru-RU" sz="3200" b="1" dirty="0" err="1"/>
              <a:t>фуразолидон</a:t>
            </a:r>
            <a:r>
              <a:rPr lang="ru-RU" sz="3200" b="1" dirty="0"/>
              <a:t>, который смешивают с кормом.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48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Костиоз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Возбудитель </a:t>
            </a:r>
            <a:r>
              <a:rPr lang="ru-RU" sz="2800" b="1" dirty="0" err="1"/>
              <a:t>костиоза</a:t>
            </a:r>
            <a:r>
              <a:rPr lang="ru-RU" sz="2800" b="1" dirty="0"/>
              <a:t> — жгутиконосец </a:t>
            </a:r>
            <a:r>
              <a:rPr lang="ru-RU" sz="2800" b="1" dirty="0" err="1"/>
              <a:t>костия</a:t>
            </a:r>
            <a:r>
              <a:rPr lang="ru-RU" sz="2800" b="1" dirty="0"/>
              <a:t> </a:t>
            </a:r>
            <a:r>
              <a:rPr lang="ru-RU" sz="2800" b="1" dirty="0" err="1"/>
              <a:t>некатрикс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Локализируется </a:t>
            </a:r>
            <a:r>
              <a:rPr lang="ru-RU" sz="2800" b="1" dirty="0"/>
              <a:t>паразит на жабрах, коже и плавниках. </a:t>
            </a:r>
            <a:endParaRPr lang="ru-RU" sz="2800" b="1" dirty="0" smtClean="0"/>
          </a:p>
          <a:p>
            <a:r>
              <a:rPr lang="ru-RU" sz="2800" b="1" dirty="0" smtClean="0"/>
              <a:t>Питается </a:t>
            </a:r>
            <a:r>
              <a:rPr lang="ru-RU" sz="2800" b="1" dirty="0"/>
              <a:t>эпителиальными клетками.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первую очередь поражает ослабленную рыбу. </a:t>
            </a:r>
            <a:endParaRPr lang="ru-RU" sz="2800" b="1" dirty="0" smtClean="0"/>
          </a:p>
          <a:p>
            <a:r>
              <a:rPr lang="ru-RU" sz="2800" b="1" dirty="0" smtClean="0"/>
              <a:t>У </a:t>
            </a:r>
            <a:r>
              <a:rPr lang="ru-RU" sz="2800" b="1" dirty="0"/>
              <a:t>заболевшей рыбы появляется голубовато-серый налет, который состоит из отмерших эпителиальных клеток, многочисленных паразитов и цист. </a:t>
            </a:r>
          </a:p>
        </p:txBody>
      </p:sp>
    </p:spTree>
    <p:extLst>
      <p:ext uri="{BB962C8B-B14F-4D97-AF65-F5344CB8AC3E}">
        <p14:creationId xmlns:p14="http://schemas.microsoft.com/office/powerpoint/2010/main" val="4077896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/>
          </a:bodyPr>
          <a:lstStyle/>
          <a:p>
            <a:r>
              <a:rPr lang="ru-RU" sz="3200" b="1" dirty="0"/>
              <a:t>Благоприятными факторами развития </a:t>
            </a:r>
            <a:r>
              <a:rPr lang="ru-RU" sz="3200" b="1" dirty="0" err="1"/>
              <a:t>костиоза</a:t>
            </a:r>
            <a:r>
              <a:rPr lang="ru-RU" sz="3200" b="1" dirty="0"/>
              <a:t> считают температуру воды 25—30° С, низкую рН и жесткость. </a:t>
            </a:r>
            <a:endParaRPr lang="ru-RU" sz="3200" b="1" dirty="0" smtClean="0"/>
          </a:p>
          <a:p>
            <a:r>
              <a:rPr lang="ru-RU" sz="3200" b="1" dirty="0" smtClean="0"/>
              <a:t>Заболевшую </a:t>
            </a:r>
            <a:r>
              <a:rPr lang="ru-RU" sz="3200" b="1" dirty="0"/>
              <a:t>рыбу необходимо изолировать в отдельный аквариум, лучше в цельностеклянную банку. </a:t>
            </a:r>
          </a:p>
        </p:txBody>
      </p:sp>
    </p:spTree>
    <p:extLst>
      <p:ext uri="{BB962C8B-B14F-4D97-AF65-F5344CB8AC3E}">
        <p14:creationId xmlns:p14="http://schemas.microsoft.com/office/powerpoint/2010/main" val="335672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 fontScale="92500"/>
          </a:bodyPr>
          <a:lstStyle/>
          <a:p>
            <a:r>
              <a:rPr lang="ru-RU" sz="3200" b="1" dirty="0"/>
              <a:t>Лечение проводят в растворе поваренной соли (1—3 г на литр воды) в течение 5—10 мин два раза в день. </a:t>
            </a:r>
            <a:endParaRPr lang="ru-RU" sz="3200" b="1" dirty="0" smtClean="0"/>
          </a:p>
          <a:p>
            <a:r>
              <a:rPr lang="ru-RU" sz="3200" b="1" dirty="0" smtClean="0"/>
              <a:t>Можно </a:t>
            </a:r>
            <a:r>
              <a:rPr lang="ru-RU" sz="3200" b="1" dirty="0"/>
              <a:t>также применять формалин в разведении 1:4000, медный купорос — 1:5000 (необходимо помнить, что медный купорос разводят только в мягкой воде, так как он взаимодействует с растворимыми солями и может поражать при этом жабры рыб), </a:t>
            </a:r>
            <a:r>
              <a:rPr lang="ru-RU" sz="3200" b="1" dirty="0" err="1"/>
              <a:t>акварол</a:t>
            </a:r>
            <a:r>
              <a:rPr lang="ru-RU" sz="3200" b="1" dirty="0"/>
              <a:t> — 1:5000, </a:t>
            </a:r>
            <a:r>
              <a:rPr lang="ru-RU" sz="3200" b="1" dirty="0" err="1"/>
              <a:t>мителеновую</a:t>
            </a:r>
            <a:r>
              <a:rPr lang="ru-RU" sz="3200" b="1" dirty="0"/>
              <a:t> синь — 1:100000, перманганат калия — 1:100000.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300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ru-RU" b="1" dirty="0" err="1"/>
              <a:t>Октомитоз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876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Возбудитель </a:t>
            </a:r>
            <a:r>
              <a:rPr lang="ru-RU" sz="3200" b="1" dirty="0"/>
              <a:t>— жгутиконосец </a:t>
            </a:r>
            <a:r>
              <a:rPr lang="ru-RU" sz="3200" b="1" dirty="0" err="1" smtClean="0"/>
              <a:t>октомитус</a:t>
            </a:r>
            <a:r>
              <a:rPr lang="ru-RU" sz="3200" b="1" dirty="0"/>
              <a:t> 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гексамитоз</a:t>
            </a:r>
            <a:r>
              <a:rPr lang="ru-RU" sz="3200" b="1" dirty="0"/>
              <a:t>) </a:t>
            </a:r>
            <a:r>
              <a:rPr lang="ru-RU" sz="3200" b="1" dirty="0" err="1"/>
              <a:t>Octomitus</a:t>
            </a:r>
            <a:r>
              <a:rPr lang="ru-RU" sz="3200" b="1" dirty="0"/>
              <a:t>— одна из распространенных паразитарных болезней аквариумных рыб. </a:t>
            </a:r>
          </a:p>
          <a:p>
            <a:r>
              <a:rPr lang="ru-RU" sz="3200" b="1" dirty="0"/>
              <a:t>Характеризуется поражением желчного пузыря и кишечника рыб</a:t>
            </a:r>
            <a:r>
              <a:rPr lang="ru-RU" sz="3200" dirty="0"/>
              <a:t>. </a:t>
            </a:r>
          </a:p>
          <a:p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9152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/>
          </a:bodyPr>
          <a:lstStyle/>
          <a:p>
            <a:r>
              <a:rPr lang="ru-RU" b="1" u="sng" dirty="0"/>
              <a:t>Этиология</a:t>
            </a:r>
            <a:r>
              <a:rPr lang="ru-RU" b="1" dirty="0"/>
              <a:t>. Возбудителем является мелкий жгутиконосец </a:t>
            </a:r>
            <a:r>
              <a:rPr lang="ru-RU" b="1" dirty="0" err="1"/>
              <a:t>Octomitus</a:t>
            </a:r>
            <a:r>
              <a:rPr lang="ru-RU" b="1" dirty="0"/>
              <a:t> </a:t>
            </a:r>
            <a:r>
              <a:rPr lang="ru-RU" b="1" dirty="0" err="1"/>
              <a:t>truttae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Относится </a:t>
            </a:r>
            <a:r>
              <a:rPr lang="ru-RU" b="1" dirty="0"/>
              <a:t>к виду </a:t>
            </a:r>
            <a:r>
              <a:rPr lang="ru-RU" b="1" dirty="0" err="1"/>
              <a:t>Flagellata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Тело </a:t>
            </a:r>
            <a:r>
              <a:rPr lang="ru-RU" b="1" dirty="0"/>
              <a:t>паразита напоминает грушу. </a:t>
            </a:r>
            <a:endParaRPr lang="ru-RU" b="1" dirty="0" smtClean="0"/>
          </a:p>
          <a:p>
            <a:r>
              <a:rPr lang="ru-RU" b="1" dirty="0" smtClean="0"/>
              <a:t>Длина </a:t>
            </a:r>
            <a:r>
              <a:rPr lang="ru-RU" b="1" dirty="0"/>
              <a:t>паразита достигает до 12,5 мкм, в ширину до 6 мкм. </a:t>
            </a:r>
            <a:endParaRPr lang="ru-RU" b="1" dirty="0" smtClean="0"/>
          </a:p>
          <a:p>
            <a:r>
              <a:rPr lang="ru-RU" b="1" dirty="0" smtClean="0"/>
              <a:t>Цитоплазма </a:t>
            </a:r>
            <a:r>
              <a:rPr lang="ru-RU" b="1" dirty="0"/>
              <a:t>имеет два ядра и два тела </a:t>
            </a:r>
            <a:r>
              <a:rPr lang="ru-RU" b="1" dirty="0" err="1"/>
              <a:t>парабазальных</a:t>
            </a:r>
            <a:r>
              <a:rPr lang="ru-RU" b="1" dirty="0"/>
              <a:t>, которые располагаются на переднем конце. </a:t>
            </a:r>
            <a:endParaRPr lang="ru-RU" b="1" dirty="0" smtClean="0"/>
          </a:p>
          <a:p>
            <a:r>
              <a:rPr lang="ru-RU" b="1" dirty="0" smtClean="0"/>
              <a:t>Характерная </a:t>
            </a:r>
            <a:r>
              <a:rPr lang="ru-RU" b="1" dirty="0"/>
              <a:t>особенность четыре пары имеет жгутиков (3 пары располагаются спереди и 1 пара расположена сзади проходит через цитоплазму вдоль всего тела и выходит наружу). </a:t>
            </a:r>
          </a:p>
        </p:txBody>
      </p:sp>
    </p:spTree>
    <p:extLst>
      <p:ext uri="{BB962C8B-B14F-4D97-AF65-F5344CB8AC3E}">
        <p14:creationId xmlns:p14="http://schemas.microsoft.com/office/powerpoint/2010/main" val="2281792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r>
              <a:rPr lang="ru-RU" b="1" dirty="0"/>
              <a:t>Размножается паразит делением, образуя цисты. Из кишечника зараженной рыбы цисты выделяются с экскрементами. </a:t>
            </a:r>
            <a:endParaRPr lang="ru-RU" b="1" dirty="0" smtClean="0"/>
          </a:p>
          <a:p>
            <a:r>
              <a:rPr lang="ru-RU" b="1" dirty="0" smtClean="0"/>
              <a:t>Таким </a:t>
            </a:r>
            <a:r>
              <a:rPr lang="ru-RU" b="1" dirty="0"/>
              <a:t>образом, заражается вода. </a:t>
            </a:r>
            <a:endParaRPr lang="ru-RU" b="1" dirty="0" smtClean="0"/>
          </a:p>
          <a:p>
            <a:r>
              <a:rPr lang="ru-RU" b="1" dirty="0" smtClean="0"/>
              <a:t>Заражаются </a:t>
            </a:r>
            <a:r>
              <a:rPr lang="ru-RU" b="1" dirty="0"/>
              <a:t>здоровые рыбы при заглатывании цист с водой и кормом. </a:t>
            </a:r>
            <a:endParaRPr lang="ru-RU" b="1" dirty="0" smtClean="0"/>
          </a:p>
          <a:p>
            <a:r>
              <a:rPr lang="ru-RU" b="1" dirty="0" smtClean="0"/>
              <a:t>Попав </a:t>
            </a:r>
            <a:r>
              <a:rPr lang="ru-RU" b="1" dirty="0"/>
              <a:t>в кишечник хозяина, возбудитель вылезает из цисты. </a:t>
            </a:r>
            <a:endParaRPr lang="ru-RU" b="1" dirty="0" smtClean="0"/>
          </a:p>
          <a:p>
            <a:r>
              <a:rPr lang="ru-RU" b="1" dirty="0" smtClean="0"/>
              <a:t>Далее </a:t>
            </a:r>
            <a:r>
              <a:rPr lang="ru-RU" b="1" dirty="0"/>
              <a:t>локализуется в основном в кишечнике в переднем отделе и в желчном пузыре, провоцируя раздражение, а после воспаление.</a:t>
            </a:r>
          </a:p>
        </p:txBody>
      </p:sp>
    </p:spTree>
    <p:extLst>
      <p:ext uri="{BB962C8B-B14F-4D97-AF65-F5344CB8AC3E}">
        <p14:creationId xmlns:p14="http://schemas.microsoft.com/office/powerpoint/2010/main" val="3110993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Эпизоотологические данные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Наиболее </a:t>
            </a:r>
            <a:r>
              <a:rPr lang="ru-RU" sz="2800" b="1" dirty="0"/>
              <a:t>подвержены к </a:t>
            </a:r>
            <a:r>
              <a:rPr lang="ru-RU" sz="2800" b="1" dirty="0" err="1"/>
              <a:t>октомитозу</a:t>
            </a:r>
            <a:r>
              <a:rPr lang="ru-RU" sz="2800" b="1" dirty="0"/>
              <a:t> преимущественно лососевые, а также декоративные рыбы. </a:t>
            </a:r>
            <a:endParaRPr lang="ru-RU" sz="2800" b="1" dirty="0" smtClean="0"/>
          </a:p>
          <a:p>
            <a:r>
              <a:rPr lang="ru-RU" sz="2800" b="1" dirty="0" smtClean="0"/>
              <a:t>Взрослые </a:t>
            </a:r>
            <a:r>
              <a:rPr lang="ru-RU" sz="2800" b="1" dirty="0"/>
              <a:t>особи болеют реже молодых рыб. Болезнь клинически проявляется в весенний и летний сезон, а в остальных протекает латентно. </a:t>
            </a:r>
            <a:endParaRPr lang="ru-RU" sz="2800" b="1" dirty="0" smtClean="0"/>
          </a:p>
          <a:p>
            <a:r>
              <a:rPr lang="ru-RU" sz="2800" b="1" dirty="0" smtClean="0"/>
              <a:t>У </a:t>
            </a:r>
            <a:r>
              <a:rPr lang="ru-RU" sz="2800" b="1" dirty="0"/>
              <a:t>аквариумных рыб протекает параллельно с туберкулезом и </a:t>
            </a:r>
            <a:r>
              <a:rPr lang="ru-RU" sz="2800" b="1" dirty="0" err="1"/>
              <a:t>ихтиоспоридиозом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36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57788"/>
            <a:ext cx="8229600" cy="1439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b="1" smtClean="0"/>
              <a:t>Тело покрыто ресничками (большое увеличение микроскопа). </a:t>
            </a:r>
          </a:p>
        </p:txBody>
      </p:sp>
      <p:pic>
        <p:nvPicPr>
          <p:cNvPr id="15364" name="Picture 4" descr="Реснички на возбудителе ихтиофтириоз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800100"/>
            <a:ext cx="5759450" cy="433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2832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Клиническое проявление</a:t>
            </a:r>
            <a:r>
              <a:rPr lang="ru-RU" b="1" dirty="0" smtClean="0"/>
              <a:t>: Сильное </a:t>
            </a:r>
            <a:r>
              <a:rPr lang="ru-RU" b="1" dirty="0"/>
              <a:t>истощение зараженных рыб, несмотря на полноценное кормление. При поражении кишечника затрудняется пищеварение у рыбы. Что способствует нарушению обмена веществ. Организм не усваивает вещества в необходимом количестве. Организм больной рыбы начинает восполнять питательные вещества за счет собственных тканей. Характерны плавательные “выстреливающие” движения.</a:t>
            </a:r>
          </a:p>
          <a:p>
            <a:r>
              <a:rPr lang="ru-RU" b="1" u="sng" dirty="0"/>
              <a:t>Патологоанатомические изменения</a:t>
            </a:r>
            <a:r>
              <a:rPr lang="ru-RU" b="1" dirty="0"/>
              <a:t>. В передней части кишечника имеется воспаление. Изменены </a:t>
            </a:r>
            <a:r>
              <a:rPr lang="ru-RU" b="1" dirty="0" err="1"/>
              <a:t>эпиталиальная</a:t>
            </a:r>
            <a:r>
              <a:rPr lang="ru-RU" b="1" dirty="0"/>
              <a:t> ткань и органы: желчный пузырь, селезенка, печень, почки и сердце.</a:t>
            </a:r>
          </a:p>
          <a:p>
            <a:r>
              <a:rPr lang="ru-RU" b="1" u="sng" dirty="0"/>
              <a:t>Диагноз</a:t>
            </a:r>
            <a:r>
              <a:rPr lang="ru-RU" b="1" dirty="0"/>
              <a:t> ставится на основании признаков истощения, вскрытия и исследования содержимого желчного пузыря и кишечника.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26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832648"/>
          </a:xfrm>
        </p:spPr>
        <p:txBody>
          <a:bodyPr>
            <a:normAutofit/>
          </a:bodyPr>
          <a:lstStyle/>
          <a:p>
            <a:r>
              <a:rPr lang="ru-RU" b="1" dirty="0"/>
              <a:t>Больную рыбу нужно немедленно изолировать. При лечении рыб от </a:t>
            </a:r>
            <a:r>
              <a:rPr lang="ru-RU" b="1" dirty="0" err="1"/>
              <a:t>октомитоз</a:t>
            </a:r>
            <a:r>
              <a:rPr lang="ru-RU" b="1" dirty="0"/>
              <a:t>, применяют в течение 10-12 дней </a:t>
            </a:r>
            <a:r>
              <a:rPr lang="ru-RU" b="1" dirty="0" err="1"/>
              <a:t>эритроциклин</a:t>
            </a:r>
            <a:r>
              <a:rPr lang="ru-RU" b="1" dirty="0"/>
              <a:t> (40-50 мг/л) с </a:t>
            </a:r>
            <a:r>
              <a:rPr lang="ru-RU" b="1" dirty="0" err="1"/>
              <a:t>примешиванием</a:t>
            </a:r>
            <a:r>
              <a:rPr lang="ru-RU" b="1" dirty="0"/>
              <a:t> </a:t>
            </a:r>
            <a:r>
              <a:rPr lang="ru-RU" b="1" dirty="0" err="1"/>
              <a:t>трихопола</a:t>
            </a:r>
            <a:r>
              <a:rPr lang="ru-RU" b="1" dirty="0"/>
              <a:t> 10мг/л или </a:t>
            </a:r>
            <a:r>
              <a:rPr lang="ru-RU" b="1" dirty="0" err="1"/>
              <a:t>гризеофульвина</a:t>
            </a:r>
            <a:r>
              <a:rPr lang="ru-RU" b="1" dirty="0"/>
              <a:t>. Можно также использовать в течение 4 дней каломель в качестве добавки к сухому корму (0,5 г на 250 г корма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Кроме </a:t>
            </a:r>
            <a:r>
              <a:rPr lang="ru-RU" b="1" dirty="0"/>
              <a:t>того, в корм добавляют 0,1% раствор </a:t>
            </a:r>
            <a:r>
              <a:rPr lang="ru-RU" b="1" dirty="0" err="1"/>
              <a:t>флавокридина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Следует </a:t>
            </a:r>
            <a:r>
              <a:rPr lang="ru-RU" b="1" dirty="0"/>
              <a:t>обратить внимание на тот факт, что жгутиковые погибают при температуре 35°С. При перенесении заражёнными рыбами такой температуры, следует рыб поддержать дня два в данной температуре. Курс лечения в изоляции проводиться не менее 10 дней. </a:t>
            </a:r>
          </a:p>
        </p:txBody>
      </p:sp>
    </p:spTree>
    <p:extLst>
      <p:ext uri="{BB962C8B-B14F-4D97-AF65-F5344CB8AC3E}">
        <p14:creationId xmlns:p14="http://schemas.microsoft.com/office/powerpoint/2010/main" val="4236633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283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Одновременно для профилактики пролечить особей общего аквариума </a:t>
            </a:r>
            <a:r>
              <a:rPr lang="ru-RU" b="1" dirty="0" err="1"/>
              <a:t>метронидазолом</a:t>
            </a:r>
            <a:r>
              <a:rPr lang="ru-RU" b="1" dirty="0"/>
              <a:t> (250 мг на 35 л через день), даже если рыбы здоровы. </a:t>
            </a:r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возвращении пролеченной рыбы из изоляции в аквариум там еще </a:t>
            </a:r>
            <a:r>
              <a:rPr lang="ru-RU" b="1" dirty="0" err="1"/>
              <a:t>неделюпродолжают</a:t>
            </a:r>
            <a:r>
              <a:rPr lang="ru-RU" b="1" dirty="0"/>
              <a:t> курс профилактики. </a:t>
            </a:r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от лечения нет результата или оно невозможно, тогда необходимо рыб уничтожить. Аквариум и инвентарь продезинфицировать. Содержимое аквариума сменить.</a:t>
            </a:r>
          </a:p>
          <a:p>
            <a:r>
              <a:rPr lang="ru-RU" b="1" u="sng" dirty="0"/>
              <a:t>Профилактика</a:t>
            </a:r>
            <a:r>
              <a:rPr lang="ru-RU" b="1" dirty="0"/>
              <a:t>. Во избежание заноса возбудителя </a:t>
            </a:r>
            <a:r>
              <a:rPr lang="ru-RU" b="1" dirty="0" err="1"/>
              <a:t>октомитоза</a:t>
            </a:r>
            <a:r>
              <a:rPr lang="ru-RU" b="1" dirty="0"/>
              <a:t> в аквариум нужно воздерживаться от добычи в водоемах живого корма, где обитают лососевые рыбы. Недавно приобретенных рыб следует изолировать на карантинный срок. Следует иметь отдельный рыбоводный инвентарь для каждого аквариума.</a:t>
            </a:r>
          </a:p>
        </p:txBody>
      </p:sp>
    </p:spTree>
    <p:extLst>
      <p:ext uri="{BB962C8B-B14F-4D97-AF65-F5344CB8AC3E}">
        <p14:creationId xmlns:p14="http://schemas.microsoft.com/office/powerpoint/2010/main" val="1979451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Плейстофороз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Неоновая болезнь, или</a:t>
            </a:r>
            <a:r>
              <a:rPr lang="ru-RU" sz="3200" b="1" dirty="0"/>
              <a:t> </a:t>
            </a:r>
            <a:r>
              <a:rPr lang="ru-RU" sz="3200" b="1" dirty="0" err="1"/>
              <a:t>плейстофороз</a:t>
            </a:r>
            <a:r>
              <a:rPr lang="ru-RU" sz="3200" b="1" dirty="0"/>
              <a:t> (устаревшее название - </a:t>
            </a:r>
            <a:r>
              <a:rPr lang="ru-RU" sz="3200" b="1" dirty="0" err="1"/>
              <a:t>плистофороз</a:t>
            </a:r>
            <a:r>
              <a:rPr lang="ru-RU" sz="3200" b="1" dirty="0"/>
              <a:t>)  поражает не только неонов. Возбудитель - </a:t>
            </a:r>
            <a:r>
              <a:rPr lang="ru-RU" sz="3200" b="1" dirty="0" err="1"/>
              <a:t>микроспоридия</a:t>
            </a:r>
            <a:r>
              <a:rPr lang="ru-RU" sz="3200" b="1" dirty="0"/>
              <a:t> </a:t>
            </a:r>
            <a:r>
              <a:rPr lang="ru-RU" sz="3200" b="1" dirty="0" err="1"/>
              <a:t>Pleistophora</a:t>
            </a:r>
            <a:r>
              <a:rPr lang="ru-RU" sz="3200" b="1" dirty="0"/>
              <a:t> </a:t>
            </a:r>
            <a:r>
              <a:rPr lang="ru-RU" sz="3200" b="1" dirty="0" err="1" smtClean="0"/>
              <a:t>hyphessobryconis</a:t>
            </a:r>
            <a:r>
              <a:rPr lang="ru-RU" sz="3200" b="1" dirty="0" smtClean="0"/>
              <a:t>-</a:t>
            </a:r>
            <a:r>
              <a:rPr lang="ru-RU" sz="3200" b="1" dirty="0"/>
              <a:t> </a:t>
            </a:r>
            <a:r>
              <a:rPr lang="ru-RU" sz="3200" b="1" dirty="0" err="1"/>
              <a:t>плистофора</a:t>
            </a:r>
            <a:r>
              <a:rPr lang="ru-RU" sz="3200" b="1" dirty="0"/>
              <a:t> </a:t>
            </a:r>
            <a:r>
              <a:rPr lang="ru-RU" sz="3200" b="1" dirty="0" err="1"/>
              <a:t>гифессобриконис</a:t>
            </a:r>
            <a:r>
              <a:rPr lang="ru-RU" sz="3200" b="1" dirty="0"/>
              <a:t>  </a:t>
            </a:r>
            <a:endParaRPr lang="ru-RU" sz="3200" b="1" dirty="0" smtClean="0"/>
          </a:p>
          <a:p>
            <a:r>
              <a:rPr lang="ru-RU" sz="3200" b="1" dirty="0" smtClean="0"/>
              <a:t>Впервые </a:t>
            </a:r>
            <a:r>
              <a:rPr lang="ru-RU" sz="3200" b="1" dirty="0"/>
              <a:t>это заболевание было описано у неонов под названием «неоновая болезнь».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последующем она была обнаружена у других видов рыб. 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408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/>
          </a:bodyPr>
          <a:lstStyle/>
          <a:p>
            <a:r>
              <a:rPr lang="ru-RU" b="1" dirty="0"/>
              <a:t>Болеют неоновой болезнью далеко не все аквариумные рыбы, а, прежде всего, голубые неоны </a:t>
            </a:r>
            <a:r>
              <a:rPr lang="ru-RU" b="1" i="1" dirty="0"/>
              <a:t>(</a:t>
            </a:r>
            <a:r>
              <a:rPr lang="fr-FR" b="1" i="1" dirty="0"/>
              <a:t>Paracheirodon innesi) - </a:t>
            </a:r>
            <a:r>
              <a:rPr lang="ru-RU" b="1" dirty="0" smtClean="0"/>
              <a:t>и </a:t>
            </a:r>
            <a:r>
              <a:rPr lang="ru-RU" b="1" dirty="0"/>
              <a:t>"</a:t>
            </a:r>
            <a:r>
              <a:rPr lang="ru-RU" b="1" dirty="0" err="1"/>
              <a:t>родостомусы</a:t>
            </a:r>
            <a:r>
              <a:rPr lang="ru-RU" b="1" dirty="0" smtClean="0"/>
              <a:t>"</a:t>
            </a:r>
            <a:r>
              <a:rPr lang="fr-FR" b="1" dirty="0" smtClean="0"/>
              <a:t>, </a:t>
            </a:r>
            <a:r>
              <a:rPr lang="ru-RU" b="1" dirty="0"/>
              <a:t>реже - </a:t>
            </a:r>
            <a:r>
              <a:rPr lang="ru-RU" b="1" dirty="0" err="1"/>
              <a:t>грацилисы</a:t>
            </a:r>
            <a:r>
              <a:rPr lang="ru-RU" b="1" dirty="0"/>
              <a:t>, или </a:t>
            </a:r>
            <a:r>
              <a:rPr lang="ru-RU" b="1" dirty="0" err="1"/>
              <a:t>тетры</a:t>
            </a:r>
            <a:r>
              <a:rPr lang="ru-RU" b="1" dirty="0"/>
              <a:t>-светлячки </a:t>
            </a:r>
            <a:r>
              <a:rPr lang="ru-RU" b="1" i="1" dirty="0"/>
              <a:t>(</a:t>
            </a:r>
            <a:r>
              <a:rPr lang="fr-FR" b="1" i="1" dirty="0"/>
              <a:t>Hemigrammus erythrozonus)</a:t>
            </a:r>
            <a:r>
              <a:rPr lang="fr-FR" b="1" dirty="0"/>
              <a:t>, </a:t>
            </a:r>
            <a:r>
              <a:rPr lang="ru-RU" b="1" dirty="0"/>
              <a:t>пламенные </a:t>
            </a:r>
            <a:r>
              <a:rPr lang="ru-RU" b="1" dirty="0" err="1"/>
              <a:t>тетры</a:t>
            </a:r>
            <a:r>
              <a:rPr lang="ru-RU" b="1" dirty="0"/>
              <a:t> (тетра-фон-</a:t>
            </a:r>
            <a:r>
              <a:rPr lang="ru-RU" b="1" dirty="0" err="1"/>
              <a:t>рио</a:t>
            </a:r>
            <a:r>
              <a:rPr lang="ru-RU" b="1" dirty="0"/>
              <a:t> - </a:t>
            </a:r>
            <a:r>
              <a:rPr lang="fr-FR" b="1" i="1" dirty="0"/>
              <a:t>Hyphessobrycon flammeus</a:t>
            </a:r>
            <a:r>
              <a:rPr lang="fr-FR" b="1" dirty="0"/>
              <a:t>), </a:t>
            </a:r>
            <a:r>
              <a:rPr lang="ru-RU" b="1" dirty="0"/>
              <a:t>фонарики </a:t>
            </a:r>
            <a:r>
              <a:rPr lang="ru-RU" b="1" i="1" dirty="0"/>
              <a:t>(</a:t>
            </a:r>
            <a:r>
              <a:rPr lang="fr-FR" b="1" i="1" dirty="0"/>
              <a:t>Hemigrammus ocellifer)</a:t>
            </a:r>
            <a:r>
              <a:rPr lang="fr-FR" b="1" dirty="0"/>
              <a:t> </a:t>
            </a:r>
            <a:r>
              <a:rPr lang="ru-RU" b="1" dirty="0"/>
              <a:t>и, возможно, некоторые другие мелкие </a:t>
            </a:r>
            <a:r>
              <a:rPr lang="ru-RU" b="1" dirty="0" err="1"/>
              <a:t>харациновые</a:t>
            </a:r>
            <a:r>
              <a:rPr lang="ru-RU" b="1" dirty="0"/>
              <a:t> рыбки, а также </a:t>
            </a:r>
            <a:r>
              <a:rPr lang="ru-RU" b="1" dirty="0" err="1">
                <a:hlinkClick r:id="rId2" tooltip="интересная статья о данио рерио и других данио"/>
              </a:rPr>
              <a:t>данио</a:t>
            </a:r>
            <a:r>
              <a:rPr lang="ru-RU" b="1" dirty="0">
                <a:hlinkClick r:id="rId2" tooltip="интересная статья о данио рерио и других данио"/>
              </a:rPr>
              <a:t> </a:t>
            </a:r>
            <a:r>
              <a:rPr lang="ru-RU" b="1" dirty="0" err="1">
                <a:hlinkClick r:id="rId2" tooltip="интересная статья о данио рерио и других данио"/>
              </a:rPr>
              <a:t>рерио</a:t>
            </a:r>
            <a:r>
              <a:rPr lang="ru-RU" b="1" dirty="0"/>
              <a:t> </a:t>
            </a:r>
            <a:r>
              <a:rPr lang="ru-RU" b="1" i="1" dirty="0"/>
              <a:t>(</a:t>
            </a:r>
            <a:r>
              <a:rPr lang="fr-FR" b="1" i="1" dirty="0"/>
              <a:t>Danio rerio)</a:t>
            </a:r>
            <a:r>
              <a:rPr lang="fr-FR" b="1" dirty="0"/>
              <a:t>, </a:t>
            </a:r>
            <a:r>
              <a:rPr lang="ru-RU" b="1" dirty="0" err="1"/>
              <a:t>суматранские</a:t>
            </a:r>
            <a:r>
              <a:rPr lang="ru-RU" b="1" dirty="0"/>
              <a:t> </a:t>
            </a:r>
            <a:r>
              <a:rPr lang="ru-RU" b="1" dirty="0" err="1"/>
              <a:t>барбусы</a:t>
            </a:r>
            <a:r>
              <a:rPr lang="ru-RU" b="1" dirty="0"/>
              <a:t> </a:t>
            </a:r>
            <a:r>
              <a:rPr lang="ru-RU" b="1" i="1" dirty="0"/>
              <a:t>(</a:t>
            </a:r>
            <a:r>
              <a:rPr lang="fr-FR" b="1" i="1" dirty="0"/>
              <a:t>Systomus pentazona)</a:t>
            </a:r>
            <a:r>
              <a:rPr lang="fr-FR" b="1" dirty="0"/>
              <a:t>, </a:t>
            </a:r>
            <a:r>
              <a:rPr lang="ru-RU" b="1" dirty="0">
                <a:hlinkClick r:id="rId3" tooltip="О золотых рыбках, как содержать и кормить"/>
              </a:rPr>
              <a:t>золотые </a:t>
            </a:r>
            <a:r>
              <a:rPr lang="ru-RU" b="1" dirty="0" smtClean="0">
                <a:hlinkClick r:id="rId3" tooltip="О золотых рыбках, как содержать и кормить"/>
              </a:rPr>
              <a:t>рыбки</a:t>
            </a:r>
            <a:r>
              <a:rPr lang="fr-FR" b="1" dirty="0" smtClean="0"/>
              <a:t>, </a:t>
            </a:r>
            <a:r>
              <a:rPr lang="ru-RU" b="1" dirty="0" err="1"/>
              <a:t>скалярии</a:t>
            </a:r>
            <a:r>
              <a:rPr lang="ru-RU" b="1" dirty="0"/>
              <a:t> </a:t>
            </a:r>
            <a:r>
              <a:rPr lang="ru-RU" b="1" dirty="0" smtClean="0"/>
              <a:t>и </a:t>
            </a:r>
            <a:r>
              <a:rPr lang="ru-RU" b="1" dirty="0"/>
              <a:t>южноамериканский гибридный сом </a:t>
            </a:r>
            <a:r>
              <a:rPr lang="ru-RU" b="1" dirty="0" err="1" smtClean="0"/>
              <a:t>юндиара</a:t>
            </a:r>
            <a:r>
              <a:rPr lang="fr-FR" b="1" i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241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775664"/>
          </a:xfrm>
        </p:spPr>
        <p:txBody>
          <a:bodyPr>
            <a:noAutofit/>
          </a:bodyPr>
          <a:lstStyle/>
          <a:p>
            <a:r>
              <a:rPr lang="ru-RU" sz="2800" b="1" u="sng" dirty="0"/>
              <a:t>Жизненный   цикл </a:t>
            </a:r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b="1" dirty="0"/>
              <a:t>  прямой   </a:t>
            </a:r>
            <a:r>
              <a:rPr lang="ru-RU" sz="2800" b="1" dirty="0" err="1"/>
              <a:t>однохозяинный</a:t>
            </a:r>
            <a:r>
              <a:rPr lang="ru-RU" sz="2800" b="1" dirty="0"/>
              <a:t>.  </a:t>
            </a:r>
            <a:endParaRPr lang="ru-RU" sz="2800" b="1" dirty="0" smtClean="0"/>
          </a:p>
          <a:p>
            <a:r>
              <a:rPr lang="ru-RU" sz="2800" b="1" dirty="0" smtClean="0"/>
              <a:t>Рыбы </a:t>
            </a:r>
            <a:r>
              <a:rPr lang="ru-RU" sz="2800" b="1" dirty="0"/>
              <a:t>заглатывают споры со дна аквариума или при поедании умерших </a:t>
            </a:r>
            <a:r>
              <a:rPr lang="ru-RU" sz="2800" b="1" dirty="0" smtClean="0"/>
              <a:t>от болезни </a:t>
            </a:r>
            <a:r>
              <a:rPr lang="ru-RU" sz="2800" b="1" dirty="0"/>
              <a:t>рыб и заражаются. </a:t>
            </a:r>
            <a:endParaRPr lang="ru-RU" sz="2800" b="1" dirty="0" smtClean="0"/>
          </a:p>
          <a:p>
            <a:r>
              <a:rPr lang="ru-RU" sz="2800" b="1" dirty="0" smtClean="0"/>
              <a:t>Под </a:t>
            </a:r>
            <a:r>
              <a:rPr lang="ru-RU" sz="2800" b="1" dirty="0"/>
              <a:t>действием пищеварительных соков </a:t>
            </a:r>
            <a:r>
              <a:rPr lang="ru-RU" sz="2800" b="1" dirty="0" smtClean="0"/>
              <a:t>спора с </a:t>
            </a:r>
            <a:r>
              <a:rPr lang="ru-RU" sz="2800" b="1" dirty="0"/>
              <a:t>помощью специального аппарата </a:t>
            </a:r>
            <a:r>
              <a:rPr lang="ru-RU" sz="2800" b="1" dirty="0" err="1"/>
              <a:t>экструдирует</a:t>
            </a:r>
            <a:r>
              <a:rPr lang="ru-RU" sz="2800" b="1" dirty="0"/>
              <a:t> имеющегося внутри нее зародыша (спороплазму). Зародыш проникает через слои клеток кишки, попадает в кровеносный сосуд и с током крови переносится к мышцам спины, где паразитирует </a:t>
            </a:r>
            <a:r>
              <a:rPr lang="ru-RU" sz="2800" b="1" dirty="0" err="1"/>
              <a:t>внутриклеточно</a:t>
            </a:r>
            <a:r>
              <a:rPr lang="ru-RU" sz="2800" b="1" dirty="0"/>
              <a:t> внутри мышечных волокон. </a:t>
            </a:r>
          </a:p>
        </p:txBody>
      </p:sp>
    </p:spTree>
    <p:extLst>
      <p:ext uri="{BB962C8B-B14F-4D97-AF65-F5344CB8AC3E}">
        <p14:creationId xmlns:p14="http://schemas.microsoft.com/office/powerpoint/2010/main" val="2340722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Панспоробласты</a:t>
            </a:r>
            <a:r>
              <a:rPr lang="ru-RU" b="1" dirty="0"/>
              <a:t> хорошо различимы под </a:t>
            </a:r>
            <a:r>
              <a:rPr lang="ru-RU" b="1" dirty="0" smtClean="0"/>
              <a:t>микроскопом, </a:t>
            </a:r>
            <a:r>
              <a:rPr lang="ru-RU" b="1" dirty="0"/>
              <a:t>а их скопления в мышцах спины больной рыбы приводит к возникновению там обширных матово-белых участков, которые на поздних стадиях болезни отлично видны невооруженным </a:t>
            </a:r>
            <a:r>
              <a:rPr lang="ru-RU" b="1" dirty="0" smtClean="0"/>
              <a:t>глазом.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случае очень сильной инвазии эти участки </a:t>
            </a:r>
            <a:r>
              <a:rPr lang="ru-RU" b="1" dirty="0" err="1"/>
              <a:t>некротизируются</a:t>
            </a:r>
            <a:r>
              <a:rPr lang="ru-RU" b="1" dirty="0"/>
              <a:t>, некрозы захватывают также кожные покровы и споры попадают в воду аквариума еще при жизни рыбы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этом случае они могут быть обнаружены при </a:t>
            </a:r>
            <a:r>
              <a:rPr lang="ru-RU" b="1" dirty="0" err="1"/>
              <a:t>микроскопировании</a:t>
            </a:r>
            <a:r>
              <a:rPr lang="ru-RU" b="1" dirty="0"/>
              <a:t> соскоба с тела. Кроме того, у сильно </a:t>
            </a:r>
            <a:r>
              <a:rPr lang="ru-RU" b="1" dirty="0" err="1"/>
              <a:t>инвазированной</a:t>
            </a:r>
            <a:r>
              <a:rPr lang="ru-RU" b="1" dirty="0"/>
              <a:t> рыбы споры могут быть найдены не только в мышцах, а и в других тканях и органах. Обычно, основная масса спор попадает во внешнюю среду после смерти больной рыбы.</a:t>
            </a:r>
          </a:p>
        </p:txBody>
      </p:sp>
    </p:spTree>
    <p:extLst>
      <p:ext uri="{BB962C8B-B14F-4D97-AF65-F5344CB8AC3E}">
        <p14:creationId xmlns:p14="http://schemas.microsoft.com/office/powerpoint/2010/main" val="929599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r>
              <a:rPr lang="ru-RU" sz="2800" b="1" dirty="0"/>
              <a:t>Он проходит несколько этапов развития. Сначала растет и образует многоядерный плазмодий (</a:t>
            </a:r>
            <a:r>
              <a:rPr lang="ru-RU" sz="2800" b="1" dirty="0" err="1"/>
              <a:t>шизонт</a:t>
            </a:r>
            <a:r>
              <a:rPr lang="ru-RU" sz="2800" b="1" dirty="0"/>
              <a:t>), потом ядра обособляются и начинается процесс спорообразования (стадия спорогонии).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конечном итоге образуется скопление спор под общей оболочкой, оставшейся от </a:t>
            </a:r>
            <a:r>
              <a:rPr lang="ru-RU" sz="2800" b="1" dirty="0" err="1"/>
              <a:t>шизонта</a:t>
            </a:r>
            <a:r>
              <a:rPr lang="ru-RU" sz="2800" b="1" dirty="0"/>
              <a:t> - </a:t>
            </a:r>
            <a:r>
              <a:rPr lang="ru-RU" sz="2800" b="1" dirty="0" err="1"/>
              <a:t>панспоробласт</a:t>
            </a:r>
            <a:r>
              <a:rPr lang="ru-RU" sz="2800" b="1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68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Неоновая 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Ð°Ð½Ð¸Ð¾ ÑÐµÑÐ¸Ð¾ Ð±Ð¾Ð»ÑÐ½Ð¾Ð¹ Ð¿Ð»ÐµÐ¹ÑÑÐ¾ÑÐ¾ÑÐ¾Ð·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0275"/>
            <a:ext cx="5810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76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/>
              <a:t>Пораженная рыба сильно худеет, на теле появляются беловатые пятна, у неонов поперек корпуса выступает белая полоса. </a:t>
            </a:r>
            <a:endParaRPr lang="ru-RU" sz="3200" b="1" dirty="0" smtClean="0"/>
          </a:p>
          <a:p>
            <a:r>
              <a:rPr lang="ru-RU" sz="3200" b="1" dirty="0"/>
              <a:t>Больную рыбу следует уничтожить, а аквариум продезинфицировать, растения выбросить</a:t>
            </a:r>
            <a:r>
              <a:rPr lang="ru-RU" sz="3200" b="1" dirty="0" smtClean="0"/>
              <a:t>.</a:t>
            </a:r>
          </a:p>
          <a:p>
            <a:r>
              <a:rPr lang="ru-RU" sz="3200" b="1" dirty="0"/>
              <a:t>Отбраковка    всех    подозрительных   </a:t>
            </a:r>
            <a:endParaRPr lang="ru-RU" sz="3200" b="1" dirty="0" smtClean="0"/>
          </a:p>
          <a:p>
            <a:r>
              <a:rPr lang="ru-RU" sz="3200" b="1" dirty="0" smtClean="0"/>
              <a:t>рыб </a:t>
            </a:r>
            <a:r>
              <a:rPr lang="ru-RU" sz="3200" b="1" dirty="0"/>
              <a:t>  является   наиболее действенным способом борьбы с </a:t>
            </a:r>
            <a:r>
              <a:rPr lang="ru-RU" sz="3200" b="1" dirty="0" err="1"/>
              <a:t>плейстофорозом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9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784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folHlink"/>
                </a:solidFill>
              </a:rPr>
              <a:t>Биологический цикл развития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/>
              <a:t>В жизненном цикле различают три стадии: </a:t>
            </a:r>
          </a:p>
          <a:p>
            <a:pPr eaLnBrk="1" hangingPunct="1"/>
            <a:r>
              <a:rPr lang="ru-RU" altLang="ru-RU" sz="3200" b="1" dirty="0" smtClean="0"/>
              <a:t>стадия паразитирования в толще кожи хозяина, </a:t>
            </a:r>
          </a:p>
          <a:p>
            <a:pPr eaLnBrk="1" hangingPunct="1"/>
            <a:r>
              <a:rPr lang="ru-RU" altLang="ru-RU" sz="3200" b="1" dirty="0" smtClean="0"/>
              <a:t>стадия цисты размножения </a:t>
            </a:r>
          </a:p>
          <a:p>
            <a:pPr eaLnBrk="1" hangingPunct="1"/>
            <a:r>
              <a:rPr lang="ru-RU" altLang="ru-RU" sz="3200" b="1" dirty="0" smtClean="0"/>
              <a:t>и стадия свободноплавающей в воде инфузории-«бродяжки». </a:t>
            </a:r>
          </a:p>
        </p:txBody>
      </p:sp>
    </p:spTree>
    <p:extLst>
      <p:ext uri="{BB962C8B-B14F-4D97-AF65-F5344CB8AC3E}">
        <p14:creationId xmlns:p14="http://schemas.microsoft.com/office/powerpoint/2010/main" val="30333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Тем не менее, если заболевание не запущено, возможно медикаментозное лечение рыб.</a:t>
            </a:r>
          </a:p>
          <a:p>
            <a:r>
              <a:rPr lang="ru-RU" b="1" dirty="0" smtClean="0"/>
              <a:t>Следует</a:t>
            </a:r>
            <a:r>
              <a:rPr lang="ru-RU" b="1" dirty="0"/>
              <a:t>, правда, отметить, что лечебный эффект ни одного из приведенных ниже лекарств пока еще строго не доказан, но надо экспериментировать с ними:</a:t>
            </a:r>
            <a:br>
              <a:rPr lang="ru-RU" b="1" dirty="0"/>
            </a:br>
            <a:r>
              <a:rPr lang="ru-RU" b="1" dirty="0"/>
              <a:t>1 - </a:t>
            </a:r>
            <a:r>
              <a:rPr lang="ru-RU" b="1" dirty="0" err="1"/>
              <a:t>толтразурил</a:t>
            </a:r>
            <a:r>
              <a:rPr lang="ru-RU" b="1" dirty="0"/>
              <a:t> (</a:t>
            </a:r>
            <a:r>
              <a:rPr lang="ru-RU" b="1" dirty="0" err="1"/>
              <a:t>Toltrazuril</a:t>
            </a:r>
            <a:r>
              <a:rPr lang="ru-RU" b="1" dirty="0"/>
              <a:t>) - входит как действующее вещество в состав препаратов для борьбы с кокцидиозами, например, СТОП-КОКЦИД.</a:t>
            </a:r>
            <a:br>
              <a:rPr lang="ru-RU" b="1" dirty="0"/>
            </a:br>
            <a:r>
              <a:rPr lang="ru-RU" b="1" dirty="0"/>
              <a:t>2 - </a:t>
            </a:r>
            <a:r>
              <a:rPr lang="ru-RU" b="1" dirty="0" err="1"/>
              <a:t>монензин</a:t>
            </a:r>
            <a:r>
              <a:rPr lang="ru-RU" b="1" dirty="0"/>
              <a:t> натрия (</a:t>
            </a:r>
            <a:r>
              <a:rPr lang="ru-RU" b="1" dirty="0" err="1"/>
              <a:t>Monensin</a:t>
            </a:r>
            <a:r>
              <a:rPr lang="ru-RU" b="1" dirty="0"/>
              <a:t>) - тоже </a:t>
            </a:r>
            <a:r>
              <a:rPr lang="ru-RU" b="1" dirty="0" err="1"/>
              <a:t>кокцидиостатик</a:t>
            </a:r>
            <a:r>
              <a:rPr lang="ru-RU" b="1" dirty="0"/>
              <a:t>, входит в состав препарата ПУЛКОКС</a:t>
            </a:r>
            <a:r>
              <a:rPr lang="ru-RU" b="1" baseline="30000" dirty="0"/>
              <a:t>®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3 - </a:t>
            </a:r>
            <a:r>
              <a:rPr lang="ru-RU" b="1" dirty="0" err="1"/>
              <a:t>фумагеллин</a:t>
            </a:r>
            <a:r>
              <a:rPr lang="ru-RU" b="1" dirty="0"/>
              <a:t> (</a:t>
            </a:r>
            <a:r>
              <a:rPr lang="ru-RU" b="1" dirty="0" err="1"/>
              <a:t>Fumagillin</a:t>
            </a:r>
            <a:r>
              <a:rPr lang="ru-RU" b="1" dirty="0"/>
              <a:t>) - входит в состав препарата для лечения пчел от нозематоза (это тоже заболевание, вызванное </a:t>
            </a:r>
            <a:r>
              <a:rPr lang="ru-RU" b="1" dirty="0" err="1"/>
              <a:t>микроспоридиями</a:t>
            </a:r>
            <a:r>
              <a:rPr lang="ru-RU" b="1" dirty="0"/>
              <a:t>, как и неоновая болезнь) - </a:t>
            </a:r>
            <a:r>
              <a:rPr lang="ru-RU" b="1" dirty="0" err="1"/>
              <a:t>Фумагилин</a:t>
            </a:r>
            <a:r>
              <a:rPr lang="ru-RU" b="1" dirty="0"/>
              <a:t>-Б (</a:t>
            </a:r>
            <a:r>
              <a:rPr lang="ru-RU" b="1" dirty="0" err="1"/>
              <a:t>Фумагиллин</a:t>
            </a:r>
            <a:r>
              <a:rPr lang="ru-RU" b="1" dirty="0"/>
              <a:t> </a:t>
            </a:r>
            <a:r>
              <a:rPr lang="ru-RU" b="1" dirty="0" err="1"/>
              <a:t>бициклогексаламин</a:t>
            </a:r>
            <a:r>
              <a:rPr lang="ru-RU" b="1" dirty="0"/>
              <a:t>).</a:t>
            </a:r>
            <a:br>
              <a:rPr lang="ru-RU" b="1" dirty="0"/>
            </a:br>
            <a:r>
              <a:rPr lang="ru-RU" b="1" dirty="0"/>
              <a:t>4 - </a:t>
            </a:r>
            <a:r>
              <a:rPr lang="ru-RU" b="1" dirty="0" err="1"/>
              <a:t>альбендазол</a:t>
            </a:r>
            <a:r>
              <a:rPr lang="ru-RU" b="1" dirty="0"/>
              <a:t> (</a:t>
            </a:r>
            <a:r>
              <a:rPr lang="ru-RU" b="1" dirty="0" err="1"/>
              <a:t>Albendazole</a:t>
            </a:r>
            <a:r>
              <a:rPr lang="ru-RU" b="1" dirty="0"/>
              <a:t>) - входит в состав препарата НЕМАЗОЛ - </a:t>
            </a:r>
            <a:r>
              <a:rPr lang="ru-RU" b="1" dirty="0" err="1"/>
              <a:t>антигельминтик</a:t>
            </a:r>
            <a:r>
              <a:rPr lang="ru-RU" b="1" dirty="0"/>
              <a:t> широкого спектра действия, можно испытывать также против гельминтов, паразитирующих на рыбах.</a:t>
            </a:r>
          </a:p>
        </p:txBody>
      </p:sp>
    </p:spTree>
    <p:extLst>
      <p:ext uri="{BB962C8B-B14F-4D97-AF65-F5344CB8AC3E}">
        <p14:creationId xmlns:p14="http://schemas.microsoft.com/office/powerpoint/2010/main" val="5986452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ГЛЮГЕОЗ (</a:t>
            </a:r>
            <a:r>
              <a:rPr lang="fr-FR" b="1" dirty="0"/>
              <a:t>Glugea)</a:t>
            </a:r>
            <a:br>
              <a:rPr lang="fr-FR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houseaqua.ru/uploads/posts/2017-12/1513365185_gluge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534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Autofit/>
          </a:bodyPr>
          <a:lstStyle/>
          <a:p>
            <a:r>
              <a:rPr lang="ru-RU" sz="3200" b="1" dirty="0"/>
              <a:t>Возбудителем этой опасной болезни являются мелкие споровики рода </a:t>
            </a:r>
            <a:r>
              <a:rPr lang="ru-RU" sz="3200" b="1" dirty="0" err="1"/>
              <a:t>Glugea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Попадая </a:t>
            </a:r>
            <a:r>
              <a:rPr lang="ru-RU" sz="3200" b="1" dirty="0"/>
              <a:t>вместе с кормом, они поражают внутренние органы своей жертвы (жабры, глаза, печень, мышечные ткани).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процессе своего деления споровики быстро размножаются, а дальше попадая в кровь разносятся по всему телу.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27532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/>
          <a:lstStyle/>
          <a:p>
            <a:r>
              <a:rPr lang="ru-RU" sz="3200" b="1" dirty="0"/>
              <a:t>Процесс развития болезни протекает следующим образом. </a:t>
            </a:r>
            <a:endParaRPr lang="ru-RU" sz="3200" b="1" dirty="0" smtClean="0"/>
          </a:p>
          <a:p>
            <a:r>
              <a:rPr lang="ru-RU" sz="3200" b="1" dirty="0" smtClean="0"/>
              <a:t>Внутри </a:t>
            </a:r>
            <a:r>
              <a:rPr lang="ru-RU" sz="3200" b="1" dirty="0"/>
              <a:t>здоровых клеток образуются цисты.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результате реакции организма образуются шишковидные выступы разбросанные по всему телу инфицированной рыбы. </a:t>
            </a:r>
            <a:endParaRPr lang="ru-RU" sz="3200" b="1" dirty="0" smtClean="0"/>
          </a:p>
          <a:p>
            <a:r>
              <a:rPr lang="ru-RU" sz="3200" b="1" dirty="0" smtClean="0"/>
              <a:t>Эти </a:t>
            </a:r>
            <a:r>
              <a:rPr lang="ru-RU" sz="3200" b="1" dirty="0"/>
              <a:t>опухоли довольно большие и не заметить их невозможно.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30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Глюгеа</a:t>
            </a:r>
            <a:r>
              <a:rPr lang="ru-RU" dirty="0" smtClean="0"/>
              <a:t> –клинические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houseaqua.ru/uploads/posts/2017-12/1513365136_gluge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29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sz="3000" b="1" dirty="0"/>
              <a:t>Обычно </a:t>
            </a:r>
            <a:r>
              <a:rPr lang="ru-RU" sz="3000" b="1" dirty="0" err="1"/>
              <a:t>глюгеоз</a:t>
            </a:r>
            <a:r>
              <a:rPr lang="ru-RU" sz="3000" b="1" dirty="0"/>
              <a:t> провоцируют новые, уже инфицированные рыбы, которых только что заселили в аквариум, также болезнетворные споры могут попасть в аквариум вместе с живым кормом, грунтом, растениями и водой взятыми из других аквариумов или естественных водоемов. </a:t>
            </a:r>
            <a:endParaRPr lang="ru-RU" sz="3000" b="1" dirty="0" smtClean="0"/>
          </a:p>
          <a:p>
            <a:pPr fontAlgn="t"/>
            <a:r>
              <a:rPr lang="ru-RU" sz="3000" b="1" dirty="0" smtClean="0"/>
              <a:t>Споровики </a:t>
            </a:r>
            <a:r>
              <a:rPr lang="ru-RU" sz="3000" b="1" dirty="0"/>
              <a:t>очень жизнестойкие и не найдя тело своей жертвы способны длительное время находиться в спящем состоянии</a:t>
            </a:r>
            <a:r>
              <a:rPr lang="ru-RU" sz="3000" b="1" dirty="0" smtClean="0"/>
              <a:t>.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 smtClean="0"/>
          </a:p>
          <a:p>
            <a:pPr fontAlgn="t"/>
            <a:r>
              <a:rPr lang="ru-RU" sz="3000" b="1" i="1" dirty="0" smtClean="0"/>
              <a:t>Основные </a:t>
            </a:r>
            <a:r>
              <a:rPr lang="ru-RU" sz="3000" b="1" i="1" dirty="0"/>
              <a:t>симптомы болезни инфицированной рыбы:</a:t>
            </a:r>
            <a:endParaRPr lang="ru-RU" sz="3000" b="1" dirty="0"/>
          </a:p>
          <a:p>
            <a:pPr fontAlgn="t"/>
            <a:r>
              <a:rPr lang="ru-RU" sz="3000" b="1" dirty="0"/>
              <a:t>пучеглазие с одной или обеих сторон;</a:t>
            </a:r>
          </a:p>
          <a:p>
            <a:pPr fontAlgn="t"/>
            <a:r>
              <a:rPr lang="ru-RU" sz="3000" b="1" dirty="0"/>
              <a:t>шишкообразные наросты на теле;</a:t>
            </a:r>
          </a:p>
          <a:p>
            <a:pPr fontAlgn="t"/>
            <a:r>
              <a:rPr lang="ru-RU" sz="3000" b="1" dirty="0"/>
              <a:t>язвы и кровянистые сгустки на теле;</a:t>
            </a:r>
          </a:p>
          <a:p>
            <a:pPr fontAlgn="t"/>
            <a:r>
              <a:rPr lang="ru-RU" sz="3000" b="1" dirty="0"/>
              <a:t>рыба не может удерживать свое тело в нормальном положении и постоянно заваливается набок.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21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ru-RU" sz="2800" b="1" dirty="0" err="1"/>
              <a:t>Глюгеоз</a:t>
            </a:r>
            <a:r>
              <a:rPr lang="ru-RU" sz="2800" b="1" dirty="0"/>
              <a:t> принадлежит к тем болезням, которые не лечатся. </a:t>
            </a:r>
            <a:endParaRPr lang="ru-RU" sz="2800" b="1" dirty="0" smtClean="0"/>
          </a:p>
          <a:p>
            <a:pPr fontAlgn="t"/>
            <a:r>
              <a:rPr lang="ru-RU" sz="2800" b="1" dirty="0" smtClean="0"/>
              <a:t>Диагностика </a:t>
            </a:r>
            <a:r>
              <a:rPr lang="ru-RU" sz="2800" b="1" dirty="0"/>
              <a:t>этой болезни сопряжена со многими трудностями, которые вызваны со схожими симптомами, например, </a:t>
            </a:r>
            <a:r>
              <a:rPr lang="ru-RU" sz="2800" b="1" dirty="0" err="1"/>
              <a:t>микобактериоза</a:t>
            </a:r>
            <a:r>
              <a:rPr lang="ru-RU" sz="2800" b="1" dirty="0"/>
              <a:t> или </a:t>
            </a:r>
            <a:r>
              <a:rPr lang="ru-RU" sz="2800" b="1" dirty="0" err="1"/>
              <a:t>ихтиоспоридоза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fontAlgn="t"/>
            <a:r>
              <a:rPr lang="ru-RU" sz="2800" b="1" dirty="0" smtClean="0"/>
              <a:t>Обнаружить </a:t>
            </a:r>
            <a:r>
              <a:rPr lang="ru-RU" sz="2800" b="1" dirty="0"/>
              <a:t>споры инфекции можно только в результате микроскопического исследования шишковидных наростов на теле рыбы, что для многих </a:t>
            </a:r>
            <a:r>
              <a:rPr lang="ru-RU" sz="2800" b="1" dirty="0" err="1"/>
              <a:t>аквариумистов</a:t>
            </a:r>
            <a:r>
              <a:rPr lang="ru-RU" sz="2800" b="1" dirty="0"/>
              <a:t> задача трудная ввиду отсутствия микроскопа. </a:t>
            </a:r>
            <a:endParaRPr lang="ru-RU" sz="2800" b="1" dirty="0" smtClean="0"/>
          </a:p>
          <a:p>
            <a:pPr fontAlgn="t"/>
            <a:r>
              <a:rPr lang="ru-RU" sz="2800" b="1" dirty="0" smtClean="0"/>
              <a:t>Если </a:t>
            </a:r>
            <a:r>
              <a:rPr lang="ru-RU" sz="2800" b="1" dirty="0"/>
              <a:t>же вы диагностировали болезнь, то рыбку придется умертвить</a:t>
            </a:r>
            <a:r>
              <a:rPr lang="ru-RU" sz="2800" b="1" dirty="0" smtClean="0"/>
              <a:t>.</a:t>
            </a:r>
          </a:p>
          <a:p>
            <a:pPr fontAlgn="t"/>
            <a:r>
              <a:rPr lang="ru-RU" sz="2800" b="1" dirty="0" smtClean="0"/>
              <a:t> </a:t>
            </a:r>
            <a:r>
              <a:rPr lang="ru-RU" sz="2800" b="1" dirty="0"/>
              <a:t>В случае запущенной болезни очень высока вероятность того, что и все другие обитатели аквариума заражены ей и </a:t>
            </a:r>
            <a:r>
              <a:rPr lang="ru-RU" sz="2800" b="1" dirty="0" smtClean="0"/>
              <a:t>от них </a:t>
            </a:r>
            <a:r>
              <a:rPr lang="ru-RU" sz="2800" b="1" dirty="0"/>
              <a:t>придется избавиться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2257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профилактика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При </a:t>
            </a:r>
            <a:r>
              <a:rPr lang="ru-RU" sz="2800" b="1" dirty="0" err="1"/>
              <a:t>глюгеозе</a:t>
            </a:r>
            <a:r>
              <a:rPr lang="ru-RU" sz="2800" b="1" dirty="0"/>
              <a:t>, в качестве профилактических мер, нужно все декорации и грунт прокипятить, а растения и сам аквариум продезинфицировать. </a:t>
            </a:r>
            <a:endParaRPr lang="ru-RU" sz="2800" b="1" dirty="0" smtClean="0"/>
          </a:p>
          <a:p>
            <a:r>
              <a:rPr lang="ru-RU" sz="2800" b="1" dirty="0" smtClean="0"/>
              <a:t>Всех </a:t>
            </a:r>
            <a:r>
              <a:rPr lang="ru-RU" sz="2800" b="1" dirty="0"/>
              <a:t>аквариумных обитателей, даже если не наблюдается у них признаков болезни, необходимо пересадить в карантинный аквариум на 1-2 недели и внимательно за ними понаблюдать и если признаков болезни не наблюдается их можно будет переместить в аквариум.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815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Гиродактилез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Возбудителем </a:t>
            </a:r>
            <a:r>
              <a:rPr lang="ru-RU" sz="2800" b="1" dirty="0" err="1"/>
              <a:t>гиродактилеза</a:t>
            </a:r>
            <a:r>
              <a:rPr lang="ru-RU" sz="2800" b="1" dirty="0"/>
              <a:t> </a:t>
            </a:r>
            <a:r>
              <a:rPr lang="ru-RU" sz="2800" b="1" dirty="0" smtClean="0"/>
              <a:t>являются </a:t>
            </a:r>
            <a:r>
              <a:rPr lang="ru-RU" sz="2800" b="1" dirty="0" err="1" smtClean="0"/>
              <a:t>моногенеи</a:t>
            </a:r>
            <a:r>
              <a:rPr lang="ru-RU" sz="2800" b="1" dirty="0" smtClean="0"/>
              <a:t>- </a:t>
            </a:r>
            <a:r>
              <a:rPr lang="ru-RU" sz="2800" b="1" dirty="0"/>
              <a:t>гельминты </a:t>
            </a:r>
            <a:r>
              <a:rPr lang="ru-RU" sz="2800" b="1" dirty="0" err="1"/>
              <a:t>гиродактилюс</a:t>
            </a:r>
            <a:r>
              <a:rPr lang="ru-RU" sz="2800" b="1" dirty="0"/>
              <a:t> </a:t>
            </a:r>
            <a:r>
              <a:rPr lang="ru-RU" sz="2800" b="1" dirty="0" err="1"/>
              <a:t>элеганс</a:t>
            </a:r>
            <a:r>
              <a:rPr lang="ru-RU" sz="2800" b="1" dirty="0"/>
              <a:t> и </a:t>
            </a:r>
            <a:r>
              <a:rPr lang="ru-RU" sz="2800" b="1" dirty="0" err="1"/>
              <a:t>гиродактилюс</a:t>
            </a:r>
            <a:r>
              <a:rPr lang="ru-RU" sz="2800" b="1" dirty="0"/>
              <a:t> </a:t>
            </a:r>
            <a:r>
              <a:rPr lang="ru-RU" sz="2800" b="1" dirty="0" err="1"/>
              <a:t>медиус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Первым </a:t>
            </a:r>
            <a:r>
              <a:rPr lang="ru-RU" sz="2800" b="1" dirty="0"/>
              <a:t>признаком заболевания является потускнение кожи рыбы, окраска становится пятнистой. </a:t>
            </a:r>
            <a:endParaRPr lang="ru-RU" sz="2800" b="1" dirty="0" smtClean="0"/>
          </a:p>
          <a:p>
            <a:r>
              <a:rPr lang="ru-RU" sz="2800" b="1" dirty="0" smtClean="0"/>
              <a:t>Через </a:t>
            </a:r>
            <a:r>
              <a:rPr lang="ru-RU" sz="2800" b="1" dirty="0"/>
              <a:t>небольшой промежуток времени вся поверхность кожи покрывается голубовато-серым налетом. </a:t>
            </a:r>
          </a:p>
        </p:txBody>
      </p:sp>
    </p:spTree>
    <p:extLst>
      <p:ext uri="{BB962C8B-B14F-4D97-AF65-F5344CB8AC3E}">
        <p14:creationId xmlns:p14="http://schemas.microsoft.com/office/powerpoint/2010/main" val="2462761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гиродактилез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008300" cy="48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8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250"/>
            <a:ext cx="8568952" cy="61931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3200" b="1" dirty="0" smtClean="0"/>
              <a:t>Из </a:t>
            </a:r>
            <a:r>
              <a:rPr lang="ru-RU" altLang="ru-RU" sz="3200" b="1" dirty="0" err="1" smtClean="0"/>
              <a:t>дермоидного</a:t>
            </a:r>
            <a:r>
              <a:rPr lang="ru-RU" altLang="ru-RU" sz="3200" b="1" dirty="0" smtClean="0"/>
              <a:t> бугорка кожи хозяина выпадает взрослый </a:t>
            </a:r>
            <a:r>
              <a:rPr lang="ru-RU" altLang="ru-RU" sz="3200" b="1" dirty="0" err="1" smtClean="0"/>
              <a:t>ихтиофтириус</a:t>
            </a:r>
            <a:r>
              <a:rPr lang="ru-RU" altLang="ru-RU" sz="3200" b="1" dirty="0" smtClean="0"/>
              <a:t>, оседает на дно, приклеивается к растительности и  образует студенистую цисту. </a:t>
            </a:r>
          </a:p>
          <a:p>
            <a:pPr eaLnBrk="1" hangingPunct="1"/>
            <a:r>
              <a:rPr lang="ru-RU" altLang="ru-RU" sz="3200" b="1" dirty="0" smtClean="0"/>
              <a:t>Внутри нее образуется 200—1000 молодых инфузорий-«бродяжек». </a:t>
            </a:r>
          </a:p>
          <a:p>
            <a:r>
              <a:rPr lang="ru-RU" altLang="ru-RU" sz="3200" b="1" dirty="0"/>
              <a:t>Сформировавшиеся «бродяжки» разрывают цисту, выходят во              внешнюю среду, и становятся инвазионными</a:t>
            </a:r>
            <a:r>
              <a:rPr lang="ru-RU" altLang="ru-RU" sz="3200" dirty="0"/>
              <a:t>.</a:t>
            </a:r>
          </a:p>
          <a:p>
            <a:r>
              <a:rPr lang="ru-RU" altLang="ru-RU" sz="3200" b="1" dirty="0"/>
              <a:t>Вне хозяина «бродяжки» могут жить 55 час</a:t>
            </a:r>
            <a:r>
              <a:rPr lang="ru-RU" altLang="ru-RU" sz="3200" b="1" dirty="0" smtClean="0"/>
              <a:t>.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8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 lIns="90000" tIns="46800" rIns="90000" bIns="46800" anchor="b"/>
          <a:lstStyle/>
          <a:p>
            <a:pPr marL="0" inden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ru-RU"/>
              <a:t>Gyrodactylus sp.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92350"/>
            <a:ext cx="4244975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475"/>
            <a:ext cx="4038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79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 lIns="90000" tIns="46800" rIns="90000" bIns="46800" anchor="b"/>
          <a:lstStyle/>
          <a:p>
            <a:pPr marL="0" inden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ru-RU"/>
              <a:t>Gyrodactylus  sp.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3813"/>
            <a:ext cx="44640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96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 lIns="90000" tIns="46800" rIns="90000" bIns="46800" anchor="b"/>
          <a:lstStyle/>
          <a:p>
            <a:pPr marL="0" inden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ru-RU"/>
              <a:t>Gyrodactylus sp. в  мазках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06638"/>
            <a:ext cx="3313112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62200"/>
            <a:ext cx="38163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516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 lIns="90000" tIns="46800" rIns="90000" bIns="46800" anchor="b"/>
          <a:lstStyle/>
          <a:p>
            <a:pPr marL="0" inden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ru-RU"/>
              <a:t>Gyrodactylus sp. в  мазках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90750"/>
            <a:ext cx="41751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01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/>
          <a:p>
            <a:r>
              <a:rPr lang="ru-RU" sz="3200" b="1" dirty="0"/>
              <a:t>Паразит питается слизью и кожным эпителием.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дальнейшем на теле рыбы и на плавниках появляются небольшие язвочки, которые со временем увеличиваются. </a:t>
            </a:r>
            <a:endParaRPr lang="ru-RU" sz="3200" b="1" dirty="0" smtClean="0"/>
          </a:p>
          <a:p>
            <a:r>
              <a:rPr lang="ru-RU" sz="3200" b="1" dirty="0" err="1" smtClean="0"/>
              <a:t>Гиродактилез</a:t>
            </a:r>
            <a:r>
              <a:rPr lang="ru-RU" sz="3200" b="1" dirty="0" smtClean="0"/>
              <a:t> </a:t>
            </a:r>
            <a:r>
              <a:rPr lang="ru-RU" sz="3200" b="1" dirty="0"/>
              <a:t>может также вызывать водянку живота, пучеглазие и вздутие чешуи. 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312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Лечение проводят в растворах формалина (1:1000), медного купороса (1:5000), перманганата калия (1:100000) и нитрата серебра (1:10000). </a:t>
            </a:r>
            <a:endParaRPr lang="ru-RU" sz="3200" b="1" dirty="0" smtClean="0"/>
          </a:p>
          <a:p>
            <a:r>
              <a:rPr lang="ru-RU" sz="3200" b="1" dirty="0" smtClean="0"/>
              <a:t>Обработку </a:t>
            </a:r>
            <a:r>
              <a:rPr lang="ru-RU" sz="3200" b="1" dirty="0"/>
              <a:t>проводят два раза в день в течение 3—4 суток с экспозицией 5—10 мин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601087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www.otvetprost.ru/sites/default/files/u1/hgf/04-ihtioftirioz-akvariumnyh-ryb-09-06-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6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1"/>
            <a:ext cx="8893175" cy="51131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/>
              <a:t>При соприкосновении с рыбой «бродяжки» внедряются в </a:t>
            </a:r>
            <a:r>
              <a:rPr lang="ru-RU" altLang="ru-RU" sz="3200" b="1" dirty="0" err="1" smtClean="0"/>
              <a:t>подэпителиальный</a:t>
            </a:r>
            <a:r>
              <a:rPr lang="ru-RU" altLang="ru-RU" sz="3200" b="1" dirty="0" smtClean="0"/>
              <a:t> слой кожи и жабр, обрастают эпителием хозяина и образуют </a:t>
            </a:r>
            <a:r>
              <a:rPr lang="ru-RU" altLang="ru-RU" sz="3200" b="1" dirty="0" err="1" smtClean="0"/>
              <a:t>дермоидные</a:t>
            </a:r>
            <a:r>
              <a:rPr lang="ru-RU" altLang="ru-RU" sz="3200" b="1" dirty="0" smtClean="0"/>
              <a:t> бугорки. </a:t>
            </a:r>
          </a:p>
          <a:p>
            <a:pPr eaLnBrk="1" hangingPunct="1"/>
            <a:r>
              <a:rPr lang="ru-RU" altLang="ru-RU" sz="3200" b="1" dirty="0" smtClean="0"/>
              <a:t>На этом жизненный цикл паразита замыкается. </a:t>
            </a:r>
          </a:p>
        </p:txBody>
      </p:sp>
      <p:pic>
        <p:nvPicPr>
          <p:cNvPr id="1026" name="Picture 2" descr="http://riba-promislovay.ru/images/foto/rybovodstvo/ihtioftirioz_u_ry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7942"/>
            <a:ext cx="4026074" cy="26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359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solidFill>
                  <a:schemeClr val="folHlink"/>
                </a:solidFill>
              </a:rPr>
              <a:t>Ихтиофтириоз</a:t>
            </a:r>
            <a:br>
              <a:rPr lang="ru-RU" altLang="ru-RU" b="1" smtClean="0">
                <a:solidFill>
                  <a:schemeClr val="folHlink"/>
                </a:solidFill>
              </a:rPr>
            </a:br>
            <a:r>
              <a:rPr lang="ru-RU" altLang="ru-RU" b="1" smtClean="0">
                <a:solidFill>
                  <a:schemeClr val="folHlink"/>
                </a:solidFill>
              </a:rPr>
              <a:t>цисты</a:t>
            </a:r>
          </a:p>
        </p:txBody>
      </p:sp>
      <p:pic>
        <p:nvPicPr>
          <p:cNvPr id="13315" name="Picture 3" descr="Циста размножения Ichthyophtirius multifili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1989138"/>
            <a:ext cx="3560763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Губительное действие виркона-С на цисту размножения Ichthyophtirius multifili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1916113"/>
            <a:ext cx="3625850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4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213</TotalTime>
  <Words>2734</Words>
  <Application>Microsoft Office PowerPoint</Application>
  <PresentationFormat>Экран (4:3)</PresentationFormat>
  <Paragraphs>224</Paragraphs>
  <Slides>76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Ясность</vt:lpstr>
      <vt:lpstr>Паразитарные болезни аквариумных рыб. </vt:lpstr>
      <vt:lpstr>Паразитарные болезни аквариумных рыб</vt:lpstr>
      <vt:lpstr>Ихтиофтириоз</vt:lpstr>
      <vt:lpstr>Презентация PowerPoint</vt:lpstr>
      <vt:lpstr>Презентация PowerPoint</vt:lpstr>
      <vt:lpstr>Биологический цикл развития</vt:lpstr>
      <vt:lpstr>Презентация PowerPoint</vt:lpstr>
      <vt:lpstr>Презентация PowerPoint</vt:lpstr>
      <vt:lpstr>Ихтиофтириоз цисты</vt:lpstr>
      <vt:lpstr>Нижний, мелкий ихтиофтириус " - это начало деления.</vt:lpstr>
      <vt:lpstr>Презентация PowerPoint</vt:lpstr>
      <vt:lpstr>Эпизоотология. </vt:lpstr>
      <vt:lpstr>Клиническое течение. </vt:lpstr>
      <vt:lpstr>Презентация PowerPoint</vt:lpstr>
      <vt:lpstr>«Манка».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Диагноз 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Хилодонеллез - </vt:lpstr>
      <vt:lpstr>Презентация PowerPoint</vt:lpstr>
      <vt:lpstr>Матовый налет</vt:lpstr>
      <vt:lpstr>Клиническое течение. </vt:lpstr>
      <vt:lpstr>Презентация PowerPoint</vt:lpstr>
      <vt:lpstr>Презентация PowerPoint</vt:lpstr>
      <vt:lpstr>Лечение </vt:lpstr>
      <vt:lpstr>Кокцидиоз.</vt:lpstr>
      <vt:lpstr>Презентация PowerPoint</vt:lpstr>
      <vt:lpstr>Презентация PowerPoint</vt:lpstr>
      <vt:lpstr>Презентация PowerPoint</vt:lpstr>
      <vt:lpstr>Клинические признаки</vt:lpstr>
      <vt:lpstr>Лечение</vt:lpstr>
      <vt:lpstr>Костиоз.</vt:lpstr>
      <vt:lpstr>Презентация PowerPoint</vt:lpstr>
      <vt:lpstr>Презентация PowerPoint</vt:lpstr>
      <vt:lpstr>Октомитоз.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Плейстофороз.</vt:lpstr>
      <vt:lpstr>Презентация PowerPoint</vt:lpstr>
      <vt:lpstr>Презентация PowerPoint</vt:lpstr>
      <vt:lpstr>Презентация PowerPoint</vt:lpstr>
      <vt:lpstr>Презентация PowerPoint</vt:lpstr>
      <vt:lpstr>Неоновая болезнь</vt:lpstr>
      <vt:lpstr>Презентация PowerPoint</vt:lpstr>
      <vt:lpstr>Презентация PowerPoint</vt:lpstr>
      <vt:lpstr>ГЛЮГЕОЗ (Glugea) </vt:lpstr>
      <vt:lpstr>Презентация PowerPoint</vt:lpstr>
      <vt:lpstr>Презентация PowerPoint</vt:lpstr>
      <vt:lpstr>Глюгеа –клинические признаки</vt:lpstr>
      <vt:lpstr>Презентация PowerPoint</vt:lpstr>
      <vt:lpstr>Презентация PowerPoint</vt:lpstr>
      <vt:lpstr>профилактика</vt:lpstr>
      <vt:lpstr>Гиродактилез.</vt:lpstr>
      <vt:lpstr>гиродактилез</vt:lpstr>
      <vt:lpstr>Gyrodactylus sp.</vt:lpstr>
      <vt:lpstr>Gyrodactylus  sp.</vt:lpstr>
      <vt:lpstr>Gyrodactylus sp. в  мазках</vt:lpstr>
      <vt:lpstr>Gyrodactylus sp. в  мазках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Паразитарные болезни аквариумных рыб.</dc:title>
  <dc:creator>User</dc:creator>
  <cp:lastModifiedBy>User</cp:lastModifiedBy>
  <cp:revision>27</cp:revision>
  <dcterms:created xsi:type="dcterms:W3CDTF">2019-03-14T17:00:41Z</dcterms:created>
  <dcterms:modified xsi:type="dcterms:W3CDTF">2020-04-07T13:28:02Z</dcterms:modified>
</cp:coreProperties>
</file>