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46DC4B-CBA7-4221-8A30-5FBA14B89022}" type="doc">
      <dgm:prSet loTypeId="urn:microsoft.com/office/officeart/2008/layout/VerticalCurvedList" loCatId="list" qsTypeId="urn:microsoft.com/office/officeart/2005/8/quickstyle/3d2" qsCatId="3D" csTypeId="urn:microsoft.com/office/officeart/2005/8/colors/accent0_1" csCatId="mainScheme" phldr="1"/>
      <dgm:spPr/>
      <dgm:t>
        <a:bodyPr/>
        <a:lstStyle/>
        <a:p>
          <a:endParaRPr lang="ru-RU"/>
        </a:p>
      </dgm:t>
    </dgm:pt>
    <dgm:pt modelId="{8040D965-38F6-430C-BB92-37EB2A257870}">
      <dgm:prSet phldrT="[Текст]" custT="1"/>
      <dgm:spPr/>
      <dgm:t>
        <a:bodyPr/>
        <a:lstStyle/>
        <a:p>
          <a:pPr algn="just"/>
          <a:r>
            <a:rPr lang="ru-RU" sz="1800" b="1" i="1" dirty="0">
              <a:latin typeface="Times New Roman" panose="02020603050405020304" pitchFamily="18" charset="0"/>
              <a:cs typeface="Times New Roman" panose="02020603050405020304" pitchFamily="18" charset="0"/>
            </a:rPr>
            <a:t>определить цели анализа, объект и параметр (признак, по которому будет проводиться анализ)</a:t>
          </a:r>
        </a:p>
      </dgm:t>
    </dgm:pt>
    <dgm:pt modelId="{AD932060-7C55-4626-BE05-AD02FA139B93}" type="parTrans" cxnId="{EA821288-D725-4946-9FFD-FE332DCD0950}">
      <dgm:prSet/>
      <dgm:spPr/>
      <dgm:t>
        <a:bodyPr/>
        <a:lstStyle/>
        <a:p>
          <a:endParaRPr lang="ru-RU"/>
        </a:p>
      </dgm:t>
    </dgm:pt>
    <dgm:pt modelId="{8448E0CD-63E3-4CC3-B60A-045C456E936A}" type="sibTrans" cxnId="{EA821288-D725-4946-9FFD-FE332DCD0950}">
      <dgm:prSet/>
      <dgm:spPr/>
      <dgm:t>
        <a:bodyPr/>
        <a:lstStyle/>
        <a:p>
          <a:endParaRPr lang="ru-RU"/>
        </a:p>
      </dgm:t>
    </dgm:pt>
    <dgm:pt modelId="{3DF057F7-B020-4E36-B707-FD770BE28F40}">
      <dgm:prSet phldrT="[Текст]" custT="1"/>
      <dgm:spPr/>
      <dgm:t>
        <a:bodyPr/>
        <a:lstStyle/>
        <a:p>
          <a:pPr algn="just"/>
          <a:r>
            <a:rPr lang="ru-RU" sz="2000" b="1" i="1" dirty="0">
              <a:latin typeface="Times New Roman" panose="02020603050405020304" pitchFamily="18" charset="0"/>
              <a:cs typeface="Times New Roman" panose="02020603050405020304" pitchFamily="18" charset="0"/>
            </a:rPr>
            <a:t>отсортировать список параметров по убыванию</a:t>
          </a:r>
        </a:p>
      </dgm:t>
    </dgm:pt>
    <dgm:pt modelId="{F3E51140-379D-443B-99C2-CD1A6FCC109A}" type="parTrans" cxnId="{0A9B4B28-AE60-46E1-8554-E282B5768D11}">
      <dgm:prSet/>
      <dgm:spPr/>
      <dgm:t>
        <a:bodyPr/>
        <a:lstStyle/>
        <a:p>
          <a:endParaRPr lang="ru-RU"/>
        </a:p>
      </dgm:t>
    </dgm:pt>
    <dgm:pt modelId="{C287B555-229E-4AE6-B0AB-BFB40258B78B}" type="sibTrans" cxnId="{0A9B4B28-AE60-46E1-8554-E282B5768D11}">
      <dgm:prSet/>
      <dgm:spPr/>
      <dgm:t>
        <a:bodyPr/>
        <a:lstStyle/>
        <a:p>
          <a:endParaRPr lang="ru-RU"/>
        </a:p>
      </dgm:t>
    </dgm:pt>
    <dgm:pt modelId="{A11791D2-12AE-465A-A71F-29B5B90EF979}">
      <dgm:prSet phldrT="[Текст]" custT="1"/>
      <dgm:spPr/>
      <dgm:t>
        <a:bodyPr/>
        <a:lstStyle/>
        <a:p>
          <a:pPr algn="just"/>
          <a:r>
            <a:rPr lang="ru-RU" sz="2000" b="1" i="1" dirty="0">
              <a:latin typeface="Times New Roman" panose="02020603050405020304" pitchFamily="18" charset="0"/>
              <a:cs typeface="Times New Roman" panose="02020603050405020304" pitchFamily="18" charset="0"/>
            </a:rPr>
            <a:t>рассчитать общую сумму параметров и определить долю каждого параметра в общей сумме</a:t>
          </a:r>
        </a:p>
      </dgm:t>
    </dgm:pt>
    <dgm:pt modelId="{C227B978-35B3-4A17-A455-87DDFA173839}" type="parTrans" cxnId="{315DAFAF-49B2-4858-A5B7-F38628B08B74}">
      <dgm:prSet/>
      <dgm:spPr/>
      <dgm:t>
        <a:bodyPr/>
        <a:lstStyle/>
        <a:p>
          <a:endParaRPr lang="ru-RU"/>
        </a:p>
      </dgm:t>
    </dgm:pt>
    <dgm:pt modelId="{5D09EAFD-931D-46C9-9551-4F611C1351A0}" type="sibTrans" cxnId="{315DAFAF-49B2-4858-A5B7-F38628B08B74}">
      <dgm:prSet/>
      <dgm:spPr/>
      <dgm:t>
        <a:bodyPr/>
        <a:lstStyle/>
        <a:p>
          <a:endParaRPr lang="ru-RU"/>
        </a:p>
      </dgm:t>
    </dgm:pt>
    <dgm:pt modelId="{C13ACB22-5738-47B3-92CA-89FE472B7AFF}">
      <dgm:prSet phldrT="[Текст]" custT="1"/>
      <dgm:spPr/>
      <dgm:t>
        <a:bodyPr/>
        <a:lstStyle/>
        <a:p>
          <a:pPr algn="just"/>
          <a:r>
            <a:rPr lang="ru-RU" sz="2000" b="1" i="1" dirty="0">
              <a:latin typeface="Times New Roman" panose="02020603050405020304" pitchFamily="18" charset="0"/>
              <a:cs typeface="Times New Roman" panose="02020603050405020304" pitchFamily="18" charset="0"/>
            </a:rPr>
            <a:t>посчитать долю нарастающим итогом для каждого значения списка</a:t>
          </a:r>
        </a:p>
      </dgm:t>
    </dgm:pt>
    <dgm:pt modelId="{B93FAB5E-B689-4E4C-809D-BEE7CA450D3A}" type="parTrans" cxnId="{21407571-3959-4CFD-8E2C-1836ECECB90B}">
      <dgm:prSet/>
      <dgm:spPr/>
      <dgm:t>
        <a:bodyPr/>
        <a:lstStyle/>
        <a:p>
          <a:endParaRPr lang="ru-RU"/>
        </a:p>
      </dgm:t>
    </dgm:pt>
    <dgm:pt modelId="{4814459C-90EF-4786-A089-B0A685A864BD}" type="sibTrans" cxnId="{21407571-3959-4CFD-8E2C-1836ECECB90B}">
      <dgm:prSet/>
      <dgm:spPr/>
      <dgm:t>
        <a:bodyPr/>
        <a:lstStyle/>
        <a:p>
          <a:endParaRPr lang="ru-RU"/>
        </a:p>
      </dgm:t>
    </dgm:pt>
    <dgm:pt modelId="{AFF9E04D-80D6-47FB-B7B4-B8D90D02706A}">
      <dgm:prSet phldrT="[Текст]" custT="1"/>
      <dgm:spPr/>
      <dgm:t>
        <a:bodyPr/>
        <a:lstStyle/>
        <a:p>
          <a:pPr algn="just"/>
          <a:r>
            <a:rPr lang="ru-RU" sz="2000" b="1" i="1" dirty="0">
              <a:latin typeface="Times New Roman" panose="02020603050405020304" pitchFamily="18" charset="0"/>
              <a:cs typeface="Times New Roman" panose="02020603050405020304" pitchFamily="18" charset="0"/>
            </a:rPr>
            <a:t>найти значение в перечне, в котором доля нарастающим итогом близка к 80% - нижняя граница группы А</a:t>
          </a:r>
        </a:p>
      </dgm:t>
    </dgm:pt>
    <dgm:pt modelId="{71DDFB06-F516-463A-935E-F7A51E9F3174}" type="parTrans" cxnId="{C5C82FE5-DA89-4D08-8F68-EEE240D31080}">
      <dgm:prSet/>
      <dgm:spPr/>
      <dgm:t>
        <a:bodyPr/>
        <a:lstStyle/>
        <a:p>
          <a:endParaRPr lang="ru-RU"/>
        </a:p>
      </dgm:t>
    </dgm:pt>
    <dgm:pt modelId="{1F778132-0110-4FAC-A810-67945F6FB585}" type="sibTrans" cxnId="{C5C82FE5-DA89-4D08-8F68-EEE240D31080}">
      <dgm:prSet/>
      <dgm:spPr/>
      <dgm:t>
        <a:bodyPr/>
        <a:lstStyle/>
        <a:p>
          <a:endParaRPr lang="ru-RU"/>
        </a:p>
      </dgm:t>
    </dgm:pt>
    <dgm:pt modelId="{36CFA73C-522E-4A52-B54B-07F6CF71C245}">
      <dgm:prSet phldrT="[Текст]" custT="1"/>
      <dgm:spPr/>
      <dgm:t>
        <a:bodyPr/>
        <a:lstStyle/>
        <a:p>
          <a:pPr algn="just"/>
          <a:r>
            <a:rPr lang="ru-RU" sz="2000" b="1" i="1" dirty="0">
              <a:latin typeface="Times New Roman" panose="02020603050405020304" pitchFamily="18" charset="0"/>
              <a:cs typeface="Times New Roman" panose="02020603050405020304" pitchFamily="18" charset="0"/>
            </a:rPr>
            <a:t>найти значение в перечне, в котором доля нарастающим итогом близка к 95% -  нижняя граница группы В</a:t>
          </a:r>
        </a:p>
      </dgm:t>
    </dgm:pt>
    <dgm:pt modelId="{E340671B-B60A-486A-86EE-FBEDAF88A74F}" type="parTrans" cxnId="{F353E6D2-9B7C-489F-9A53-EBB67AAEDD87}">
      <dgm:prSet/>
      <dgm:spPr/>
      <dgm:t>
        <a:bodyPr/>
        <a:lstStyle/>
        <a:p>
          <a:endParaRPr lang="ru-RU"/>
        </a:p>
      </dgm:t>
    </dgm:pt>
    <dgm:pt modelId="{8C2BC9EA-2838-4386-8A45-154D65E332D4}" type="sibTrans" cxnId="{F353E6D2-9B7C-489F-9A53-EBB67AAEDD87}">
      <dgm:prSet/>
      <dgm:spPr/>
      <dgm:t>
        <a:bodyPr/>
        <a:lstStyle/>
        <a:p>
          <a:endParaRPr lang="ru-RU"/>
        </a:p>
      </dgm:t>
    </dgm:pt>
    <dgm:pt modelId="{1590CC96-84DB-40BE-A3DC-9BAFD5B5C6BA}">
      <dgm:prSet phldrT="[Текст]" custT="1"/>
      <dgm:spPr/>
      <dgm:t>
        <a:bodyPr/>
        <a:lstStyle/>
        <a:p>
          <a:pPr algn="just"/>
          <a:r>
            <a:rPr lang="ru-RU" sz="2000" b="1" i="1" dirty="0">
              <a:latin typeface="Times New Roman" panose="02020603050405020304" pitchFamily="18" charset="0"/>
              <a:cs typeface="Times New Roman" panose="02020603050405020304" pitchFamily="18" charset="0"/>
            </a:rPr>
            <a:t>к группе С будет относиться все, что ниже</a:t>
          </a:r>
        </a:p>
      </dgm:t>
    </dgm:pt>
    <dgm:pt modelId="{2D0B27FF-50D1-4A5D-8CC4-F8624CD84801}" type="parTrans" cxnId="{5BE78C03-7AE0-4A7F-8E98-81CADA0D5416}">
      <dgm:prSet/>
      <dgm:spPr/>
      <dgm:t>
        <a:bodyPr/>
        <a:lstStyle/>
        <a:p>
          <a:endParaRPr lang="ru-RU"/>
        </a:p>
      </dgm:t>
    </dgm:pt>
    <dgm:pt modelId="{E5B69A8E-3043-4E36-8DB9-E9BEE93EBC9E}" type="sibTrans" cxnId="{5BE78C03-7AE0-4A7F-8E98-81CADA0D5416}">
      <dgm:prSet/>
      <dgm:spPr/>
      <dgm:t>
        <a:bodyPr/>
        <a:lstStyle/>
        <a:p>
          <a:endParaRPr lang="ru-RU"/>
        </a:p>
      </dgm:t>
    </dgm:pt>
    <dgm:pt modelId="{58A0181A-933A-43C3-9982-E3C02C692BDD}" type="pres">
      <dgm:prSet presAssocID="{DD46DC4B-CBA7-4221-8A30-5FBA14B89022}" presName="Name0" presStyleCnt="0">
        <dgm:presLayoutVars>
          <dgm:chMax val="7"/>
          <dgm:chPref val="7"/>
          <dgm:dir/>
        </dgm:presLayoutVars>
      </dgm:prSet>
      <dgm:spPr/>
      <dgm:t>
        <a:bodyPr/>
        <a:lstStyle/>
        <a:p>
          <a:endParaRPr lang="ru-RU"/>
        </a:p>
      </dgm:t>
    </dgm:pt>
    <dgm:pt modelId="{2CBEA2CB-975C-4D55-BCA6-B4950D998EEB}" type="pres">
      <dgm:prSet presAssocID="{DD46DC4B-CBA7-4221-8A30-5FBA14B89022}" presName="Name1" presStyleCnt="0"/>
      <dgm:spPr/>
    </dgm:pt>
    <dgm:pt modelId="{E3FE036D-CF7D-4F25-9F08-2BD87B9D9DD9}" type="pres">
      <dgm:prSet presAssocID="{DD46DC4B-CBA7-4221-8A30-5FBA14B89022}" presName="cycle" presStyleCnt="0"/>
      <dgm:spPr/>
    </dgm:pt>
    <dgm:pt modelId="{A84205C0-2CCD-42F3-B674-7D233868EFD5}" type="pres">
      <dgm:prSet presAssocID="{DD46DC4B-CBA7-4221-8A30-5FBA14B89022}" presName="srcNode" presStyleLbl="node1" presStyleIdx="0" presStyleCnt="7"/>
      <dgm:spPr/>
    </dgm:pt>
    <dgm:pt modelId="{399600A0-2119-40D3-8E2F-6105A00F1D04}" type="pres">
      <dgm:prSet presAssocID="{DD46DC4B-CBA7-4221-8A30-5FBA14B89022}" presName="conn" presStyleLbl="parChTrans1D2" presStyleIdx="0" presStyleCnt="1"/>
      <dgm:spPr/>
      <dgm:t>
        <a:bodyPr/>
        <a:lstStyle/>
        <a:p>
          <a:endParaRPr lang="ru-RU"/>
        </a:p>
      </dgm:t>
    </dgm:pt>
    <dgm:pt modelId="{A43331B4-11E0-4AFC-9BBA-EA03AA219520}" type="pres">
      <dgm:prSet presAssocID="{DD46DC4B-CBA7-4221-8A30-5FBA14B89022}" presName="extraNode" presStyleLbl="node1" presStyleIdx="0" presStyleCnt="7"/>
      <dgm:spPr/>
    </dgm:pt>
    <dgm:pt modelId="{441F74CF-7C13-4383-B75D-F4ABC0BAFA13}" type="pres">
      <dgm:prSet presAssocID="{DD46DC4B-CBA7-4221-8A30-5FBA14B89022}" presName="dstNode" presStyleLbl="node1" presStyleIdx="0" presStyleCnt="7"/>
      <dgm:spPr/>
    </dgm:pt>
    <dgm:pt modelId="{01342FB6-6B13-4B33-A209-2E82D9B1258F}" type="pres">
      <dgm:prSet presAssocID="{8040D965-38F6-430C-BB92-37EB2A257870}" presName="text_1" presStyleLbl="node1" presStyleIdx="0" presStyleCnt="7">
        <dgm:presLayoutVars>
          <dgm:bulletEnabled val="1"/>
        </dgm:presLayoutVars>
      </dgm:prSet>
      <dgm:spPr/>
      <dgm:t>
        <a:bodyPr/>
        <a:lstStyle/>
        <a:p>
          <a:endParaRPr lang="ru-RU"/>
        </a:p>
      </dgm:t>
    </dgm:pt>
    <dgm:pt modelId="{A6B9B25A-E7D6-4784-94F1-00F6C5C20ED1}" type="pres">
      <dgm:prSet presAssocID="{8040D965-38F6-430C-BB92-37EB2A257870}" presName="accent_1" presStyleCnt="0"/>
      <dgm:spPr/>
    </dgm:pt>
    <dgm:pt modelId="{A345D4E7-189D-4DF3-8877-22B8AA0FBECA}" type="pres">
      <dgm:prSet presAssocID="{8040D965-38F6-430C-BB92-37EB2A257870}" presName="accentRepeatNode" presStyleLbl="solidFgAcc1" presStyleIdx="0" presStyleCnt="7"/>
      <dgm:spPr/>
    </dgm:pt>
    <dgm:pt modelId="{6F5D0E05-6E57-47EB-9CF7-2032C1ADD4ED}" type="pres">
      <dgm:prSet presAssocID="{3DF057F7-B020-4E36-B707-FD770BE28F40}" presName="text_2" presStyleLbl="node1" presStyleIdx="1" presStyleCnt="7">
        <dgm:presLayoutVars>
          <dgm:bulletEnabled val="1"/>
        </dgm:presLayoutVars>
      </dgm:prSet>
      <dgm:spPr/>
      <dgm:t>
        <a:bodyPr/>
        <a:lstStyle/>
        <a:p>
          <a:endParaRPr lang="ru-RU"/>
        </a:p>
      </dgm:t>
    </dgm:pt>
    <dgm:pt modelId="{1082D234-B984-4DAB-8227-D1C25AC92BC1}" type="pres">
      <dgm:prSet presAssocID="{3DF057F7-B020-4E36-B707-FD770BE28F40}" presName="accent_2" presStyleCnt="0"/>
      <dgm:spPr/>
    </dgm:pt>
    <dgm:pt modelId="{69CA7402-0FFC-4C89-8385-D21BCF0002D0}" type="pres">
      <dgm:prSet presAssocID="{3DF057F7-B020-4E36-B707-FD770BE28F40}" presName="accentRepeatNode" presStyleLbl="solidFgAcc1" presStyleIdx="1" presStyleCnt="7"/>
      <dgm:spPr/>
    </dgm:pt>
    <dgm:pt modelId="{5ECCD1DE-4DD4-48B2-98A5-4815C60750B7}" type="pres">
      <dgm:prSet presAssocID="{A11791D2-12AE-465A-A71F-29B5B90EF979}" presName="text_3" presStyleLbl="node1" presStyleIdx="2" presStyleCnt="7">
        <dgm:presLayoutVars>
          <dgm:bulletEnabled val="1"/>
        </dgm:presLayoutVars>
      </dgm:prSet>
      <dgm:spPr/>
      <dgm:t>
        <a:bodyPr/>
        <a:lstStyle/>
        <a:p>
          <a:endParaRPr lang="ru-RU"/>
        </a:p>
      </dgm:t>
    </dgm:pt>
    <dgm:pt modelId="{8455549F-EFB2-417F-95B1-52E23A8930F8}" type="pres">
      <dgm:prSet presAssocID="{A11791D2-12AE-465A-A71F-29B5B90EF979}" presName="accent_3" presStyleCnt="0"/>
      <dgm:spPr/>
    </dgm:pt>
    <dgm:pt modelId="{AC2F59E9-155F-4A7B-8E01-F8CACE0FDAB5}" type="pres">
      <dgm:prSet presAssocID="{A11791D2-12AE-465A-A71F-29B5B90EF979}" presName="accentRepeatNode" presStyleLbl="solidFgAcc1" presStyleIdx="2" presStyleCnt="7"/>
      <dgm:spPr/>
    </dgm:pt>
    <dgm:pt modelId="{32137EF8-BBBA-48AC-B5D4-FB14009F019F}" type="pres">
      <dgm:prSet presAssocID="{C13ACB22-5738-47B3-92CA-89FE472B7AFF}" presName="text_4" presStyleLbl="node1" presStyleIdx="3" presStyleCnt="7">
        <dgm:presLayoutVars>
          <dgm:bulletEnabled val="1"/>
        </dgm:presLayoutVars>
      </dgm:prSet>
      <dgm:spPr/>
      <dgm:t>
        <a:bodyPr/>
        <a:lstStyle/>
        <a:p>
          <a:endParaRPr lang="ru-RU"/>
        </a:p>
      </dgm:t>
    </dgm:pt>
    <dgm:pt modelId="{08FBBDF5-751E-4B6D-A788-1A51E084DDB5}" type="pres">
      <dgm:prSet presAssocID="{C13ACB22-5738-47B3-92CA-89FE472B7AFF}" presName="accent_4" presStyleCnt="0"/>
      <dgm:spPr/>
    </dgm:pt>
    <dgm:pt modelId="{676B23DC-346E-424D-818F-3EED2728D000}" type="pres">
      <dgm:prSet presAssocID="{C13ACB22-5738-47B3-92CA-89FE472B7AFF}" presName="accentRepeatNode" presStyleLbl="solidFgAcc1" presStyleIdx="3" presStyleCnt="7"/>
      <dgm:spPr/>
    </dgm:pt>
    <dgm:pt modelId="{BCBE3CAB-A088-4701-8C49-6BEC6C0B182F}" type="pres">
      <dgm:prSet presAssocID="{AFF9E04D-80D6-47FB-B7B4-B8D90D02706A}" presName="text_5" presStyleLbl="node1" presStyleIdx="4" presStyleCnt="7">
        <dgm:presLayoutVars>
          <dgm:bulletEnabled val="1"/>
        </dgm:presLayoutVars>
      </dgm:prSet>
      <dgm:spPr/>
      <dgm:t>
        <a:bodyPr/>
        <a:lstStyle/>
        <a:p>
          <a:endParaRPr lang="ru-RU"/>
        </a:p>
      </dgm:t>
    </dgm:pt>
    <dgm:pt modelId="{71E234C8-31F5-4E6B-89C3-66CEC271D766}" type="pres">
      <dgm:prSet presAssocID="{AFF9E04D-80D6-47FB-B7B4-B8D90D02706A}" presName="accent_5" presStyleCnt="0"/>
      <dgm:spPr/>
    </dgm:pt>
    <dgm:pt modelId="{92A259CA-FC92-4210-8DBA-6F2579B3A881}" type="pres">
      <dgm:prSet presAssocID="{AFF9E04D-80D6-47FB-B7B4-B8D90D02706A}" presName="accentRepeatNode" presStyleLbl="solidFgAcc1" presStyleIdx="4" presStyleCnt="7"/>
      <dgm:spPr/>
    </dgm:pt>
    <dgm:pt modelId="{A3391D46-32ED-466F-87B2-64B8E794E618}" type="pres">
      <dgm:prSet presAssocID="{36CFA73C-522E-4A52-B54B-07F6CF71C245}" presName="text_6" presStyleLbl="node1" presStyleIdx="5" presStyleCnt="7">
        <dgm:presLayoutVars>
          <dgm:bulletEnabled val="1"/>
        </dgm:presLayoutVars>
      </dgm:prSet>
      <dgm:spPr/>
      <dgm:t>
        <a:bodyPr/>
        <a:lstStyle/>
        <a:p>
          <a:endParaRPr lang="ru-RU"/>
        </a:p>
      </dgm:t>
    </dgm:pt>
    <dgm:pt modelId="{1DB7C40D-BB05-43F7-BD2D-0DC2BED56AAD}" type="pres">
      <dgm:prSet presAssocID="{36CFA73C-522E-4A52-B54B-07F6CF71C245}" presName="accent_6" presStyleCnt="0"/>
      <dgm:spPr/>
    </dgm:pt>
    <dgm:pt modelId="{4D50B480-7128-4226-A621-947B6B6914DD}" type="pres">
      <dgm:prSet presAssocID="{36CFA73C-522E-4A52-B54B-07F6CF71C245}" presName="accentRepeatNode" presStyleLbl="solidFgAcc1" presStyleIdx="5" presStyleCnt="7"/>
      <dgm:spPr/>
    </dgm:pt>
    <dgm:pt modelId="{34998DF9-3F4F-4428-9005-BDB8E4507464}" type="pres">
      <dgm:prSet presAssocID="{1590CC96-84DB-40BE-A3DC-9BAFD5B5C6BA}" presName="text_7" presStyleLbl="node1" presStyleIdx="6" presStyleCnt="7">
        <dgm:presLayoutVars>
          <dgm:bulletEnabled val="1"/>
        </dgm:presLayoutVars>
      </dgm:prSet>
      <dgm:spPr/>
      <dgm:t>
        <a:bodyPr/>
        <a:lstStyle/>
        <a:p>
          <a:endParaRPr lang="ru-RU"/>
        </a:p>
      </dgm:t>
    </dgm:pt>
    <dgm:pt modelId="{92C406A7-ABB4-405B-B723-1A26E3851C3A}" type="pres">
      <dgm:prSet presAssocID="{1590CC96-84DB-40BE-A3DC-9BAFD5B5C6BA}" presName="accent_7" presStyleCnt="0"/>
      <dgm:spPr/>
    </dgm:pt>
    <dgm:pt modelId="{5741E25E-B8DB-4CD3-A811-DB21EED9591C}" type="pres">
      <dgm:prSet presAssocID="{1590CC96-84DB-40BE-A3DC-9BAFD5B5C6BA}" presName="accentRepeatNode" presStyleLbl="solidFgAcc1" presStyleIdx="6" presStyleCnt="7"/>
      <dgm:spPr/>
    </dgm:pt>
  </dgm:ptLst>
  <dgm:cxnLst>
    <dgm:cxn modelId="{21407571-3959-4CFD-8E2C-1836ECECB90B}" srcId="{DD46DC4B-CBA7-4221-8A30-5FBA14B89022}" destId="{C13ACB22-5738-47B3-92CA-89FE472B7AFF}" srcOrd="3" destOrd="0" parTransId="{B93FAB5E-B689-4E4C-809D-BEE7CA450D3A}" sibTransId="{4814459C-90EF-4786-A089-B0A685A864BD}"/>
    <dgm:cxn modelId="{0A9B4B28-AE60-46E1-8554-E282B5768D11}" srcId="{DD46DC4B-CBA7-4221-8A30-5FBA14B89022}" destId="{3DF057F7-B020-4E36-B707-FD770BE28F40}" srcOrd="1" destOrd="0" parTransId="{F3E51140-379D-443B-99C2-CD1A6FCC109A}" sibTransId="{C287B555-229E-4AE6-B0AB-BFB40258B78B}"/>
    <dgm:cxn modelId="{8EEA98F8-E9F0-4627-B1FC-3986165459C1}" type="presOf" srcId="{8448E0CD-63E3-4CC3-B60A-045C456E936A}" destId="{399600A0-2119-40D3-8E2F-6105A00F1D04}" srcOrd="0" destOrd="0" presId="urn:microsoft.com/office/officeart/2008/layout/VerticalCurvedList"/>
    <dgm:cxn modelId="{C5C82FE5-DA89-4D08-8F68-EEE240D31080}" srcId="{DD46DC4B-CBA7-4221-8A30-5FBA14B89022}" destId="{AFF9E04D-80D6-47FB-B7B4-B8D90D02706A}" srcOrd="4" destOrd="0" parTransId="{71DDFB06-F516-463A-935E-F7A51E9F3174}" sibTransId="{1F778132-0110-4FAC-A810-67945F6FB585}"/>
    <dgm:cxn modelId="{B2B500BC-DF98-4538-8D84-D1A7089591B3}" type="presOf" srcId="{AFF9E04D-80D6-47FB-B7B4-B8D90D02706A}" destId="{BCBE3CAB-A088-4701-8C49-6BEC6C0B182F}" srcOrd="0" destOrd="0" presId="urn:microsoft.com/office/officeart/2008/layout/VerticalCurvedList"/>
    <dgm:cxn modelId="{5BE78C03-7AE0-4A7F-8E98-81CADA0D5416}" srcId="{DD46DC4B-CBA7-4221-8A30-5FBA14B89022}" destId="{1590CC96-84DB-40BE-A3DC-9BAFD5B5C6BA}" srcOrd="6" destOrd="0" parTransId="{2D0B27FF-50D1-4A5D-8CC4-F8624CD84801}" sibTransId="{E5B69A8E-3043-4E36-8DB9-E9BEE93EBC9E}"/>
    <dgm:cxn modelId="{222B7B35-67AF-40A7-8F96-ECB12106CD58}" type="presOf" srcId="{8040D965-38F6-430C-BB92-37EB2A257870}" destId="{01342FB6-6B13-4B33-A209-2E82D9B1258F}" srcOrd="0" destOrd="0" presId="urn:microsoft.com/office/officeart/2008/layout/VerticalCurvedList"/>
    <dgm:cxn modelId="{CA459234-F54D-490F-9998-6BEBC5F3C80D}" type="presOf" srcId="{DD46DC4B-CBA7-4221-8A30-5FBA14B89022}" destId="{58A0181A-933A-43C3-9982-E3C02C692BDD}" srcOrd="0" destOrd="0" presId="urn:microsoft.com/office/officeart/2008/layout/VerticalCurvedList"/>
    <dgm:cxn modelId="{29C4819F-D81D-4EB9-B030-16807558AA5C}" type="presOf" srcId="{36CFA73C-522E-4A52-B54B-07F6CF71C245}" destId="{A3391D46-32ED-466F-87B2-64B8E794E618}" srcOrd="0" destOrd="0" presId="urn:microsoft.com/office/officeart/2008/layout/VerticalCurvedList"/>
    <dgm:cxn modelId="{53C72480-469B-408C-B25C-A8F5096CD1C4}" type="presOf" srcId="{1590CC96-84DB-40BE-A3DC-9BAFD5B5C6BA}" destId="{34998DF9-3F4F-4428-9005-BDB8E4507464}" srcOrd="0" destOrd="0" presId="urn:microsoft.com/office/officeart/2008/layout/VerticalCurvedList"/>
    <dgm:cxn modelId="{315DAFAF-49B2-4858-A5B7-F38628B08B74}" srcId="{DD46DC4B-CBA7-4221-8A30-5FBA14B89022}" destId="{A11791D2-12AE-465A-A71F-29B5B90EF979}" srcOrd="2" destOrd="0" parTransId="{C227B978-35B3-4A17-A455-87DDFA173839}" sibTransId="{5D09EAFD-931D-46C9-9551-4F611C1351A0}"/>
    <dgm:cxn modelId="{67B927E2-E8D5-495A-BE87-EC3C18232F26}" type="presOf" srcId="{C13ACB22-5738-47B3-92CA-89FE472B7AFF}" destId="{32137EF8-BBBA-48AC-B5D4-FB14009F019F}" srcOrd="0" destOrd="0" presId="urn:microsoft.com/office/officeart/2008/layout/VerticalCurvedList"/>
    <dgm:cxn modelId="{F353E6D2-9B7C-489F-9A53-EBB67AAEDD87}" srcId="{DD46DC4B-CBA7-4221-8A30-5FBA14B89022}" destId="{36CFA73C-522E-4A52-B54B-07F6CF71C245}" srcOrd="5" destOrd="0" parTransId="{E340671B-B60A-486A-86EE-FBEDAF88A74F}" sibTransId="{8C2BC9EA-2838-4386-8A45-154D65E332D4}"/>
    <dgm:cxn modelId="{737D8878-2AAF-4629-99D3-5D36538B6285}" type="presOf" srcId="{3DF057F7-B020-4E36-B707-FD770BE28F40}" destId="{6F5D0E05-6E57-47EB-9CF7-2032C1ADD4ED}" srcOrd="0" destOrd="0" presId="urn:microsoft.com/office/officeart/2008/layout/VerticalCurvedList"/>
    <dgm:cxn modelId="{D93371CA-3243-4E76-84F8-8B934361C59E}" type="presOf" srcId="{A11791D2-12AE-465A-A71F-29B5B90EF979}" destId="{5ECCD1DE-4DD4-48B2-98A5-4815C60750B7}" srcOrd="0" destOrd="0" presId="urn:microsoft.com/office/officeart/2008/layout/VerticalCurvedList"/>
    <dgm:cxn modelId="{EA821288-D725-4946-9FFD-FE332DCD0950}" srcId="{DD46DC4B-CBA7-4221-8A30-5FBA14B89022}" destId="{8040D965-38F6-430C-BB92-37EB2A257870}" srcOrd="0" destOrd="0" parTransId="{AD932060-7C55-4626-BE05-AD02FA139B93}" sibTransId="{8448E0CD-63E3-4CC3-B60A-045C456E936A}"/>
    <dgm:cxn modelId="{287CE32F-C062-42F8-9D2C-772305004813}" type="presParOf" srcId="{58A0181A-933A-43C3-9982-E3C02C692BDD}" destId="{2CBEA2CB-975C-4D55-BCA6-B4950D998EEB}" srcOrd="0" destOrd="0" presId="urn:microsoft.com/office/officeart/2008/layout/VerticalCurvedList"/>
    <dgm:cxn modelId="{234766AF-351C-4D71-A816-C1093355165C}" type="presParOf" srcId="{2CBEA2CB-975C-4D55-BCA6-B4950D998EEB}" destId="{E3FE036D-CF7D-4F25-9F08-2BD87B9D9DD9}" srcOrd="0" destOrd="0" presId="urn:microsoft.com/office/officeart/2008/layout/VerticalCurvedList"/>
    <dgm:cxn modelId="{DFE7C253-01FB-4DA2-A582-4400B495226E}" type="presParOf" srcId="{E3FE036D-CF7D-4F25-9F08-2BD87B9D9DD9}" destId="{A84205C0-2CCD-42F3-B674-7D233868EFD5}" srcOrd="0" destOrd="0" presId="urn:microsoft.com/office/officeart/2008/layout/VerticalCurvedList"/>
    <dgm:cxn modelId="{1518CAC5-5B22-4CF6-9816-1193A5038FFB}" type="presParOf" srcId="{E3FE036D-CF7D-4F25-9F08-2BD87B9D9DD9}" destId="{399600A0-2119-40D3-8E2F-6105A00F1D04}" srcOrd="1" destOrd="0" presId="urn:microsoft.com/office/officeart/2008/layout/VerticalCurvedList"/>
    <dgm:cxn modelId="{B02B6DD7-2431-46F2-83A4-FE9603861DA3}" type="presParOf" srcId="{E3FE036D-CF7D-4F25-9F08-2BD87B9D9DD9}" destId="{A43331B4-11E0-4AFC-9BBA-EA03AA219520}" srcOrd="2" destOrd="0" presId="urn:microsoft.com/office/officeart/2008/layout/VerticalCurvedList"/>
    <dgm:cxn modelId="{1B437D76-6A43-4EA6-90D4-CC29E5BB167B}" type="presParOf" srcId="{E3FE036D-CF7D-4F25-9F08-2BD87B9D9DD9}" destId="{441F74CF-7C13-4383-B75D-F4ABC0BAFA13}" srcOrd="3" destOrd="0" presId="urn:microsoft.com/office/officeart/2008/layout/VerticalCurvedList"/>
    <dgm:cxn modelId="{F2D4007E-F79A-4FFB-BE70-12902A088704}" type="presParOf" srcId="{2CBEA2CB-975C-4D55-BCA6-B4950D998EEB}" destId="{01342FB6-6B13-4B33-A209-2E82D9B1258F}" srcOrd="1" destOrd="0" presId="urn:microsoft.com/office/officeart/2008/layout/VerticalCurvedList"/>
    <dgm:cxn modelId="{93CE7A1B-2CAA-452F-8310-34F35FAB9F8C}" type="presParOf" srcId="{2CBEA2CB-975C-4D55-BCA6-B4950D998EEB}" destId="{A6B9B25A-E7D6-4784-94F1-00F6C5C20ED1}" srcOrd="2" destOrd="0" presId="urn:microsoft.com/office/officeart/2008/layout/VerticalCurvedList"/>
    <dgm:cxn modelId="{1AF13127-26DD-4484-B5D5-8F1DD067CA33}" type="presParOf" srcId="{A6B9B25A-E7D6-4784-94F1-00F6C5C20ED1}" destId="{A345D4E7-189D-4DF3-8877-22B8AA0FBECA}" srcOrd="0" destOrd="0" presId="urn:microsoft.com/office/officeart/2008/layout/VerticalCurvedList"/>
    <dgm:cxn modelId="{677B13D9-E980-4D91-AF37-C979D0F586B4}" type="presParOf" srcId="{2CBEA2CB-975C-4D55-BCA6-B4950D998EEB}" destId="{6F5D0E05-6E57-47EB-9CF7-2032C1ADD4ED}" srcOrd="3" destOrd="0" presId="urn:microsoft.com/office/officeart/2008/layout/VerticalCurvedList"/>
    <dgm:cxn modelId="{C9A0FC01-F398-4D73-A528-AF05D1E34767}" type="presParOf" srcId="{2CBEA2CB-975C-4D55-BCA6-B4950D998EEB}" destId="{1082D234-B984-4DAB-8227-D1C25AC92BC1}" srcOrd="4" destOrd="0" presId="urn:microsoft.com/office/officeart/2008/layout/VerticalCurvedList"/>
    <dgm:cxn modelId="{358D73DD-39C8-4F32-8A55-7CEC0647F86E}" type="presParOf" srcId="{1082D234-B984-4DAB-8227-D1C25AC92BC1}" destId="{69CA7402-0FFC-4C89-8385-D21BCF0002D0}" srcOrd="0" destOrd="0" presId="urn:microsoft.com/office/officeart/2008/layout/VerticalCurvedList"/>
    <dgm:cxn modelId="{CA624EA1-BA76-4562-9BB7-26A80E16A6D4}" type="presParOf" srcId="{2CBEA2CB-975C-4D55-BCA6-B4950D998EEB}" destId="{5ECCD1DE-4DD4-48B2-98A5-4815C60750B7}" srcOrd="5" destOrd="0" presId="urn:microsoft.com/office/officeart/2008/layout/VerticalCurvedList"/>
    <dgm:cxn modelId="{80C15B36-58BB-435E-B5F5-D5C01373ECC9}" type="presParOf" srcId="{2CBEA2CB-975C-4D55-BCA6-B4950D998EEB}" destId="{8455549F-EFB2-417F-95B1-52E23A8930F8}" srcOrd="6" destOrd="0" presId="urn:microsoft.com/office/officeart/2008/layout/VerticalCurvedList"/>
    <dgm:cxn modelId="{007850F9-7AFC-4B07-BABE-6E4477E9E0A4}" type="presParOf" srcId="{8455549F-EFB2-417F-95B1-52E23A8930F8}" destId="{AC2F59E9-155F-4A7B-8E01-F8CACE0FDAB5}" srcOrd="0" destOrd="0" presId="urn:microsoft.com/office/officeart/2008/layout/VerticalCurvedList"/>
    <dgm:cxn modelId="{B26B14B8-A511-4966-B118-0E9E4D192F1C}" type="presParOf" srcId="{2CBEA2CB-975C-4D55-BCA6-B4950D998EEB}" destId="{32137EF8-BBBA-48AC-B5D4-FB14009F019F}" srcOrd="7" destOrd="0" presId="urn:microsoft.com/office/officeart/2008/layout/VerticalCurvedList"/>
    <dgm:cxn modelId="{23E9C322-5712-4440-ABEF-7F6603BA3A36}" type="presParOf" srcId="{2CBEA2CB-975C-4D55-BCA6-B4950D998EEB}" destId="{08FBBDF5-751E-4B6D-A788-1A51E084DDB5}" srcOrd="8" destOrd="0" presId="urn:microsoft.com/office/officeart/2008/layout/VerticalCurvedList"/>
    <dgm:cxn modelId="{C7098F62-9999-4FB5-8D24-98104802BCCC}" type="presParOf" srcId="{08FBBDF5-751E-4B6D-A788-1A51E084DDB5}" destId="{676B23DC-346E-424D-818F-3EED2728D000}" srcOrd="0" destOrd="0" presId="urn:microsoft.com/office/officeart/2008/layout/VerticalCurvedList"/>
    <dgm:cxn modelId="{86F0ABF0-4639-4ED1-8C20-601F89437A8D}" type="presParOf" srcId="{2CBEA2CB-975C-4D55-BCA6-B4950D998EEB}" destId="{BCBE3CAB-A088-4701-8C49-6BEC6C0B182F}" srcOrd="9" destOrd="0" presId="urn:microsoft.com/office/officeart/2008/layout/VerticalCurvedList"/>
    <dgm:cxn modelId="{81C08FEC-1CBD-4C61-B092-534BC63774E6}" type="presParOf" srcId="{2CBEA2CB-975C-4D55-BCA6-B4950D998EEB}" destId="{71E234C8-31F5-4E6B-89C3-66CEC271D766}" srcOrd="10" destOrd="0" presId="urn:microsoft.com/office/officeart/2008/layout/VerticalCurvedList"/>
    <dgm:cxn modelId="{2A6A9C42-7BE8-4DA2-BC79-2ADDA9C2DD9D}" type="presParOf" srcId="{71E234C8-31F5-4E6B-89C3-66CEC271D766}" destId="{92A259CA-FC92-4210-8DBA-6F2579B3A881}" srcOrd="0" destOrd="0" presId="urn:microsoft.com/office/officeart/2008/layout/VerticalCurvedList"/>
    <dgm:cxn modelId="{2C54204A-230A-4F31-816B-A5DDCE3786F3}" type="presParOf" srcId="{2CBEA2CB-975C-4D55-BCA6-B4950D998EEB}" destId="{A3391D46-32ED-466F-87B2-64B8E794E618}" srcOrd="11" destOrd="0" presId="urn:microsoft.com/office/officeart/2008/layout/VerticalCurvedList"/>
    <dgm:cxn modelId="{08B50DB0-43AB-449C-8D10-566B60E213B0}" type="presParOf" srcId="{2CBEA2CB-975C-4D55-BCA6-B4950D998EEB}" destId="{1DB7C40D-BB05-43F7-BD2D-0DC2BED56AAD}" srcOrd="12" destOrd="0" presId="urn:microsoft.com/office/officeart/2008/layout/VerticalCurvedList"/>
    <dgm:cxn modelId="{98A10473-0094-4DCB-93FB-52B967E9953C}" type="presParOf" srcId="{1DB7C40D-BB05-43F7-BD2D-0DC2BED56AAD}" destId="{4D50B480-7128-4226-A621-947B6B6914DD}" srcOrd="0" destOrd="0" presId="urn:microsoft.com/office/officeart/2008/layout/VerticalCurvedList"/>
    <dgm:cxn modelId="{BB39ABBD-A4CD-4553-9FC1-4D37CFBB4B8A}" type="presParOf" srcId="{2CBEA2CB-975C-4D55-BCA6-B4950D998EEB}" destId="{34998DF9-3F4F-4428-9005-BDB8E4507464}" srcOrd="13" destOrd="0" presId="urn:microsoft.com/office/officeart/2008/layout/VerticalCurvedList"/>
    <dgm:cxn modelId="{72033AD8-ABB3-4F83-881A-DB54C697B566}" type="presParOf" srcId="{2CBEA2CB-975C-4D55-BCA6-B4950D998EEB}" destId="{92C406A7-ABB4-405B-B723-1A26E3851C3A}" srcOrd="14" destOrd="0" presId="urn:microsoft.com/office/officeart/2008/layout/VerticalCurvedList"/>
    <dgm:cxn modelId="{F7D16FCC-2D9E-44EC-A5FF-B383B42C8D7D}" type="presParOf" srcId="{92C406A7-ABB4-405B-B723-1A26E3851C3A}" destId="{5741E25E-B8DB-4CD3-A811-DB21EED9591C}" srcOrd="0" destOrd="0" presId="urn:microsoft.com/office/officeart/2008/layout/VerticalCurvedList"/>
  </dgm:cxnLst>
  <dgm:bg/>
  <dgm:whole>
    <a:ln w="28575">
      <a:prstDash val="sysDash"/>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9600A0-2119-40D3-8E2F-6105A00F1D04}">
      <dsp:nvSpPr>
        <dsp:cNvPr id="0" name=""/>
        <dsp:cNvSpPr/>
      </dsp:nvSpPr>
      <dsp:spPr>
        <a:xfrm>
          <a:off x="-6583971" y="-1007682"/>
          <a:ext cx="7842586" cy="7842586"/>
        </a:xfrm>
        <a:prstGeom prst="blockArc">
          <a:avLst>
            <a:gd name="adj1" fmla="val 18900000"/>
            <a:gd name="adj2" fmla="val 2700000"/>
            <a:gd name="adj3" fmla="val 275"/>
          </a:avLst>
        </a:prstGeom>
        <a:noFill/>
        <a:ln w="12700" cap="flat" cmpd="sng" algn="ctr">
          <a:solidFill>
            <a:schemeClr val="dk1">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1342FB6-6B13-4B33-A209-2E82D9B1258F}">
      <dsp:nvSpPr>
        <dsp:cNvPr id="0" name=""/>
        <dsp:cNvSpPr/>
      </dsp:nvSpPr>
      <dsp:spPr>
        <a:xfrm>
          <a:off x="408779" y="264905"/>
          <a:ext cx="10494538" cy="529577"/>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20352" tIns="45720" rIns="45720" bIns="45720" numCol="1" spcCol="1270" anchor="ctr" anchorCtr="0">
          <a:noAutofit/>
        </a:bodyPr>
        <a:lstStyle/>
        <a:p>
          <a:pPr lvl="0" algn="just" defTabSz="800100">
            <a:lnSpc>
              <a:spcPct val="90000"/>
            </a:lnSpc>
            <a:spcBef>
              <a:spcPct val="0"/>
            </a:spcBef>
            <a:spcAft>
              <a:spcPct val="35000"/>
            </a:spcAft>
          </a:pPr>
          <a:r>
            <a:rPr lang="ru-RU" sz="1800" b="1" i="1" kern="1200" dirty="0">
              <a:latin typeface="Times New Roman" panose="02020603050405020304" pitchFamily="18" charset="0"/>
              <a:cs typeface="Times New Roman" panose="02020603050405020304" pitchFamily="18" charset="0"/>
            </a:rPr>
            <a:t>определить цели анализа, объект и параметр (признак, по которому будет проводиться анализ)</a:t>
          </a:r>
        </a:p>
      </dsp:txBody>
      <dsp:txXfrm>
        <a:off x="408779" y="264905"/>
        <a:ext cx="10494538" cy="529577"/>
      </dsp:txXfrm>
    </dsp:sp>
    <dsp:sp modelId="{A345D4E7-189D-4DF3-8877-22B8AA0FBECA}">
      <dsp:nvSpPr>
        <dsp:cNvPr id="0" name=""/>
        <dsp:cNvSpPr/>
      </dsp:nvSpPr>
      <dsp:spPr>
        <a:xfrm>
          <a:off x="77793" y="198708"/>
          <a:ext cx="661972" cy="661972"/>
        </a:xfrm>
        <a:prstGeom prst="ellipse">
          <a:avLst/>
        </a:prstGeom>
        <a:solidFill>
          <a:schemeClr val="lt1">
            <a:hueOff val="0"/>
            <a:satOff val="0"/>
            <a:lumOff val="0"/>
            <a:alphaOff val="0"/>
          </a:schemeClr>
        </a:solidFill>
        <a:ln w="6350" cap="flat" cmpd="sng" algn="ctr">
          <a:solidFill>
            <a:schemeClr val="dk1">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6F5D0E05-6E57-47EB-9CF7-2032C1ADD4ED}">
      <dsp:nvSpPr>
        <dsp:cNvPr id="0" name=""/>
        <dsp:cNvSpPr/>
      </dsp:nvSpPr>
      <dsp:spPr>
        <a:xfrm>
          <a:off x="888359" y="1059738"/>
          <a:ext cx="10014958" cy="529577"/>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20352" tIns="50800" rIns="50800" bIns="50800" numCol="1" spcCol="1270" anchor="ctr" anchorCtr="0">
          <a:noAutofit/>
        </a:bodyPr>
        <a:lstStyle/>
        <a:p>
          <a:pPr lvl="0" algn="just" defTabSz="889000">
            <a:lnSpc>
              <a:spcPct val="90000"/>
            </a:lnSpc>
            <a:spcBef>
              <a:spcPct val="0"/>
            </a:spcBef>
            <a:spcAft>
              <a:spcPct val="35000"/>
            </a:spcAft>
          </a:pPr>
          <a:r>
            <a:rPr lang="ru-RU" sz="2000" b="1" i="1" kern="1200" dirty="0">
              <a:latin typeface="Times New Roman" panose="02020603050405020304" pitchFamily="18" charset="0"/>
              <a:cs typeface="Times New Roman" panose="02020603050405020304" pitchFamily="18" charset="0"/>
            </a:rPr>
            <a:t>отсортировать список параметров по убыванию</a:t>
          </a:r>
        </a:p>
      </dsp:txBody>
      <dsp:txXfrm>
        <a:off x="888359" y="1059738"/>
        <a:ext cx="10014958" cy="529577"/>
      </dsp:txXfrm>
    </dsp:sp>
    <dsp:sp modelId="{69CA7402-0FFC-4C89-8385-D21BCF0002D0}">
      <dsp:nvSpPr>
        <dsp:cNvPr id="0" name=""/>
        <dsp:cNvSpPr/>
      </dsp:nvSpPr>
      <dsp:spPr>
        <a:xfrm>
          <a:off x="557373" y="993541"/>
          <a:ext cx="661972" cy="661972"/>
        </a:xfrm>
        <a:prstGeom prst="ellipse">
          <a:avLst/>
        </a:prstGeom>
        <a:solidFill>
          <a:schemeClr val="lt1">
            <a:hueOff val="0"/>
            <a:satOff val="0"/>
            <a:lumOff val="0"/>
            <a:alphaOff val="0"/>
          </a:schemeClr>
        </a:solidFill>
        <a:ln w="6350" cap="flat" cmpd="sng" algn="ctr">
          <a:solidFill>
            <a:schemeClr val="dk1">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5ECCD1DE-4DD4-48B2-98A5-4815C60750B7}">
      <dsp:nvSpPr>
        <dsp:cNvPr id="0" name=""/>
        <dsp:cNvSpPr/>
      </dsp:nvSpPr>
      <dsp:spPr>
        <a:xfrm>
          <a:off x="1151167" y="1853988"/>
          <a:ext cx="9752150" cy="529577"/>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20352" tIns="50800" rIns="50800" bIns="50800" numCol="1" spcCol="1270" anchor="ctr" anchorCtr="0">
          <a:noAutofit/>
        </a:bodyPr>
        <a:lstStyle/>
        <a:p>
          <a:pPr lvl="0" algn="just" defTabSz="889000">
            <a:lnSpc>
              <a:spcPct val="90000"/>
            </a:lnSpc>
            <a:spcBef>
              <a:spcPct val="0"/>
            </a:spcBef>
            <a:spcAft>
              <a:spcPct val="35000"/>
            </a:spcAft>
          </a:pPr>
          <a:r>
            <a:rPr lang="ru-RU" sz="2000" b="1" i="1" kern="1200" dirty="0">
              <a:latin typeface="Times New Roman" panose="02020603050405020304" pitchFamily="18" charset="0"/>
              <a:cs typeface="Times New Roman" panose="02020603050405020304" pitchFamily="18" charset="0"/>
            </a:rPr>
            <a:t>рассчитать общую сумму параметров и определить долю каждого параметра в общей сумме</a:t>
          </a:r>
        </a:p>
      </dsp:txBody>
      <dsp:txXfrm>
        <a:off x="1151167" y="1853988"/>
        <a:ext cx="9752150" cy="529577"/>
      </dsp:txXfrm>
    </dsp:sp>
    <dsp:sp modelId="{AC2F59E9-155F-4A7B-8E01-F8CACE0FDAB5}">
      <dsp:nvSpPr>
        <dsp:cNvPr id="0" name=""/>
        <dsp:cNvSpPr/>
      </dsp:nvSpPr>
      <dsp:spPr>
        <a:xfrm>
          <a:off x="820181" y="1787791"/>
          <a:ext cx="661972" cy="661972"/>
        </a:xfrm>
        <a:prstGeom prst="ellipse">
          <a:avLst/>
        </a:prstGeom>
        <a:solidFill>
          <a:schemeClr val="lt1">
            <a:hueOff val="0"/>
            <a:satOff val="0"/>
            <a:lumOff val="0"/>
            <a:alphaOff val="0"/>
          </a:schemeClr>
        </a:solidFill>
        <a:ln w="6350" cap="flat" cmpd="sng" algn="ctr">
          <a:solidFill>
            <a:schemeClr val="dk1">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32137EF8-BBBA-48AC-B5D4-FB14009F019F}">
      <dsp:nvSpPr>
        <dsp:cNvPr id="0" name=""/>
        <dsp:cNvSpPr/>
      </dsp:nvSpPr>
      <dsp:spPr>
        <a:xfrm>
          <a:off x="1235079" y="2648822"/>
          <a:ext cx="9668238" cy="529577"/>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20352" tIns="50800" rIns="50800" bIns="50800" numCol="1" spcCol="1270" anchor="ctr" anchorCtr="0">
          <a:noAutofit/>
        </a:bodyPr>
        <a:lstStyle/>
        <a:p>
          <a:pPr lvl="0" algn="just" defTabSz="889000">
            <a:lnSpc>
              <a:spcPct val="90000"/>
            </a:lnSpc>
            <a:spcBef>
              <a:spcPct val="0"/>
            </a:spcBef>
            <a:spcAft>
              <a:spcPct val="35000"/>
            </a:spcAft>
          </a:pPr>
          <a:r>
            <a:rPr lang="ru-RU" sz="2000" b="1" i="1" kern="1200" dirty="0">
              <a:latin typeface="Times New Roman" panose="02020603050405020304" pitchFamily="18" charset="0"/>
              <a:cs typeface="Times New Roman" panose="02020603050405020304" pitchFamily="18" charset="0"/>
            </a:rPr>
            <a:t>посчитать долю нарастающим итогом для каждого значения списка</a:t>
          </a:r>
        </a:p>
      </dsp:txBody>
      <dsp:txXfrm>
        <a:off x="1235079" y="2648822"/>
        <a:ext cx="9668238" cy="529577"/>
      </dsp:txXfrm>
    </dsp:sp>
    <dsp:sp modelId="{676B23DC-346E-424D-818F-3EED2728D000}">
      <dsp:nvSpPr>
        <dsp:cNvPr id="0" name=""/>
        <dsp:cNvSpPr/>
      </dsp:nvSpPr>
      <dsp:spPr>
        <a:xfrm>
          <a:off x="904093" y="2582624"/>
          <a:ext cx="661972" cy="661972"/>
        </a:xfrm>
        <a:prstGeom prst="ellipse">
          <a:avLst/>
        </a:prstGeom>
        <a:solidFill>
          <a:schemeClr val="lt1">
            <a:hueOff val="0"/>
            <a:satOff val="0"/>
            <a:lumOff val="0"/>
            <a:alphaOff val="0"/>
          </a:schemeClr>
        </a:solidFill>
        <a:ln w="6350" cap="flat" cmpd="sng" algn="ctr">
          <a:solidFill>
            <a:schemeClr val="dk1">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BCBE3CAB-A088-4701-8C49-6BEC6C0B182F}">
      <dsp:nvSpPr>
        <dsp:cNvPr id="0" name=""/>
        <dsp:cNvSpPr/>
      </dsp:nvSpPr>
      <dsp:spPr>
        <a:xfrm>
          <a:off x="1151167" y="3443655"/>
          <a:ext cx="9752150" cy="529577"/>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20352" tIns="50800" rIns="50800" bIns="50800" numCol="1" spcCol="1270" anchor="ctr" anchorCtr="0">
          <a:noAutofit/>
        </a:bodyPr>
        <a:lstStyle/>
        <a:p>
          <a:pPr lvl="0" algn="just" defTabSz="889000">
            <a:lnSpc>
              <a:spcPct val="90000"/>
            </a:lnSpc>
            <a:spcBef>
              <a:spcPct val="0"/>
            </a:spcBef>
            <a:spcAft>
              <a:spcPct val="35000"/>
            </a:spcAft>
          </a:pPr>
          <a:r>
            <a:rPr lang="ru-RU" sz="2000" b="1" i="1" kern="1200" dirty="0">
              <a:latin typeface="Times New Roman" panose="02020603050405020304" pitchFamily="18" charset="0"/>
              <a:cs typeface="Times New Roman" panose="02020603050405020304" pitchFamily="18" charset="0"/>
            </a:rPr>
            <a:t>найти значение в перечне, в котором доля нарастающим итогом близка к 80% - нижняя граница группы А</a:t>
          </a:r>
        </a:p>
      </dsp:txBody>
      <dsp:txXfrm>
        <a:off x="1151167" y="3443655"/>
        <a:ext cx="9752150" cy="529577"/>
      </dsp:txXfrm>
    </dsp:sp>
    <dsp:sp modelId="{92A259CA-FC92-4210-8DBA-6F2579B3A881}">
      <dsp:nvSpPr>
        <dsp:cNvPr id="0" name=""/>
        <dsp:cNvSpPr/>
      </dsp:nvSpPr>
      <dsp:spPr>
        <a:xfrm>
          <a:off x="820181" y="3377457"/>
          <a:ext cx="661972" cy="661972"/>
        </a:xfrm>
        <a:prstGeom prst="ellipse">
          <a:avLst/>
        </a:prstGeom>
        <a:solidFill>
          <a:schemeClr val="lt1">
            <a:hueOff val="0"/>
            <a:satOff val="0"/>
            <a:lumOff val="0"/>
            <a:alphaOff val="0"/>
          </a:schemeClr>
        </a:solidFill>
        <a:ln w="6350" cap="flat" cmpd="sng" algn="ctr">
          <a:solidFill>
            <a:schemeClr val="dk1">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A3391D46-32ED-466F-87B2-64B8E794E618}">
      <dsp:nvSpPr>
        <dsp:cNvPr id="0" name=""/>
        <dsp:cNvSpPr/>
      </dsp:nvSpPr>
      <dsp:spPr>
        <a:xfrm>
          <a:off x="888359" y="4237905"/>
          <a:ext cx="10014958" cy="529577"/>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20352" tIns="50800" rIns="50800" bIns="50800" numCol="1" spcCol="1270" anchor="ctr" anchorCtr="0">
          <a:noAutofit/>
        </a:bodyPr>
        <a:lstStyle/>
        <a:p>
          <a:pPr lvl="0" algn="just" defTabSz="889000">
            <a:lnSpc>
              <a:spcPct val="90000"/>
            </a:lnSpc>
            <a:spcBef>
              <a:spcPct val="0"/>
            </a:spcBef>
            <a:spcAft>
              <a:spcPct val="35000"/>
            </a:spcAft>
          </a:pPr>
          <a:r>
            <a:rPr lang="ru-RU" sz="2000" b="1" i="1" kern="1200" dirty="0">
              <a:latin typeface="Times New Roman" panose="02020603050405020304" pitchFamily="18" charset="0"/>
              <a:cs typeface="Times New Roman" panose="02020603050405020304" pitchFamily="18" charset="0"/>
            </a:rPr>
            <a:t>найти значение в перечне, в котором доля нарастающим итогом близка к 95% -  нижняя граница группы В</a:t>
          </a:r>
        </a:p>
      </dsp:txBody>
      <dsp:txXfrm>
        <a:off x="888359" y="4237905"/>
        <a:ext cx="10014958" cy="529577"/>
      </dsp:txXfrm>
    </dsp:sp>
    <dsp:sp modelId="{4D50B480-7128-4226-A621-947B6B6914DD}">
      <dsp:nvSpPr>
        <dsp:cNvPr id="0" name=""/>
        <dsp:cNvSpPr/>
      </dsp:nvSpPr>
      <dsp:spPr>
        <a:xfrm>
          <a:off x="557373" y="4171708"/>
          <a:ext cx="661972" cy="661972"/>
        </a:xfrm>
        <a:prstGeom prst="ellipse">
          <a:avLst/>
        </a:prstGeom>
        <a:solidFill>
          <a:schemeClr val="lt1">
            <a:hueOff val="0"/>
            <a:satOff val="0"/>
            <a:lumOff val="0"/>
            <a:alphaOff val="0"/>
          </a:schemeClr>
        </a:solidFill>
        <a:ln w="6350" cap="flat" cmpd="sng" algn="ctr">
          <a:solidFill>
            <a:schemeClr val="dk1">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34998DF9-3F4F-4428-9005-BDB8E4507464}">
      <dsp:nvSpPr>
        <dsp:cNvPr id="0" name=""/>
        <dsp:cNvSpPr/>
      </dsp:nvSpPr>
      <dsp:spPr>
        <a:xfrm>
          <a:off x="408779" y="5032738"/>
          <a:ext cx="10494538" cy="529577"/>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20352" tIns="50800" rIns="50800" bIns="50800" numCol="1" spcCol="1270" anchor="ctr" anchorCtr="0">
          <a:noAutofit/>
        </a:bodyPr>
        <a:lstStyle/>
        <a:p>
          <a:pPr lvl="0" algn="just" defTabSz="889000">
            <a:lnSpc>
              <a:spcPct val="90000"/>
            </a:lnSpc>
            <a:spcBef>
              <a:spcPct val="0"/>
            </a:spcBef>
            <a:spcAft>
              <a:spcPct val="35000"/>
            </a:spcAft>
          </a:pPr>
          <a:r>
            <a:rPr lang="ru-RU" sz="2000" b="1" i="1" kern="1200" dirty="0">
              <a:latin typeface="Times New Roman" panose="02020603050405020304" pitchFamily="18" charset="0"/>
              <a:cs typeface="Times New Roman" panose="02020603050405020304" pitchFamily="18" charset="0"/>
            </a:rPr>
            <a:t>к группе С будет относиться все, что ниже</a:t>
          </a:r>
        </a:p>
      </dsp:txBody>
      <dsp:txXfrm>
        <a:off x="408779" y="5032738"/>
        <a:ext cx="10494538" cy="529577"/>
      </dsp:txXfrm>
    </dsp:sp>
    <dsp:sp modelId="{5741E25E-B8DB-4CD3-A811-DB21EED9591C}">
      <dsp:nvSpPr>
        <dsp:cNvPr id="0" name=""/>
        <dsp:cNvSpPr/>
      </dsp:nvSpPr>
      <dsp:spPr>
        <a:xfrm>
          <a:off x="77793" y="4966541"/>
          <a:ext cx="661972" cy="661972"/>
        </a:xfrm>
        <a:prstGeom prst="ellipse">
          <a:avLst/>
        </a:prstGeom>
        <a:solidFill>
          <a:schemeClr val="lt1">
            <a:hueOff val="0"/>
            <a:satOff val="0"/>
            <a:lumOff val="0"/>
            <a:alphaOff val="0"/>
          </a:schemeClr>
        </a:solidFill>
        <a:ln w="6350" cap="flat" cmpd="sng" algn="ctr">
          <a:solidFill>
            <a:schemeClr val="dk1">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E0C8C15-3350-488A-A9B1-DD9AF416F969}" type="datetimeFigureOut">
              <a:rPr lang="ru-RU" smtClean="0"/>
              <a:t>01.11.2018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DD08F7-AE6C-47BC-A065-5784FF30C876}" type="slidenum">
              <a:rPr lang="ru-RU" smtClean="0"/>
              <a:t>‹#›</a:t>
            </a:fld>
            <a:endParaRPr lang="ru-RU"/>
          </a:p>
        </p:txBody>
      </p:sp>
    </p:spTree>
    <p:extLst>
      <p:ext uri="{BB962C8B-B14F-4D97-AF65-F5344CB8AC3E}">
        <p14:creationId xmlns:p14="http://schemas.microsoft.com/office/powerpoint/2010/main" val="422766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E0C8C15-3350-488A-A9B1-DD9AF416F969}" type="datetimeFigureOut">
              <a:rPr lang="ru-RU" smtClean="0"/>
              <a:t>01.11.2018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DD08F7-AE6C-47BC-A065-5784FF30C876}" type="slidenum">
              <a:rPr lang="ru-RU" smtClean="0"/>
              <a:t>‹#›</a:t>
            </a:fld>
            <a:endParaRPr lang="ru-RU"/>
          </a:p>
        </p:txBody>
      </p:sp>
    </p:spTree>
    <p:extLst>
      <p:ext uri="{BB962C8B-B14F-4D97-AF65-F5344CB8AC3E}">
        <p14:creationId xmlns:p14="http://schemas.microsoft.com/office/powerpoint/2010/main" val="2579965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E0C8C15-3350-488A-A9B1-DD9AF416F969}" type="datetimeFigureOut">
              <a:rPr lang="ru-RU" smtClean="0"/>
              <a:t>01.11.2018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DD08F7-AE6C-47BC-A065-5784FF30C876}" type="slidenum">
              <a:rPr lang="ru-RU" smtClean="0"/>
              <a:t>‹#›</a:t>
            </a:fld>
            <a:endParaRPr lang="ru-RU"/>
          </a:p>
        </p:txBody>
      </p:sp>
    </p:spTree>
    <p:extLst>
      <p:ext uri="{BB962C8B-B14F-4D97-AF65-F5344CB8AC3E}">
        <p14:creationId xmlns:p14="http://schemas.microsoft.com/office/powerpoint/2010/main" val="750846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E0C8C15-3350-488A-A9B1-DD9AF416F969}" type="datetimeFigureOut">
              <a:rPr lang="ru-RU" smtClean="0"/>
              <a:t>01.11.2018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DD08F7-AE6C-47BC-A065-5784FF30C876}" type="slidenum">
              <a:rPr lang="ru-RU" smtClean="0"/>
              <a:t>‹#›</a:t>
            </a:fld>
            <a:endParaRPr lang="ru-RU"/>
          </a:p>
        </p:txBody>
      </p:sp>
    </p:spTree>
    <p:extLst>
      <p:ext uri="{BB962C8B-B14F-4D97-AF65-F5344CB8AC3E}">
        <p14:creationId xmlns:p14="http://schemas.microsoft.com/office/powerpoint/2010/main" val="3869503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E0C8C15-3350-488A-A9B1-DD9AF416F969}" type="datetimeFigureOut">
              <a:rPr lang="ru-RU" smtClean="0"/>
              <a:t>01.11.2018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DD08F7-AE6C-47BC-A065-5784FF30C876}" type="slidenum">
              <a:rPr lang="ru-RU" smtClean="0"/>
              <a:t>‹#›</a:t>
            </a:fld>
            <a:endParaRPr lang="ru-RU"/>
          </a:p>
        </p:txBody>
      </p:sp>
    </p:spTree>
    <p:extLst>
      <p:ext uri="{BB962C8B-B14F-4D97-AF65-F5344CB8AC3E}">
        <p14:creationId xmlns:p14="http://schemas.microsoft.com/office/powerpoint/2010/main" val="2656779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E0C8C15-3350-488A-A9B1-DD9AF416F969}" type="datetimeFigureOut">
              <a:rPr lang="ru-RU" smtClean="0"/>
              <a:t>01.11.2018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EDD08F7-AE6C-47BC-A065-5784FF30C876}" type="slidenum">
              <a:rPr lang="ru-RU" smtClean="0"/>
              <a:t>‹#›</a:t>
            </a:fld>
            <a:endParaRPr lang="ru-RU"/>
          </a:p>
        </p:txBody>
      </p:sp>
    </p:spTree>
    <p:extLst>
      <p:ext uri="{BB962C8B-B14F-4D97-AF65-F5344CB8AC3E}">
        <p14:creationId xmlns:p14="http://schemas.microsoft.com/office/powerpoint/2010/main" val="4050526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E0C8C15-3350-488A-A9B1-DD9AF416F969}" type="datetimeFigureOut">
              <a:rPr lang="ru-RU" smtClean="0"/>
              <a:t>01.11.2018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EDD08F7-AE6C-47BC-A065-5784FF30C876}" type="slidenum">
              <a:rPr lang="ru-RU" smtClean="0"/>
              <a:t>‹#›</a:t>
            </a:fld>
            <a:endParaRPr lang="ru-RU"/>
          </a:p>
        </p:txBody>
      </p:sp>
    </p:spTree>
    <p:extLst>
      <p:ext uri="{BB962C8B-B14F-4D97-AF65-F5344CB8AC3E}">
        <p14:creationId xmlns:p14="http://schemas.microsoft.com/office/powerpoint/2010/main" val="3139553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E0C8C15-3350-488A-A9B1-DD9AF416F969}" type="datetimeFigureOut">
              <a:rPr lang="ru-RU" smtClean="0"/>
              <a:t>01.11.2018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EDD08F7-AE6C-47BC-A065-5784FF30C876}" type="slidenum">
              <a:rPr lang="ru-RU" smtClean="0"/>
              <a:t>‹#›</a:t>
            </a:fld>
            <a:endParaRPr lang="ru-RU"/>
          </a:p>
        </p:txBody>
      </p:sp>
    </p:spTree>
    <p:extLst>
      <p:ext uri="{BB962C8B-B14F-4D97-AF65-F5344CB8AC3E}">
        <p14:creationId xmlns:p14="http://schemas.microsoft.com/office/powerpoint/2010/main" val="1223193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E0C8C15-3350-488A-A9B1-DD9AF416F969}" type="datetimeFigureOut">
              <a:rPr lang="ru-RU" smtClean="0"/>
              <a:t>01.11.2018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EDD08F7-AE6C-47BC-A065-5784FF30C876}" type="slidenum">
              <a:rPr lang="ru-RU" smtClean="0"/>
              <a:t>‹#›</a:t>
            </a:fld>
            <a:endParaRPr lang="ru-RU"/>
          </a:p>
        </p:txBody>
      </p:sp>
    </p:spTree>
    <p:extLst>
      <p:ext uri="{BB962C8B-B14F-4D97-AF65-F5344CB8AC3E}">
        <p14:creationId xmlns:p14="http://schemas.microsoft.com/office/powerpoint/2010/main" val="227233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FE0C8C15-3350-488A-A9B1-DD9AF416F969}" type="datetimeFigureOut">
              <a:rPr lang="ru-RU" smtClean="0"/>
              <a:t>01.11.2018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EDD08F7-AE6C-47BC-A065-5784FF30C876}" type="slidenum">
              <a:rPr lang="ru-RU" smtClean="0"/>
              <a:t>‹#›</a:t>
            </a:fld>
            <a:endParaRPr lang="ru-RU"/>
          </a:p>
        </p:txBody>
      </p:sp>
    </p:spTree>
    <p:extLst>
      <p:ext uri="{BB962C8B-B14F-4D97-AF65-F5344CB8AC3E}">
        <p14:creationId xmlns:p14="http://schemas.microsoft.com/office/powerpoint/2010/main" val="1355697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FE0C8C15-3350-488A-A9B1-DD9AF416F969}" type="datetimeFigureOut">
              <a:rPr lang="ru-RU" smtClean="0"/>
              <a:t>01.11.2018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EDD08F7-AE6C-47BC-A065-5784FF30C876}" type="slidenum">
              <a:rPr lang="ru-RU" smtClean="0"/>
              <a:t>‹#›</a:t>
            </a:fld>
            <a:endParaRPr lang="ru-RU"/>
          </a:p>
        </p:txBody>
      </p:sp>
    </p:spTree>
    <p:extLst>
      <p:ext uri="{BB962C8B-B14F-4D97-AF65-F5344CB8AC3E}">
        <p14:creationId xmlns:p14="http://schemas.microsoft.com/office/powerpoint/2010/main" val="1925026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0C8C15-3350-488A-A9B1-DD9AF416F969}" type="datetimeFigureOut">
              <a:rPr lang="ru-RU" smtClean="0"/>
              <a:t>01.11.2018</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DD08F7-AE6C-47BC-A065-5784FF30C876}" type="slidenum">
              <a:rPr lang="ru-RU" smtClean="0"/>
              <a:t>‹#›</a:t>
            </a:fld>
            <a:endParaRPr lang="ru-RU"/>
          </a:p>
        </p:txBody>
      </p:sp>
    </p:spTree>
    <p:extLst>
      <p:ext uri="{BB962C8B-B14F-4D97-AF65-F5344CB8AC3E}">
        <p14:creationId xmlns:p14="http://schemas.microsoft.com/office/powerpoint/2010/main" val="2747335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extLst>
              <p:ext uri="{D42A27DB-BD31-4B8C-83A1-F6EECF244321}">
                <p14:modId xmlns:p14="http://schemas.microsoft.com/office/powerpoint/2010/main" val="2699397729"/>
              </p:ext>
            </p:extLst>
          </p:nvPr>
        </p:nvGraphicFramePr>
        <p:xfrm>
          <a:off x="532015" y="523702"/>
          <a:ext cx="10981112" cy="58272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25126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1"/>
          <p:cNvPicPr/>
          <p:nvPr/>
        </p:nvPicPr>
        <p:blipFill>
          <a:blip r:embed="rId2">
            <a:extLst>
              <a:ext uri="{28A0092B-C50C-407E-A947-70E740481C1C}">
                <a14:useLocalDpi xmlns:a14="http://schemas.microsoft.com/office/drawing/2010/main" val="0"/>
              </a:ext>
            </a:extLst>
          </a:blip>
          <a:srcRect/>
          <a:stretch>
            <a:fillRect/>
          </a:stretch>
        </p:blipFill>
        <p:spPr bwMode="auto">
          <a:xfrm>
            <a:off x="2136371" y="1105593"/>
            <a:ext cx="8362603" cy="5361709"/>
          </a:xfrm>
          <a:prstGeom prst="rect">
            <a:avLst/>
          </a:prstGeom>
          <a:noFill/>
          <a:ln>
            <a:noFill/>
          </a:ln>
        </p:spPr>
      </p:pic>
    </p:spTree>
    <p:extLst>
      <p:ext uri="{BB962C8B-B14F-4D97-AF65-F5344CB8AC3E}">
        <p14:creationId xmlns:p14="http://schemas.microsoft.com/office/powerpoint/2010/main" val="2949177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2"/>
          <p:cNvPicPr/>
          <p:nvPr/>
        </p:nvPicPr>
        <p:blipFill>
          <a:blip r:embed="rId2">
            <a:extLst>
              <a:ext uri="{28A0092B-C50C-407E-A947-70E740481C1C}">
                <a14:useLocalDpi xmlns:a14="http://schemas.microsoft.com/office/drawing/2010/main" val="0"/>
              </a:ext>
            </a:extLst>
          </a:blip>
          <a:srcRect/>
          <a:stretch>
            <a:fillRect/>
          </a:stretch>
        </p:blipFill>
        <p:spPr bwMode="auto">
          <a:xfrm>
            <a:off x="1920240" y="822959"/>
            <a:ext cx="8969433" cy="5178829"/>
          </a:xfrm>
          <a:prstGeom prst="rect">
            <a:avLst/>
          </a:prstGeom>
          <a:noFill/>
          <a:ln>
            <a:noFill/>
          </a:ln>
        </p:spPr>
      </p:pic>
    </p:spTree>
    <p:extLst>
      <p:ext uri="{BB962C8B-B14F-4D97-AF65-F5344CB8AC3E}">
        <p14:creationId xmlns:p14="http://schemas.microsoft.com/office/powerpoint/2010/main" val="1044499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3"/>
          <p:cNvPicPr/>
          <p:nvPr/>
        </p:nvPicPr>
        <p:blipFill>
          <a:blip r:embed="rId2">
            <a:extLst>
              <a:ext uri="{28A0092B-C50C-407E-A947-70E740481C1C}">
                <a14:useLocalDpi xmlns:a14="http://schemas.microsoft.com/office/drawing/2010/main" val="0"/>
              </a:ext>
            </a:extLst>
          </a:blip>
          <a:srcRect/>
          <a:stretch>
            <a:fillRect/>
          </a:stretch>
        </p:blipFill>
        <p:spPr bwMode="auto">
          <a:xfrm>
            <a:off x="1230284" y="931025"/>
            <a:ext cx="9900458" cy="5311833"/>
          </a:xfrm>
          <a:prstGeom prst="rect">
            <a:avLst/>
          </a:prstGeom>
          <a:noFill/>
          <a:ln>
            <a:noFill/>
          </a:ln>
        </p:spPr>
      </p:pic>
    </p:spTree>
    <p:extLst>
      <p:ext uri="{BB962C8B-B14F-4D97-AF65-F5344CB8AC3E}">
        <p14:creationId xmlns:p14="http://schemas.microsoft.com/office/powerpoint/2010/main" val="1108377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4"/>
          <p:cNvPicPr/>
          <p:nvPr/>
        </p:nvPicPr>
        <p:blipFill>
          <a:blip r:embed="rId2">
            <a:extLst>
              <a:ext uri="{28A0092B-C50C-407E-A947-70E740481C1C}">
                <a14:useLocalDpi xmlns:a14="http://schemas.microsoft.com/office/drawing/2010/main" val="0"/>
              </a:ext>
            </a:extLst>
          </a:blip>
          <a:srcRect/>
          <a:stretch>
            <a:fillRect/>
          </a:stretch>
        </p:blipFill>
        <p:spPr bwMode="auto">
          <a:xfrm>
            <a:off x="1163782" y="748145"/>
            <a:ext cx="10274531" cy="5278582"/>
          </a:xfrm>
          <a:prstGeom prst="rect">
            <a:avLst/>
          </a:prstGeom>
          <a:noFill/>
          <a:ln>
            <a:noFill/>
          </a:ln>
        </p:spPr>
      </p:pic>
    </p:spTree>
    <p:extLst>
      <p:ext uri="{BB962C8B-B14F-4D97-AF65-F5344CB8AC3E}">
        <p14:creationId xmlns:p14="http://schemas.microsoft.com/office/powerpoint/2010/main" val="2396098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5"/>
          <p:cNvPicPr/>
          <p:nvPr/>
        </p:nvPicPr>
        <p:blipFill>
          <a:blip r:embed="rId2">
            <a:extLst>
              <a:ext uri="{28A0092B-C50C-407E-A947-70E740481C1C}">
                <a14:useLocalDpi xmlns:a14="http://schemas.microsoft.com/office/drawing/2010/main" val="0"/>
              </a:ext>
            </a:extLst>
          </a:blip>
          <a:srcRect/>
          <a:stretch>
            <a:fillRect/>
          </a:stretch>
        </p:blipFill>
        <p:spPr bwMode="auto">
          <a:xfrm>
            <a:off x="1113904" y="922713"/>
            <a:ext cx="9360131" cy="5486399"/>
          </a:xfrm>
          <a:prstGeom prst="rect">
            <a:avLst/>
          </a:prstGeom>
          <a:noFill/>
          <a:ln>
            <a:noFill/>
          </a:ln>
        </p:spPr>
      </p:pic>
    </p:spTree>
    <p:extLst>
      <p:ext uri="{BB962C8B-B14F-4D97-AF65-F5344CB8AC3E}">
        <p14:creationId xmlns:p14="http://schemas.microsoft.com/office/powerpoint/2010/main" val="2602537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73331" y="1020613"/>
            <a:ext cx="10224654" cy="4241418"/>
          </a:xfrm>
          <a:prstGeom prst="rect">
            <a:avLst/>
          </a:prstGeom>
        </p:spPr>
        <p:txBody>
          <a:bodyPr wrap="square">
            <a:spAutoFit/>
          </a:bodyPr>
          <a:lstStyle/>
          <a:p>
            <a:pPr marL="342900" lvl="0" indent="-342900" fontAlgn="base">
              <a:lnSpc>
                <a:spcPct val="107000"/>
              </a:lnSpc>
              <a:spcAft>
                <a:spcPts val="0"/>
              </a:spcAft>
              <a:buSzPts val="1000"/>
              <a:buFont typeface="Wingdings" panose="05000000000000000000" pitchFamily="2" charset="2"/>
              <a:buChar char=""/>
              <a:tabLst>
                <a:tab pos="457200" algn="l"/>
              </a:tabLst>
            </a:pPr>
            <a:r>
              <a:rPr lang="ru-RU" b="1" i="1" u="sng"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В категории A </a:t>
            </a:r>
            <a:r>
              <a:rPr lang="ru-RU"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расположены наиболее важные ресурсы, которые приносят максимум прибыли (или продаж). Эффективность данной категории напрямую отражается на работе компании. Снижение эффективности здесь повлечет за собой немалые убытки для организации. Необходимо контролировать ресурсы, которые находятся в данной категории, прогнозировать возможные изменения и осуществлять постоянный мониторинг, не позволяя утрачивать сильные стороны.</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07000"/>
              </a:lnSpc>
              <a:spcAft>
                <a:spcPts val="0"/>
              </a:spcAft>
              <a:buSzPts val="1000"/>
              <a:buFont typeface="Wingdings" panose="05000000000000000000" pitchFamily="2" charset="2"/>
              <a:buChar char=""/>
              <a:tabLst>
                <a:tab pos="457200" algn="l"/>
              </a:tabLst>
            </a:pPr>
            <a:r>
              <a:rPr lang="ru-RU" b="1" i="1" u="sng"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Категория B</a:t>
            </a:r>
            <a:r>
              <a:rPr lang="ru-RU"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включает в себя ресурсы, обеспечивающие хорошую прибыль фирме. Это также важная категория, несущая стабильный заработок, но анализироваться она может более спокойно. Обыкновенно данные ресурсы стабильны, но лишь в краткосрочном отношении. Вкладываться в данную группу следует умеренно, лишь поддерживая имеющийся уровень.</a:t>
            </a:r>
            <a:endParaRPr lang="ru-RU"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07000"/>
              </a:lnSpc>
              <a:spcAft>
                <a:spcPts val="0"/>
              </a:spcAft>
              <a:buSzPts val="1000"/>
              <a:buFont typeface="Wingdings" panose="05000000000000000000" pitchFamily="2" charset="2"/>
              <a:buChar char=""/>
              <a:tabLst>
                <a:tab pos="457200" algn="l"/>
              </a:tabLst>
            </a:pPr>
            <a:r>
              <a:rPr lang="ru-RU"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Третья группа — </a:t>
            </a:r>
            <a:r>
              <a:rPr lang="ru-RU" b="1" i="1" u="sng"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категория C </a:t>
            </a:r>
            <a:r>
              <a:rPr lang="ru-RU"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наименее важна для компании. Сюда можно отнести те ресурсы, которые необходимо пересмотреть и, либо избавиться от них, либо постараться улучшить.</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7935819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230</Words>
  <Application>Microsoft Office PowerPoint</Application>
  <PresentationFormat>Широкоэкранный</PresentationFormat>
  <Paragraphs>10</Paragraphs>
  <Slides>7</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7</vt:i4>
      </vt:variant>
    </vt:vector>
  </HeadingPairs>
  <TitlesOfParts>
    <vt:vector size="13" baseType="lpstr">
      <vt:lpstr>Arial</vt:lpstr>
      <vt:lpstr>Calibri</vt:lpstr>
      <vt:lpstr>Calibri Light</vt:lpstr>
      <vt:lpstr>Times New Roman</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2</cp:revision>
  <dcterms:created xsi:type="dcterms:W3CDTF">2018-11-01T21:03:33Z</dcterms:created>
  <dcterms:modified xsi:type="dcterms:W3CDTF">2018-11-01T21:04:02Z</dcterms:modified>
</cp:coreProperties>
</file>