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4"/>
  </p:notesMasterIdLst>
  <p:sldIdLst>
    <p:sldId id="256" r:id="rId2"/>
    <p:sldId id="257" r:id="rId3"/>
    <p:sldId id="309" r:id="rId4"/>
    <p:sldId id="339" r:id="rId5"/>
    <p:sldId id="288" r:id="rId6"/>
    <p:sldId id="301" r:id="rId7"/>
    <p:sldId id="299" r:id="rId8"/>
    <p:sldId id="302" r:id="rId9"/>
    <p:sldId id="304" r:id="rId10"/>
    <p:sldId id="307" r:id="rId11"/>
    <p:sldId id="327" r:id="rId12"/>
    <p:sldId id="310" r:id="rId13"/>
    <p:sldId id="308" r:id="rId14"/>
    <p:sldId id="313" r:id="rId15"/>
    <p:sldId id="315" r:id="rId16"/>
    <p:sldId id="317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31" r:id="rId26"/>
    <p:sldId id="332" r:id="rId27"/>
    <p:sldId id="333" r:id="rId28"/>
    <p:sldId id="335" r:id="rId29"/>
    <p:sldId id="337" r:id="rId30"/>
    <p:sldId id="338" r:id="rId31"/>
    <p:sldId id="341" r:id="rId32"/>
    <p:sldId id="340" r:id="rId33"/>
    <p:sldId id="287" r:id="rId34"/>
    <p:sldId id="336" r:id="rId35"/>
    <p:sldId id="334" r:id="rId36"/>
    <p:sldId id="330" r:id="rId37"/>
    <p:sldId id="329" r:id="rId38"/>
    <p:sldId id="328" r:id="rId39"/>
    <p:sldId id="311" r:id="rId40"/>
    <p:sldId id="318" r:id="rId41"/>
    <p:sldId id="314" r:id="rId42"/>
    <p:sldId id="316" r:id="rId43"/>
    <p:sldId id="312" r:id="rId44"/>
    <p:sldId id="306" r:id="rId45"/>
    <p:sldId id="305" r:id="rId46"/>
    <p:sldId id="303" r:id="rId47"/>
    <p:sldId id="300" r:id="rId48"/>
    <p:sldId id="296" r:id="rId49"/>
    <p:sldId id="295" r:id="rId50"/>
    <p:sldId id="298" r:id="rId51"/>
    <p:sldId id="297" r:id="rId52"/>
    <p:sldId id="294" r:id="rId53"/>
    <p:sldId id="293" r:id="rId54"/>
    <p:sldId id="292" r:id="rId55"/>
    <p:sldId id="291" r:id="rId56"/>
    <p:sldId id="290" r:id="rId57"/>
    <p:sldId id="289" r:id="rId58"/>
    <p:sldId id="258" r:id="rId59"/>
    <p:sldId id="284" r:id="rId60"/>
    <p:sldId id="276" r:id="rId61"/>
    <p:sldId id="259" r:id="rId62"/>
    <p:sldId id="275" r:id="rId63"/>
    <p:sldId id="261" r:id="rId64"/>
    <p:sldId id="286" r:id="rId65"/>
    <p:sldId id="262" r:id="rId66"/>
    <p:sldId id="277" r:id="rId67"/>
    <p:sldId id="278" r:id="rId68"/>
    <p:sldId id="279" r:id="rId69"/>
    <p:sldId id="280" r:id="rId70"/>
    <p:sldId id="281" r:id="rId71"/>
    <p:sldId id="282" r:id="rId72"/>
    <p:sldId id="264" r:id="rId73"/>
    <p:sldId id="265" r:id="rId74"/>
    <p:sldId id="266" r:id="rId75"/>
    <p:sldId id="267" r:id="rId76"/>
    <p:sldId id="268" r:id="rId77"/>
    <p:sldId id="269" r:id="rId78"/>
    <p:sldId id="270" r:id="rId79"/>
    <p:sldId id="271" r:id="rId80"/>
    <p:sldId id="272" r:id="rId81"/>
    <p:sldId id="273" r:id="rId82"/>
    <p:sldId id="274" r:id="rId8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590" autoAdjust="0"/>
  </p:normalViewPr>
  <p:slideViewPr>
    <p:cSldViewPr>
      <p:cViewPr varScale="1">
        <p:scale>
          <a:sx n="101" d="100"/>
          <a:sy n="101" d="100"/>
        </p:scale>
        <p:origin x="2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643D9-4110-42B7-9F31-7D8B2C10F1AF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CF94F-C65C-42B9-803B-6B8C652C2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620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CF94F-C65C-42B9-803B-6B8C652C224E}" type="slidenum">
              <a:rPr lang="ru-RU" smtClean="0"/>
              <a:t>58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81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663-4236-44C1-8FE3-46EA70CCC19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39599-C00D-4AAE-B210-1FB64DF0D92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663-4236-44C1-8FE3-46EA70CCC19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39599-C00D-4AAE-B210-1FB64DF0D9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663-4236-44C1-8FE3-46EA70CCC19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39599-C00D-4AAE-B210-1FB64DF0D9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663-4236-44C1-8FE3-46EA70CCC19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39599-C00D-4AAE-B210-1FB64DF0D9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663-4236-44C1-8FE3-46EA70CCC19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39599-C00D-4AAE-B210-1FB64DF0D92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663-4236-44C1-8FE3-46EA70CCC19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39599-C00D-4AAE-B210-1FB64DF0D9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663-4236-44C1-8FE3-46EA70CCC19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39599-C00D-4AAE-B210-1FB64DF0D92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663-4236-44C1-8FE3-46EA70CCC19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39599-C00D-4AAE-B210-1FB64DF0D9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663-4236-44C1-8FE3-46EA70CCC19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39599-C00D-4AAE-B210-1FB64DF0D9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663-4236-44C1-8FE3-46EA70CCC19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39599-C00D-4AAE-B210-1FB64DF0D92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663-4236-44C1-8FE3-46EA70CCC19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39599-C00D-4AAE-B210-1FB64DF0D9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FB40663-4236-44C1-8FE3-46EA70CCC19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9939599-C00D-4AAE-B210-1FB64DF0D9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836713"/>
            <a:ext cx="7056784" cy="2232248"/>
          </a:xfrm>
        </p:spPr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 задачи санитарной микробиологии. Учение о санитарно-показательных микроорганизмах.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05064"/>
            <a:ext cx="8424936" cy="1612776"/>
          </a:xfrm>
        </p:spPr>
        <p:txBody>
          <a:bodyPr>
            <a:normAutofit/>
          </a:bodyPr>
          <a:lstStyle/>
          <a:p>
            <a:endParaRPr lang="ru-RU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546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EBFDF9-2E2E-483B-9D72-A5A4E86B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E84F0E-B3F2-4E87-94DB-A52DC9E06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4. Разработка рекомендаций и мероприятий по оздоровлению объектов окружающей среды и контроль за их выполнением.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5. Охрана окружающей среды.</a:t>
            </a:r>
          </a:p>
        </p:txBody>
      </p:sp>
    </p:spTree>
    <p:extLst>
      <p:ext uri="{BB962C8B-B14F-4D97-AF65-F5344CB8AC3E}">
        <p14:creationId xmlns:p14="http://schemas.microsoft.com/office/powerpoint/2010/main" val="1425063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2FBD40-1397-401B-8C12-AC693CFC6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DC9CA9-9F0D-442E-862F-75318F14D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Основная роль в совершенствовании санитарно-гигиенических нормативов, правил и ГОСТов, а также контроля за их правильным практическим применением принадлежит санитарно-эпидемиологической службе, осуществляющей санитарный надзор на подведомственных территориях.</a:t>
            </a:r>
          </a:p>
        </p:txBody>
      </p:sp>
    </p:spTree>
    <p:extLst>
      <p:ext uri="{BB962C8B-B14F-4D97-AF65-F5344CB8AC3E}">
        <p14:creationId xmlns:p14="http://schemas.microsoft.com/office/powerpoint/2010/main" val="2393628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BFCFB-3BD3-4EB8-B3E4-3CF9F6621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2AE15A-F652-450D-B493-220868365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Патогенные микроорганизмы попадают в почву, воду, воздух, на пищевые продукты из выделений больных людей и животных. Непосредственно обнаружить патогенные микробы в объектах внешней среды чрезвычайно трудно ввиду их малой концентрации.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1460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23EBCA-4D81-48B7-9F9C-FD42335A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A95928-6BBA-41F3-8C3E-748BF12A1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Выявлению патогенных микроорганизмов препятствуют также сапрофитные микроорганизмы, обитающие во внешней среде в большом количестве.</a:t>
            </a:r>
          </a:p>
          <a:p>
            <a:pPr marL="0" indent="0">
              <a:buNone/>
            </a:pPr>
            <a:r>
              <a:rPr lang="ru-RU" dirty="0"/>
              <a:t>  Поэтому для оценки загрязнения внешней среды    патогенными микроорганизмами приняты косвенные показатели, а именно микроорганизмы, постоянно обитающие в организме человека и животных (толстом отделе кишечника и верхнем отделе дыхательных путей). Такие микроорганизмы названы санитарно-показательными.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594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112F20-FEE0-451B-95C6-BA65A5C62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0F1D5B-D5D5-4ABE-B07D-881ABCED6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1" dirty="0"/>
              <a:t>Требования, которым должны удовлетворять санитарно-показательные микроорганизмы:  </a:t>
            </a:r>
          </a:p>
          <a:p>
            <a:pPr marL="0" indent="0">
              <a:buNone/>
            </a:pPr>
            <a:endParaRPr lang="ru-RU" sz="2800" dirty="0"/>
          </a:p>
          <a:p>
            <a:pPr lvl="0"/>
            <a:r>
              <a:rPr lang="ru-RU" sz="2800" dirty="0"/>
              <a:t>постоянно в больших количествах присутствовать в выделениях человека и теплокровных животных; </a:t>
            </a:r>
          </a:p>
          <a:p>
            <a:pPr lvl="0"/>
            <a:endParaRPr lang="ru-RU" sz="2800" dirty="0"/>
          </a:p>
          <a:p>
            <a:pPr lvl="0"/>
            <a:r>
              <a:rPr lang="ru-RU" sz="2800" dirty="0"/>
              <a:t>не должны иметь других природных резервуаров или естественных сред обитания;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348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585F7B-DBB7-41CB-A25B-0E38B1A1F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6A2D1D-08FA-4750-B880-FDB308635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продолжительность выживания во внешней среде должна быть в течение определенных сроков, близких к срокам выживания патогенных микробов;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222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E422C-2A34-4EE3-ABA4-8A8DD0F07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284DB4-E3FA-4B2A-9DA4-403DCD5CC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не должны размножаться (интенсивно) в объектах внешней среды;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должны легко идентифицироваться и поддаваться количественному определению.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423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69E23-D3B9-42D1-AB42-5D06D9E62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F30E61-2718-4E0F-B248-DBEE020BF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Из постоянных обитателей толстого отдела кишечника в качестве санитарно-показательных микроорганизмов приняты следующие: бактерии группы кишечных палочек, энтерококки, </a:t>
            </a:r>
            <a:r>
              <a:rPr lang="ru-RU" sz="2800" dirty="0" err="1"/>
              <a:t>сульфитредуцирующие</a:t>
            </a:r>
            <a:r>
              <a:rPr lang="ru-RU" sz="2800" dirty="0"/>
              <a:t> анаэробы, бактерии рода </a:t>
            </a:r>
            <a:r>
              <a:rPr lang="en-US" sz="2800" dirty="0"/>
              <a:t>Proteus</a:t>
            </a:r>
            <a:r>
              <a:rPr lang="ru-RU" sz="2800" dirty="0"/>
              <a:t>, кишечные бактериофаги.</a:t>
            </a:r>
          </a:p>
        </p:txBody>
      </p:sp>
    </p:spTree>
    <p:extLst>
      <p:ext uri="{BB962C8B-B14F-4D97-AF65-F5344CB8AC3E}">
        <p14:creationId xmlns:p14="http://schemas.microsoft.com/office/powerpoint/2010/main" val="1099711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D72FD4-36C8-4650-81F8-037C93C89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475E06-EA96-4EE1-99B9-FEBB27C35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Из постоянных обитателей слизистых оболочек верхнего отдела дыхательных путей - стрептококки и стафилококки.</a:t>
            </a:r>
          </a:p>
        </p:txBody>
      </p:sp>
    </p:spTree>
    <p:extLst>
      <p:ext uri="{BB962C8B-B14F-4D97-AF65-F5344CB8AC3E}">
        <p14:creationId xmlns:p14="http://schemas.microsoft.com/office/powerpoint/2010/main" val="1898635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3D1264-9E30-41DC-B018-94CFC031F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93B512-6CC2-4BA2-8323-DD421A74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Другими микробами, отражающими санитарное благополучие того или иного объекта, являются плесневые грибы, синегнойная палочка, сальмонеллы. </a:t>
            </a:r>
          </a:p>
        </p:txBody>
      </p:sp>
    </p:spTree>
    <p:extLst>
      <p:ext uri="{BB962C8B-B14F-4D97-AF65-F5344CB8AC3E}">
        <p14:creationId xmlns:p14="http://schemas.microsoft.com/office/powerpoint/2010/main" val="1119170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313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/>
          <a:lstStyle/>
          <a:p>
            <a:pPr lvl="1"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Санитарная микробиология – наука, изучающая санитарно-гигиеническое состояние различных объектов окружающей среды с целью определения эпизоотологической или эпидемиологической безопасности, методами санитарно-бактериологического исследования.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962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797764-EC1A-42B8-8F19-690896E5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4D8DFE-9DBB-47B3-8BCC-851042249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Среди объектов, подлежащих микробиологическому контролю, важное место отводится исследованию воды.</a:t>
            </a:r>
          </a:p>
          <a:p>
            <a:pPr marL="0" indent="0">
              <a:buNone/>
            </a:pPr>
            <a:r>
              <a:rPr lang="ru-RU" dirty="0"/>
              <a:t>Вода является средой обитания разнообразных микробов. Микробное загрязнение воды более опасно, по сравнению с химическим, так как при отсутствии у воды органолептических признаков загрязнения могут возникать массовые заражения, имеющие тяжелые последствия. В этой связи, например, для питьевой воды не устанавливают нижнего переносимого предела, она должна быть свободна от патогенных микроорганизмов</a:t>
            </a:r>
            <a:r>
              <a:rPr lang="ru-RU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131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3A39B2-B94B-40D2-A2FF-33BDD92C1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3FF47E-7FA1-42C3-87CE-D2039CA72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Микрофлора воздуха.</a:t>
            </a:r>
          </a:p>
          <a:p>
            <a:pPr marL="0" indent="0">
              <a:buNone/>
            </a:pPr>
            <a:r>
              <a:rPr lang="ru-RU" dirty="0"/>
              <a:t>Воздух считают неблагоприятной средой для размножения большинства видов микробов. В воздух микрофлора попадает, главным образом, с поднимающейся пылью. Санитарно-микробиологические показатели воздуха нормируются в зависимости от типа и назначения помещения.</a:t>
            </a:r>
          </a:p>
          <a:p>
            <a:pPr marL="0" indent="0">
              <a:buNone/>
            </a:pPr>
            <a:r>
              <a:rPr lang="ru-RU" dirty="0"/>
              <a:t>Ряд патогенных микроорганизмов способны долго сохраняться в воздухе  и являясь возбудители инфекций передаваться воздушно-капельным путем. 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433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8A59EB-62D2-45B4-B0C5-625876FEB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3C4E75-7097-419A-9FE0-6ADE21AFD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Микрофлора почвы чрезвычайно многочисленна и довольно разнообразна. Знания состава и значения микрофлоры почвы для человека, влияния на нее различных условий необходимы для корректной санитарно-микробиологической оценки почв, в плане эпидемической безопасности.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761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F147E7-AB6B-420A-BCB1-76FCCAAB1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01B8A3-9863-46AA-A3F4-F4CCDB0B8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Важной задачей ветеринарных специалистов является организация хранения навоза и способ обезвреживания. Необходимо знать качественный и количественный состав микроорганизмов в навозе, динамику превращений азота, углерода, серы, фосфора и других биогенных элементов при различных способах переработки и хранения навоза; способы обезвреживания навоза, роль термогенных микробов при биотермическом способе обеззараживания навоза, выживаемость патогенных микробов возбудителей инфекционных болезней передаваемых через почву.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6970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B27338-8175-4A21-8451-0890EB4EA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188083-0FD1-48A1-BF82-6E525A361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Точность санитарно-микробиологических исследований обеспечивается:</a:t>
            </a:r>
          </a:p>
          <a:p>
            <a:r>
              <a:rPr lang="ru-RU" sz="2800" dirty="0"/>
              <a:t> правильным отбором, хранением и транспортировкой проб в лабораторию, использованием стандартных методов, комплексностью исследования и его повторностью.</a:t>
            </a:r>
          </a:p>
        </p:txBody>
      </p:sp>
    </p:spTree>
    <p:extLst>
      <p:ext uri="{BB962C8B-B14F-4D97-AF65-F5344CB8AC3E}">
        <p14:creationId xmlns:p14="http://schemas.microsoft.com/office/powerpoint/2010/main" val="4225396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AA99F1-50B3-4EB8-8420-30EBEA5E0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CFC78B-C995-45F0-BE82-113C15670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Взятие проб для санитарно-микробиологических исследований производят с соблюдение всех необходимых условий, регламентированных для каждого исследуемого объекта, и правил стерильности.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630398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CF746-5856-476A-985C-707ECFCAF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96B552-9D0A-41E8-89EA-DEA1753C9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При упаковке и транспортировке проб необходимо создавать такие условия, при которых не будет допущена гибель или размножение исходной микрофлоры в исследуемом объекте. Поэтому одним из правил является возможно быстрое проведение исследований. </a:t>
            </a:r>
          </a:p>
        </p:txBody>
      </p:sp>
    </p:spTree>
    <p:extLst>
      <p:ext uri="{BB962C8B-B14F-4D97-AF65-F5344CB8AC3E}">
        <p14:creationId xmlns:p14="http://schemas.microsoft.com/office/powerpoint/2010/main" val="3716528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F55749-798F-40CC-8DCD-2CF434C27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DECF80-ABA9-4717-B3A2-0435B227C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Каждая проба сопровождается документом, в котором указывают название исследуемого материала, номер пробы, время, место взятия, характеристику объекта, подпись лица, взявшего пробу.</a:t>
            </a:r>
          </a:p>
        </p:txBody>
      </p:sp>
    </p:spTree>
    <p:extLst>
      <p:ext uri="{BB962C8B-B14F-4D97-AF65-F5344CB8AC3E}">
        <p14:creationId xmlns:p14="http://schemas.microsoft.com/office/powerpoint/2010/main" val="23349337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9FAA9-6223-45EE-8219-68B08463D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3AF117-4E49-4FEF-A050-7266D3AE8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 как изменение микрофлоры в  исследуемых объектах очень велико, необходимо повторное взятие проб для получения сопоставимых результатов. Повторное взятие проб позволяет более точно определить биологическую контаминацию объектов окружающей среды, применяя при этом стандартные и унифицированные методы исследования, утвержденные ГОСТами и инструкциями.</a:t>
            </a:r>
          </a:p>
        </p:txBody>
      </p:sp>
    </p:spTree>
    <p:extLst>
      <p:ext uri="{BB962C8B-B14F-4D97-AF65-F5344CB8AC3E}">
        <p14:creationId xmlns:p14="http://schemas.microsoft.com/office/powerpoint/2010/main" val="3677614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784CA-4F14-47DE-9D12-7EE331889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43B98E-16FD-449C-BC3D-FE5FAE6DC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получения разносторонней и полноценной санитарно-микробиологической характеристики исследуемых объектов,  используется одновременно комплекс тестов. Применяют прямой метод обнаружения патогенных микроорганизмов и косвенный. К косвенным тестам относится определение общего числа микробов, количественного и качественного состава санитарно-показательных микроорганизмов.</a:t>
            </a:r>
          </a:p>
        </p:txBody>
      </p:sp>
    </p:spTree>
    <p:extLst>
      <p:ext uri="{BB962C8B-B14F-4D97-AF65-F5344CB8AC3E}">
        <p14:creationId xmlns:p14="http://schemas.microsoft.com/office/powerpoint/2010/main" val="297530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2E53E3-BED4-4BE6-AD15-612CFEECC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2D520C-4905-4E8C-ADE0-8F5C0AEA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Санитарная микробиология – самостоятельная наука, находящаяся на стыке трех наук: микробиологии, гигиены и эпизоотологии. </a:t>
            </a:r>
          </a:p>
        </p:txBody>
      </p:sp>
    </p:spTree>
    <p:extLst>
      <p:ext uri="{BB962C8B-B14F-4D97-AF65-F5344CB8AC3E}">
        <p14:creationId xmlns:p14="http://schemas.microsoft.com/office/powerpoint/2010/main" val="2634585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EBE7F-D592-444C-BB59-CD2B626F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2B90B2-049B-47C3-B19A-38BA2005E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Методы санитарно-микробиологических исследований: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микроскопический – при индикации и прямом подсчете микроорганизмов в исследуемом объекте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бактериологический – выделение микроорганизмов и их идентификация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биологический – заражение чувствительных животных и ускоренные методы исследований</a:t>
            </a:r>
          </a:p>
        </p:txBody>
      </p:sp>
    </p:spTree>
    <p:extLst>
      <p:ext uri="{BB962C8B-B14F-4D97-AF65-F5344CB8AC3E}">
        <p14:creationId xmlns:p14="http://schemas.microsoft.com/office/powerpoint/2010/main" val="25844724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CDB45B-744A-4AE7-AE99-A69E47988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690C7D-37F8-4674-A47E-BB1D56C65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Ответственность за точность выводов и заключений о состоянии исследуемых объектов возлагается на врачей санитарной службы.</a:t>
            </a:r>
          </a:p>
        </p:txBody>
      </p:sp>
    </p:spTree>
    <p:extLst>
      <p:ext uri="{BB962C8B-B14F-4D97-AF65-F5344CB8AC3E}">
        <p14:creationId xmlns:p14="http://schemas.microsoft.com/office/powerpoint/2010/main" val="1295177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D4548-0E96-49E3-9242-64E7B3F70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F170AF-E10F-4C28-A3B7-E97E65AAA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9627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FC0F8FA-B962-495C-B2DA-8CE75E7AA510}"/>
              </a:ext>
            </a:extLst>
          </p:cNvPr>
          <p:cNvSpPr/>
          <p:nvPr/>
        </p:nvSpPr>
        <p:spPr>
          <a:xfrm>
            <a:off x="2286000" y="2551837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B250666-2963-4EFC-BBE5-164A7E959A33}"/>
              </a:ext>
            </a:extLst>
          </p:cNvPr>
          <p:cNvSpPr/>
          <p:nvPr/>
        </p:nvSpPr>
        <p:spPr>
          <a:xfrm>
            <a:off x="2123728" y="182856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630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C27D88-462F-433A-8D65-873F86245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F64ECD-85E6-4FE2-B585-F71E40386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0145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1B9AB7-B417-49EE-9DA2-5F27D7E9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FC4DD-1C9F-40B8-9147-90EBD60DB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43970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44B112-94D1-4DF2-BB88-8C8EA4969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C23495-8485-42C1-B5BE-9048758AF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5478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31BB8D-22ED-4E58-B9F2-63165EF5B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B1D647-0DC8-4FDB-B9FB-9EDC4BEB8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6851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6D1C83-70BD-4E19-8CCD-6D964BA66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0276B0-29E5-401F-85AF-DAA3EF384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2467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ADE11F-77BD-43B8-A553-854111E6D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D59B97-CFE7-4B9D-B8C2-41F36B525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8876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A3F263-5DA6-49EA-8DC2-FA48044EC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94F1BE-4EA5-4C04-80F1-3093F071D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отечественной санитарно-микробиологической науки связано с именами А.А. Миллера, А.С. Разумова, Г.Н.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Чистовича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</a:t>
            </a:r>
          </a:p>
        </p:txBody>
      </p:sp>
    </p:spTree>
    <p:extLst>
      <p:ext uri="{BB962C8B-B14F-4D97-AF65-F5344CB8AC3E}">
        <p14:creationId xmlns:p14="http://schemas.microsoft.com/office/powerpoint/2010/main" val="10631959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8B37E8-BFEA-45EE-A9B8-00FB1B97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FCDC3F-9D36-401E-A371-00A49F1D6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1196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83311E-5B1A-4EF9-802C-56F27D5D7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4609C7-4D23-4FE6-AB5C-9C20E1BC9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636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380FE3-1726-461A-9033-F0F17F996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743AB0-E5EA-4A2B-A3F3-7E90BA463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8592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5C99DC-4AA6-4B65-B624-931CC2911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6989A7-7253-4BAC-BB0B-686C7D600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4072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A9CBFB-2C68-4F18-B304-F380E7EBE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476683-E396-4387-80B5-FE5342EBC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9234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9C78F6-34D9-451F-B44C-2EEE305DE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4E38BB-C2FE-417E-A5BF-E55E13A50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31347628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D05795-EF54-482A-8417-FF5F27FE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6A2D88-332C-414A-AB47-3B0FA573B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15156782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4932AF-5F42-4440-B8B8-41AB32FD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D96DCF-AF7D-4BB2-B6E9-B0B384A94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7984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C4A8B2-A11B-4280-8DE2-D1C9DA248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D4BD3A-A271-4D9C-94F4-85B69E826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000000"/>
              </a:solidFill>
              <a:latin typeface="mesNewRomanPSM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3586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5A718-0A0C-45C7-B80A-8E2821402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1BD818-CB14-4175-8660-13031785A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solidFill>
                <a:srgbClr val="000000"/>
              </a:solidFill>
              <a:latin typeface="mesNewRomanPSM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252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деятельность санитарной службы направлена на создание научно-обоснованных нормативов предельно допустимых уровней воздействия различных факторов окружающей среды на здоровье человека. 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01267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02C31A-9EB6-4716-B47B-8AB593AB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25D2AE-A484-4C55-8EEB-796DEA832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2941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A1E673-D147-4FFA-B6EC-60CD0AE1F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E9316E-6A4E-41FD-9EA8-8EFBD62FD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4099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EAF7D3-E5FE-44CB-B939-7E6204B80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502D03-854D-4461-9B31-C57AE9C88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solidFill>
                <a:srgbClr val="000000"/>
              </a:solidFill>
              <a:latin typeface="mesNewRomanPSM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775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11524B-DEC7-45B2-A790-4689227B8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99F21C-C503-436A-A6EC-4B605DEFF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solidFill>
                <a:srgbClr val="000000"/>
              </a:solidFill>
              <a:latin typeface="mesNewRomanPSM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5624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C1E03-FD20-4A59-9355-A64BFAB1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6A9970-1822-4E2D-99F9-205DDB446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2558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F56CBD-372A-4730-914E-1ABF053CA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28ED6A-E4A8-4BAC-9C82-87146794D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726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DB9A56-54B6-4E7B-A93C-A7DB9BE11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F0771B-A2A0-4C6A-AF5C-6AA0577F1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2235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B8E00-3402-4DD6-BB1E-C40995227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DAE53E-4E38-4A4F-B523-70AFEE9D3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3059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08721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mesNewRomanPSMT"/>
              </a:rPr>
              <a:t> </a:t>
            </a:r>
            <a:endParaRPr lang="en-US" sz="2400" dirty="0">
              <a:solidFill>
                <a:srgbClr val="000000"/>
              </a:solidFill>
              <a:latin typeface="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19393989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rgbClr val="000000"/>
              </a:solidFill>
              <a:latin typeface="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309481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F29160-B5F1-4351-993E-74CABFF49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8A8E7D-1D71-48B8-91C5-E230701EB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Санитарная микробиология разрабатывает методы контроля за состоянием воды, воздуха,  почвы, пищевых продуктов и предметов обихода.</a:t>
            </a:r>
            <a:endParaRPr lang="ru-RU" sz="3200" dirty="0">
              <a:solidFill>
                <a:srgbClr val="000000"/>
              </a:solidFill>
              <a:latin typeface="mesNewRomanPSM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477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5273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1256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5193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52256"/>
          </a:xfrm>
        </p:spPr>
        <p:txBody>
          <a:bodyPr>
            <a:normAutofit/>
          </a:bodyPr>
          <a:lstStyle/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91943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8454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8962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61737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9666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90000"/>
              </a:lnSpc>
              <a:spcBef>
                <a:spcPts val="600"/>
              </a:spcBef>
              <a:buClrTx/>
              <a:buSzTx/>
              <a:buNone/>
            </a:pPr>
            <a:endParaRPr lang="ru-RU" sz="2800" dirty="0">
              <a:solidFill>
                <a:srgbClr val="514843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8394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63182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76264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922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1F8628-E068-4CA0-8583-B232A950C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E27BFF-0A07-4A83-8025-D76093E13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санитарная служба осуществляет санитарный предупредительный, текущий надзор и контроль за соблюдением норм и правил в интересах охраны здоровья людей, обеспечения оптимальных условий труда и отдыха.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98389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04048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594965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0693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51360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67630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075351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90000"/>
              </a:lnSpc>
              <a:spcBef>
                <a:spcPts val="600"/>
              </a:spcBef>
              <a:buClrTx/>
              <a:buSzTx/>
              <a:buNone/>
            </a:pPr>
            <a:endParaRPr lang="ru-RU" sz="2800" dirty="0">
              <a:solidFill>
                <a:srgbClr val="514843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70051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72088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26548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56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410EA4-9375-4D94-978B-3BA889C7A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39913C-152D-4B45-A8C4-88643960E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современной санитарной микробиологией стоят следующие задачи: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Разработка, совершенствование и оценка микробиологических исследования объектов окружающей среды – воды, воздуха, почвы, пищевых продуктов, предметов обихода </a:t>
            </a:r>
          </a:p>
        </p:txBody>
      </p:sp>
    </p:spTree>
    <p:extLst>
      <p:ext uri="{BB962C8B-B14F-4D97-AF65-F5344CB8AC3E}">
        <p14:creationId xmlns:p14="http://schemas.microsoft.com/office/powerpoint/2010/main" val="312127318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21147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pc="0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975" lvl="0" indent="-180975">
              <a:lnSpc>
                <a:spcPct val="90000"/>
              </a:lnSpc>
              <a:spcBef>
                <a:spcPts val="600"/>
              </a:spcBef>
              <a:buClrTx/>
              <a:buSzTx/>
            </a:pPr>
            <a:r>
              <a:rPr lang="ru-RU" sz="2800" dirty="0">
                <a:solidFill>
                  <a:srgbClr val="514843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2400" b="1" dirty="0">
                <a:solidFill>
                  <a:srgbClr val="514843"/>
                </a:solidFill>
                <a:latin typeface="Arial" pitchFamily="34" charset="0"/>
                <a:cs typeface="Arial" pitchFamily="34" charset="0"/>
              </a:rPr>
            </a:br>
            <a:br>
              <a:rPr lang="ru-RU" sz="2400" b="1" u="sng" dirty="0">
                <a:solidFill>
                  <a:srgbClr val="514843"/>
                </a:solidFill>
                <a:latin typeface="Arial" pitchFamily="34" charset="0"/>
                <a:cs typeface="Arial" pitchFamily="34" charset="0"/>
              </a:rPr>
            </a:br>
            <a:endParaRPr lang="ru-RU" sz="2400" dirty="0">
              <a:solidFill>
                <a:srgbClr val="514843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00949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pc="0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975" lvl="0" indent="-180975">
              <a:lnSpc>
                <a:spcPct val="90000"/>
              </a:lnSpc>
              <a:spcBef>
                <a:spcPts val="600"/>
              </a:spcBef>
              <a:buClrTx/>
              <a:buSzTx/>
            </a:pPr>
            <a:r>
              <a:rPr lang="ru-RU" sz="2800" dirty="0">
                <a:solidFill>
                  <a:srgbClr val="514843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206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BE8FA-CB0A-4420-B099-3E851277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/>
              <a:t> 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21C377-86C4-4239-BD99-8494CA285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Оценка путей воздействия человека и животных на окружающую среду.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Разработка ГОСТов и методических указаний, определяющих соответствие микрофлоры объектов окружающей среды гигиеническим требованиям, включая микробиологические показатели.</a:t>
            </a:r>
          </a:p>
        </p:txBody>
      </p:sp>
    </p:spTree>
    <p:extLst>
      <p:ext uri="{BB962C8B-B14F-4D97-AF65-F5344CB8AC3E}">
        <p14:creationId xmlns:p14="http://schemas.microsoft.com/office/powerpoint/2010/main" val="3340055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688</TotalTime>
  <Words>983</Words>
  <Application>Microsoft Office PowerPoint</Application>
  <PresentationFormat>Экран (4:3)</PresentationFormat>
  <Paragraphs>77</Paragraphs>
  <Slides>82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82</vt:i4>
      </vt:variant>
    </vt:vector>
  </HeadingPairs>
  <TitlesOfParts>
    <vt:vector size="87" baseType="lpstr">
      <vt:lpstr>Arial</vt:lpstr>
      <vt:lpstr>Calibri</vt:lpstr>
      <vt:lpstr>mesNewRomanPSMT</vt:lpstr>
      <vt:lpstr>Times New Roman</vt:lpstr>
      <vt:lpstr>Ясность</vt:lpstr>
      <vt:lpstr>Предмет и задачи санитарной микробиологии. Учение о санитарно-показательных микроорганизмах.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  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Дарина</dc:creator>
  <cp:lastModifiedBy>Михаил Сергеевич Трескин</cp:lastModifiedBy>
  <cp:revision>64</cp:revision>
  <dcterms:created xsi:type="dcterms:W3CDTF">2015-11-05T20:21:11Z</dcterms:created>
  <dcterms:modified xsi:type="dcterms:W3CDTF">2020-08-31T10:28:51Z</dcterms:modified>
</cp:coreProperties>
</file>