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310F-236B-46E4-AE2D-28B34F567DD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D3F-C2E5-4271-8D7C-07DCDF3A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2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310F-236B-46E4-AE2D-28B34F567DD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D3F-C2E5-4271-8D7C-07DCDF3A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9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310F-236B-46E4-AE2D-28B34F567DD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D3F-C2E5-4271-8D7C-07DCDF3A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9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310F-236B-46E4-AE2D-28B34F567DD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D3F-C2E5-4271-8D7C-07DCDF3A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6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310F-236B-46E4-AE2D-28B34F567DD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D3F-C2E5-4271-8D7C-07DCDF3A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5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310F-236B-46E4-AE2D-28B34F567DD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D3F-C2E5-4271-8D7C-07DCDF3A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0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310F-236B-46E4-AE2D-28B34F567DD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D3F-C2E5-4271-8D7C-07DCDF3A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2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310F-236B-46E4-AE2D-28B34F567DD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D3F-C2E5-4271-8D7C-07DCDF3A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6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310F-236B-46E4-AE2D-28B34F567DD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D3F-C2E5-4271-8D7C-07DCDF3A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7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310F-236B-46E4-AE2D-28B34F567DD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D3F-C2E5-4271-8D7C-07DCDF3A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2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310F-236B-46E4-AE2D-28B34F567DD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D3F-C2E5-4271-8D7C-07DCDF3A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73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310F-236B-46E4-AE2D-28B34F567DD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AD3F-C2E5-4271-8D7C-07DCDF3AF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</a:rPr>
              <a:t>ОБЩАЯ ХАРАКТЕРИСТИКА СИСТЕМЫ КРОВИ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1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Липиды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0" y="1825625"/>
            <a:ext cx="769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Липиды крови подразделяют на нейтральные липиды, состоящие из глицерина и жирных кислот (моно-, </a:t>
            </a:r>
            <a:r>
              <a:rPr lang="ru-RU" sz="2400" dirty="0" err="1" smtClean="0">
                <a:latin typeface="+mj-lt"/>
              </a:rPr>
              <a:t>ди</a:t>
            </a:r>
            <a:r>
              <a:rPr lang="ru-RU" sz="2400" dirty="0" smtClean="0">
                <a:latin typeface="+mj-lt"/>
              </a:rPr>
              <a:t>- и триглицериды), и сложные — холестерин, его производные и фосфолипиды. В крови присутствуют также свободные жирные кислоты. Содержание общих липидов в крови может изменяться в больших пределах (например, у коров в норме колебание липидов в пределах 1...10 г/л). При увеличении содержания в крови липидов (например, после приема жирной пищи) плазма начинает заметно </a:t>
            </a:r>
            <a:r>
              <a:rPr lang="ru-RU" sz="2400" dirty="0" err="1" smtClean="0">
                <a:latin typeface="+mj-lt"/>
              </a:rPr>
              <a:t>опалесцировать</a:t>
            </a:r>
            <a:r>
              <a:rPr lang="ru-RU" sz="2400" dirty="0" smtClean="0">
                <a:latin typeface="+mj-lt"/>
              </a:rPr>
              <a:t>, мутнеет, приобретает молочный оттенок, а у кур при отстаивании плазмы жир может всплывать в виде толстой капли.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1825625"/>
            <a:ext cx="3207657" cy="24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Углеводы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072" y="1944914"/>
            <a:ext cx="10395856" cy="3782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Углеводы крови представлены главным образом глюкозой. Но содержание глюкозы определяют не в плазме, а в цельной крови, так как глюкоза частично адсорбируется на эритроцитах. Концентрация глюкозы в крови у млекопитающих удерживается в очень узких границах: у животных с однокамерным желудком 0,8...1,2 г/л, а с многокамерным желудком 0,04...0,06 г/л. У птиц содержание глюкозы в крови выше, что объясняется особенностями гормональной регуляции углеводного обмена.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39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4.ФИЗИКО-ХИМИЧЕСКИЕ СВОЙСТВА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Кровь представляет собой суспензию, в которой жидкая фаза — плазма, а частицы — форменные элементы. Как и все другие клетки организма, мембраны эритроцитов, лейкоцитов и тромбоцитов поляризованы, причем наружная поверхность мембран заряжена положительно по отношению к внутренней. Вокруг клеток крови, как и эндотелиальных клеток, формируется облако отрицательных зарядов. Благодаря одноименным зарядам клетки крови отталкиваются друг от друга и от стенок кровеносных сосудов. При потере зарядов форменные элементы крови могут склеиваться и слипаться.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54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95085"/>
            <a:ext cx="10515600" cy="2285774"/>
          </a:xfrm>
        </p:spPr>
        <p:txBody>
          <a:bodyPr/>
          <a:lstStyle/>
          <a:p>
            <a:r>
              <a:rPr lang="ru-RU" dirty="0" smtClean="0"/>
              <a:t>Плотность и вязкость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841829"/>
            <a:ext cx="11669485" cy="2714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Плотность (удельная масса) крови — это масса единицы объема. Плотность цельной крови равна 1,045...1,055. Это означает, что 1мл крови имеет массу 1,045...1,055 г, а 1 л крови — 1,045...1,055 кг.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Плотность крови зависит от количества в ней эритроцитов, гемоглобина, белков.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Вязкость крови — это сила внутреннего трения, или сцепления, частиц жидкости. Она в 4...5 раз больше вязкости дистиллированной воды, это величина относительной вязкости крови. Чем больше эритроцитов в крови, тем больше вязкость крови. Увеличивают вязкость крови глобулярные белки, особенно фибриноген.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86" y="3555999"/>
            <a:ext cx="3621314" cy="24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Кислотно-щелочное равновесие (КЩР)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В крови имеются кислотные и щелочные ионы. Суммарный заряд щелочных ионов больше, чем кислотных, и их соотношение называется кислотно-щелочным равновесием крови. Поэтому реакция крови слабощелочная и рН составляет 7,35. Показатель концентрации водородных ионов (рН) является одним из самых жестких констант организма. Это связано с тем, что любая химическая реакция протекает при оптимальном для нее уровне рН. Всякое изменение рН крови ведет к нарушению сердечной деятельности, дыхания, работы мозга, печени и других органов. Сдвиг рН крови на несколько десятых, особенно в кислую сторону, несовместим с жизнью.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35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Коллоидно-осмотическое давление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Осмотическое давление — это сила, которая вызывает перемещение воды или растворенных в ней веществ через полупроницаемые мембраны. В организме все мембраны — сосудистые стенки, оболочки клеток или поверхности внутриклеточных образований — полупроницаемые. Они хорошо пропускают воду, но избирательно — растворенные вещества. Перемещение веществ между клетками, тканевой жидкостью и кровью зависит от их концентрации. Чем больше концентрация растворенных веществ, тем больше осмотическое давление данной жидкости.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48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ГЕМОСТАЗ И СВЕРТЫВАНИЕ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3086" y="1407886"/>
            <a:ext cx="8432800" cy="44268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Гемостаз (лат. </a:t>
            </a:r>
            <a:r>
              <a:rPr lang="ru-RU" sz="2400" dirty="0" err="1" smtClean="0">
                <a:latin typeface="+mj-lt"/>
              </a:rPr>
              <a:t>haema</a:t>
            </a:r>
            <a:r>
              <a:rPr lang="ru-RU" sz="2400" dirty="0" smtClean="0">
                <a:latin typeface="+mj-lt"/>
              </a:rPr>
              <a:t> — кровь, </a:t>
            </a:r>
            <a:r>
              <a:rPr lang="ru-RU" sz="2400" dirty="0" err="1" smtClean="0">
                <a:latin typeface="+mj-lt"/>
              </a:rPr>
              <a:t>stasis</a:t>
            </a:r>
            <a:r>
              <a:rPr lang="ru-RU" sz="2400" dirty="0" smtClean="0">
                <a:latin typeface="+mj-lt"/>
              </a:rPr>
              <a:t> — остановка) — это механизмы, останавливающие кровотечения, а также направленные на сохранение крови в сосудах в жидком состоянии, препятствующие кровоточивости и восстанавливающие кровоток в том случае, если просвет сосуда окажется закупоренным тромбом. Чтобы двигаться по сосудам и выполнять свои основные функции, кровь должна быть жидкой. Но одновременно кровь должна обладать и способностью свертываться, чтобы не произошло ее потери из поврежденного сосуда: при травмах и родах, при усиленном функционировании скелетных мышц и других органов (микротравмы капилляров). Динамическое единство свертывающей и </a:t>
            </a:r>
            <a:r>
              <a:rPr lang="ru-RU" sz="2400" dirty="0" err="1" smtClean="0">
                <a:latin typeface="+mj-lt"/>
              </a:rPr>
              <a:t>противосвертывающей</a:t>
            </a:r>
            <a:r>
              <a:rPr lang="ru-RU" sz="2400" dirty="0" smtClean="0">
                <a:latin typeface="+mj-lt"/>
              </a:rPr>
              <a:t> систем крови составляет сущность гемостаза.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814"/>
            <a:ext cx="3643086" cy="20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Остановка кровотечения происходит в три этапа: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1. Образование </a:t>
            </a:r>
            <a:r>
              <a:rPr lang="ru-RU" sz="2400" dirty="0" err="1" smtClean="0">
                <a:latin typeface="+mj-lt"/>
              </a:rPr>
              <a:t>микроциркуляционного</a:t>
            </a:r>
            <a:r>
              <a:rPr lang="ru-RU" sz="2400" dirty="0" smtClean="0">
                <a:latin typeface="+mj-lt"/>
              </a:rPr>
              <a:t>, или </a:t>
            </a:r>
            <a:r>
              <a:rPr lang="ru-RU" sz="2400" dirty="0" err="1" smtClean="0">
                <a:latin typeface="+mj-lt"/>
              </a:rPr>
              <a:t>тромбоцитарного</a:t>
            </a:r>
            <a:r>
              <a:rPr lang="ru-RU" sz="2400" dirty="0" smtClean="0">
                <a:latin typeface="+mj-lt"/>
              </a:rPr>
              <a:t>, тромба;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2. Свертывание крови, или </a:t>
            </a:r>
            <a:r>
              <a:rPr lang="ru-RU" sz="2400" dirty="0" err="1" smtClean="0">
                <a:latin typeface="+mj-lt"/>
              </a:rPr>
              <a:t>гемокоагуляция</a:t>
            </a:r>
            <a:r>
              <a:rPr lang="ru-RU" sz="2400" dirty="0" smtClean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3. Ретракция (уплотнение) кровяного сгустка и </a:t>
            </a:r>
            <a:r>
              <a:rPr lang="ru-RU" sz="2400" dirty="0" err="1" smtClean="0">
                <a:latin typeface="+mj-lt"/>
              </a:rPr>
              <a:t>фибринолиз</a:t>
            </a:r>
            <a:r>
              <a:rPr lang="ru-RU" sz="2400" dirty="0" smtClean="0">
                <a:latin typeface="+mj-lt"/>
              </a:rPr>
              <a:t> (его растворение).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79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ru-RU" dirty="0" smtClean="0"/>
              <a:t>Образование </a:t>
            </a:r>
            <a:r>
              <a:rPr lang="ru-RU" dirty="0" err="1" smtClean="0"/>
              <a:t>микроциркуляционного</a:t>
            </a:r>
            <a:r>
              <a:rPr lang="ru-RU" dirty="0" smtClean="0"/>
              <a:t> тромба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5600" y="1538514"/>
            <a:ext cx="7910286" cy="4638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+mj-lt"/>
              </a:rPr>
              <a:t>Микроциркуляционный</a:t>
            </a:r>
            <a:r>
              <a:rPr lang="ru-RU" sz="2400" dirty="0" smtClean="0">
                <a:latin typeface="+mj-lt"/>
              </a:rPr>
              <a:t> тромб образуется в мелких кровеносных сосудах с низким кровяным давлением и медленным течением крови. При травме таких сосудов или же при изменении свойств внутренней поверхности сосудов сначала возникает рефлекторный спазм сосуда, в результате чего уменьшается приток крови к поврежденному участку.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Затем к внутренней поверхности сосуда подходят тромбоциты — кровяные пластинки. Они распластываются на этом участке, вытягивают навстречу друг другу отростки и образуют </a:t>
            </a:r>
            <a:r>
              <a:rPr lang="ru-RU" sz="2400" dirty="0" err="1" smtClean="0">
                <a:latin typeface="+mj-lt"/>
              </a:rPr>
              <a:t>тромбоцитарную</a:t>
            </a:r>
            <a:r>
              <a:rPr lang="ru-RU" sz="2400" dirty="0" smtClean="0">
                <a:latin typeface="+mj-lt"/>
              </a:rPr>
              <a:t> массу (тромб) из слипшихся, потерявших электрические заряды тромбоцитов. </a:t>
            </a:r>
            <a:r>
              <a:rPr lang="ru-RU" sz="2400" dirty="0" err="1" smtClean="0">
                <a:latin typeface="+mj-lt"/>
              </a:rPr>
              <a:t>Тромбоцитарный</a:t>
            </a:r>
            <a:r>
              <a:rPr lang="ru-RU" sz="2400" dirty="0" smtClean="0">
                <a:latin typeface="+mj-lt"/>
              </a:rPr>
              <a:t> тромб вначале рыхлый, потом он уплотняется и закрывает дефект сосуда.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1" y="1538514"/>
            <a:ext cx="3476172" cy="422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Свертывание крови протекает в три фазы: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Первая фаза. </a:t>
            </a:r>
            <a:r>
              <a:rPr lang="ru-RU" sz="2400" dirty="0" err="1" smtClean="0">
                <a:latin typeface="+mj-lt"/>
              </a:rPr>
              <a:t>Протромбиназа</a:t>
            </a:r>
            <a:r>
              <a:rPr lang="ru-RU" sz="2400" dirty="0" smtClean="0">
                <a:latin typeface="+mj-lt"/>
              </a:rPr>
              <a:t> — это комплекс веществ, обладающих ферментативной активностью. активного ферментного комплекса.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Вторая фаза свертывания крови заключается в том, что под влиянием </a:t>
            </a:r>
            <a:r>
              <a:rPr lang="ru-RU" sz="2400" dirty="0" err="1" smtClean="0">
                <a:latin typeface="+mj-lt"/>
              </a:rPr>
              <a:t>протромбиназы</a:t>
            </a:r>
            <a:r>
              <a:rPr lang="ru-RU" sz="2400" dirty="0" smtClean="0">
                <a:latin typeface="+mj-lt"/>
              </a:rPr>
              <a:t> и в присутствии ряда плазменных факторов (ионы кальция, </a:t>
            </a:r>
            <a:r>
              <a:rPr lang="ru-RU" sz="2400" dirty="0" err="1" smtClean="0">
                <a:latin typeface="+mj-lt"/>
              </a:rPr>
              <a:t>проконвертин</a:t>
            </a:r>
            <a:r>
              <a:rPr lang="ru-RU" sz="2400" dirty="0" smtClean="0">
                <a:latin typeface="+mj-lt"/>
              </a:rPr>
              <a:t>, фактор Стюарта — </a:t>
            </a:r>
            <a:r>
              <a:rPr lang="ru-RU" sz="2400" dirty="0" err="1" smtClean="0">
                <a:latin typeface="+mj-lt"/>
              </a:rPr>
              <a:t>Прауэра</a:t>
            </a:r>
            <a:r>
              <a:rPr lang="ru-RU" sz="2400" dirty="0" smtClean="0">
                <a:latin typeface="+mj-lt"/>
              </a:rPr>
              <a:t>) происходит активация нового участника </a:t>
            </a:r>
            <a:r>
              <a:rPr lang="ru-RU" sz="2400" dirty="0" err="1" smtClean="0">
                <a:latin typeface="+mj-lt"/>
              </a:rPr>
              <a:t>гемокоагуляции</a:t>
            </a:r>
            <a:r>
              <a:rPr lang="ru-RU" sz="2400" dirty="0" smtClean="0">
                <a:latin typeface="+mj-lt"/>
              </a:rPr>
              <a:t> — протромбина. 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Третья фаза свертывания крови происходит при участии тромбина. Активный тромбин вызывает выпадение в осадок фибриногена — белка, постоянно находящегося в плазме крови.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80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1. Значение и функции крови.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2. Количество крови в организме.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3. Состав крови.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4. Физико-химические свойства крови.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5. Гемостаз и свертывание крови.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6. Регуляция объёма циркулирующей крови.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58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2857"/>
            <a:ext cx="10515600" cy="5814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Ретракция, или сокращение и уплотнение фибринового тромба, сопровождается выделением из него сыворотки крови — прозрачной жидкости желтого цвета. По составу сыворотка подобна плазме, но в ней нет фибриногена и ряда других факторов свертывания крови, поэтому она не может свертываться. В ретракции кровяного сгустка участвуют ферменты тромбоцитов (например, </a:t>
            </a:r>
            <a:r>
              <a:rPr lang="ru-RU" sz="2400" dirty="0" err="1" smtClean="0">
                <a:latin typeface="+mj-lt"/>
              </a:rPr>
              <a:t>тромбостенин</a:t>
            </a:r>
            <a:r>
              <a:rPr lang="ru-RU" sz="2400" dirty="0" smtClean="0">
                <a:latin typeface="+mj-lt"/>
              </a:rPr>
              <a:t>).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Фибринолиз</a:t>
            </a:r>
            <a:r>
              <a:rPr lang="ru-RU" sz="2400" dirty="0" smtClean="0">
                <a:latin typeface="+mj-lt"/>
              </a:rPr>
              <a:t> — это процесс ферментативного растворения фибрина. Распадается до аминокислот фибрин, отложившийся в естественных условиях на внутренней поверхности сосудов, в межклеточном пространстве, в каналах и мелких протоках органов, а также составляющий основу кровяного сгустка. В результате </a:t>
            </a:r>
            <a:r>
              <a:rPr lang="ru-RU" sz="2400" dirty="0" err="1" smtClean="0">
                <a:latin typeface="+mj-lt"/>
              </a:rPr>
              <a:t>фибринолиза</a:t>
            </a:r>
            <a:r>
              <a:rPr lang="ru-RU" sz="2400" dirty="0" smtClean="0">
                <a:latin typeface="+mj-lt"/>
              </a:rPr>
              <a:t> происходит рассасывание мелких тромбов, а в более крупных тромбах — образование каналов, по которым может восстановиться движение крови; это явление называется канализацией тромба.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18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624113"/>
            <a:ext cx="10515600" cy="2314802"/>
          </a:xfrm>
        </p:spPr>
        <p:txBody>
          <a:bodyPr/>
          <a:lstStyle/>
          <a:p>
            <a:r>
              <a:rPr lang="ru-RU" dirty="0" smtClean="0"/>
              <a:t>6.Регуляция объема циркулирующей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5714"/>
            <a:ext cx="10515600" cy="5451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Изменение объема крови воспринимается </a:t>
            </a:r>
            <a:r>
              <a:rPr lang="ru-RU" sz="2400" dirty="0" err="1" smtClean="0">
                <a:latin typeface="+mj-lt"/>
              </a:rPr>
              <a:t>волюморецепторами</a:t>
            </a:r>
            <a:r>
              <a:rPr lang="ru-RU" sz="2400" dirty="0" smtClean="0">
                <a:latin typeface="+mj-lt"/>
              </a:rPr>
              <a:t> и хеморецепторами сердца (правого и </a:t>
            </a:r>
            <a:r>
              <a:rPr lang="ru-RU" sz="2400" dirty="0" err="1" smtClean="0">
                <a:latin typeface="+mj-lt"/>
              </a:rPr>
              <a:t>ле¬вого</a:t>
            </a:r>
            <a:r>
              <a:rPr lang="ru-RU" sz="2400" dirty="0" smtClean="0">
                <a:latin typeface="+mj-lt"/>
              </a:rPr>
              <a:t> предсердий, правого желудочка), устья легочных вен, вен </a:t>
            </a:r>
            <a:r>
              <a:rPr lang="ru-RU" sz="2400" dirty="0" err="1" smtClean="0">
                <a:latin typeface="+mj-lt"/>
              </a:rPr>
              <a:t>ко¬нечностей</a:t>
            </a:r>
            <a:r>
              <a:rPr lang="ru-RU" sz="2400" dirty="0" smtClean="0">
                <a:latin typeface="+mj-lt"/>
              </a:rPr>
              <a:t>, каротидного синуса, </a:t>
            </a:r>
            <a:r>
              <a:rPr lang="ru-RU" sz="2400" dirty="0" err="1" smtClean="0">
                <a:latin typeface="+mj-lt"/>
              </a:rPr>
              <a:t>барорецепторами</a:t>
            </a:r>
            <a:r>
              <a:rPr lang="ru-RU" sz="2400" dirty="0" smtClean="0">
                <a:latin typeface="+mj-lt"/>
              </a:rPr>
              <a:t> дуги аорты и каротидного синуса. Информация с рецепторов посылается в </a:t>
            </a:r>
            <a:r>
              <a:rPr lang="ru-RU" sz="2400" dirty="0" err="1" smtClean="0">
                <a:latin typeface="+mj-lt"/>
              </a:rPr>
              <a:t>не¬рвный</a:t>
            </a:r>
            <a:r>
              <a:rPr lang="ru-RU" sz="2400" dirty="0" smtClean="0">
                <a:latin typeface="+mj-lt"/>
              </a:rPr>
              <a:t> центр — гипоталамус, где формируется программа </a:t>
            </a:r>
            <a:r>
              <a:rPr lang="ru-RU" sz="2400" dirty="0" err="1" smtClean="0">
                <a:latin typeface="+mj-lt"/>
              </a:rPr>
              <a:t>дей¬ствия</a:t>
            </a:r>
            <a:r>
              <a:rPr lang="ru-RU" sz="2400" dirty="0" smtClean="0">
                <a:latin typeface="+mj-lt"/>
              </a:rPr>
              <a:t>. Сформировавшаяся программа поступает от нервного </a:t>
            </a:r>
            <a:r>
              <a:rPr lang="ru-RU" sz="2400" dirty="0" err="1" smtClean="0">
                <a:latin typeface="+mj-lt"/>
              </a:rPr>
              <a:t>цен¬тра</a:t>
            </a:r>
            <a:r>
              <a:rPr lang="ru-RU" sz="2400" dirty="0" smtClean="0">
                <a:latin typeface="+mj-lt"/>
              </a:rPr>
              <a:t> по симпатическим и парасимпатическим (блуждающим) </a:t>
            </a:r>
            <a:r>
              <a:rPr lang="ru-RU" sz="2400" dirty="0" err="1" smtClean="0">
                <a:latin typeface="+mj-lt"/>
              </a:rPr>
              <a:t>не¬рвам</a:t>
            </a:r>
            <a:r>
              <a:rPr lang="ru-RU" sz="2400" dirty="0" smtClean="0">
                <a:latin typeface="+mj-lt"/>
              </a:rPr>
              <a:t> и в виде гормонов — адреналина, норадреналина, альдостерона, антидиуретического гормона к сосудам, органам депо крови (печень, селезенка, кожа, легкие, почки, мышцы), </a:t>
            </a:r>
            <a:r>
              <a:rPr lang="ru-RU" sz="2400" dirty="0" err="1" smtClean="0">
                <a:latin typeface="+mj-lt"/>
              </a:rPr>
              <a:t>пищеваритель¬ным</a:t>
            </a:r>
            <a:r>
              <a:rPr lang="ru-RU" sz="2400" dirty="0" smtClean="0">
                <a:latin typeface="+mj-lt"/>
              </a:rPr>
              <a:t> железам, всасывательному аппарату желудка и кишечника, приспосабливает объем циркулирующей крови к новым условиям. Состав плазмы крови регулируется деятельностью нервной </a:t>
            </a:r>
            <a:r>
              <a:rPr lang="ru-RU" sz="2400" dirty="0" err="1" smtClean="0">
                <a:latin typeface="+mj-lt"/>
              </a:rPr>
              <a:t>систе¬мы</a:t>
            </a:r>
            <a:r>
              <a:rPr lang="ru-RU" sz="2400" dirty="0" smtClean="0">
                <a:latin typeface="+mj-lt"/>
              </a:rPr>
              <a:t> и всех желез внутренней секреции.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Органы образования плазмы крови — печень, </a:t>
            </a:r>
            <a:r>
              <a:rPr lang="ru-RU" sz="2400" dirty="0" err="1" smtClean="0">
                <a:latin typeface="+mj-lt"/>
              </a:rPr>
              <a:t>пищеваритель¬ные</a:t>
            </a:r>
            <a:r>
              <a:rPr lang="ru-RU" sz="2400" dirty="0" smtClean="0">
                <a:latin typeface="+mj-lt"/>
              </a:rPr>
              <a:t> железы.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00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145143"/>
            <a:ext cx="12297229" cy="2445431"/>
          </a:xfrm>
        </p:spPr>
        <p:txBody>
          <a:bodyPr/>
          <a:lstStyle/>
          <a:p>
            <a:r>
              <a:rPr lang="ru-RU" dirty="0" smtClean="0"/>
              <a:t>1. Значение и функции крови.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В систему крови входят кровь, циркулирующая по сосудам; органы, в которых происходит образование клеток крови и их разрушение (костный мозг, селезенка, печень, лимфатические узлы), механизмы регуляции состава и свойств крови. Специфика этой системы определяется составом и свойствами крови. Кровь, тканевая жидкость и лимфа в совокупности образуют внутреннюю среду организма.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10" y="3604573"/>
            <a:ext cx="3457333" cy="23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841829"/>
            <a:ext cx="10515600" cy="2532517"/>
          </a:xfrm>
        </p:spPr>
        <p:txBody>
          <a:bodyPr/>
          <a:lstStyle/>
          <a:p>
            <a:r>
              <a:rPr lang="ru-RU" dirty="0" smtClean="0"/>
              <a:t>Функции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2171"/>
            <a:ext cx="12192000" cy="5494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1. На основе транспортной функции кровь выполняет трофическую (питательную) функцию.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2. Экскреторная (выделительная) функция – удаление конечных продуктов обмена веществ, ненужных и даже вредных для организма.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3. Респираторная (дыхательная) функция – перенос кислорода от легких к тканям при вдохе и углекислого газа от тканей к легким для удаления при выдохе.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4. Защитная функция основана на способности крови к свертыванию и на наличии в ней лейкоцитов, способных к фагоцитозу и образованию иммунных тел. Иммунитет — это комплекс клеточных и гуморальных (химических) факторов защиты организма от чужеродного белка, микробов, вирусов, простейших.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5. Регуляторная функция - перенос кровью биологически активных веществ — гормонов, ферментов, нервных медиаторов,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+mj-lt"/>
              </a:rPr>
              <a:t>цитомединов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 и др.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6. Терморегуляторная функция крови заключается в поддержании постоянства температуры тела. Она относит теплоту от более нагретых органов к менее нагретым.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7. Коррелятивная функция – обеспечение связи между различными органами, благодаря чему организм функционирует как единая целостная система.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29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-apple-system"/>
              </a:rPr>
              <a:t>2.</a:t>
            </a:r>
            <a:r>
              <a:rPr lang="ru-RU" sz="3200" i="0" dirty="0" smtClean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3200" b="1" dirty="0">
                <a:solidFill>
                  <a:srgbClr val="000000"/>
                </a:solidFill>
              </a:rPr>
              <a:t>К</a:t>
            </a:r>
            <a:r>
              <a:rPr lang="ru-RU" sz="3200" b="1" i="0" dirty="0" smtClean="0">
                <a:solidFill>
                  <a:srgbClr val="000000"/>
                </a:solidFill>
                <a:effectLst/>
              </a:rPr>
              <a:t>ОЛИЧЕСТВО КРОВИ В ОРГАНИЗМЕ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Кровь циркулирует в замкнутой сосудистой сети, поэтому ее объем должен соответствовать объему сосудистого русла. Общий объем крови в организме является видовым признаком и обычно выражается в процентах от массы тела. Объем циркулирующей крови в зависимости от массы тела у взрослых животных разных видов следующий: крупный рогатый скот —8,2%, козы —7,3, овцы —8,7, лошади — 10, свиньи мясного типа —7, свиньи сального типа 4,6, куры — 8,5, кролики — 5,4, собаки — 6,8, кошки — 5 % от массы тела, у человека — около 7...8 %.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Объём крови зависит от возраста, пола, породной принадлежности.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63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3.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ОСТАВ КРОВИ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2" y="1690687"/>
            <a:ext cx="7607948" cy="2924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Кровь относится к опорно-трофическим тканям. Она состоит из клеток — форменных элементов и межклеточного вещества — плазмы. К форменным элементам крови принадлежат эритроциты, лейкоциты и тромбоциты. Плазма крови представляет собой жидкость. Кровь — единственная ткань организма, где межклеточное вещество является жидкостью.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20" y="831062"/>
            <a:ext cx="4141805" cy="31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Химический состав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Плазма крови содержит 90...92 % воды и 8...10 % сухого остатка. Сухой остаток составляют белки, липиды, углеводы, промежуточные и конечные продукты их обмена, минеральные вещества, гормоны, витамины, ферменты и другие биологически активные вещества. Важно отметить, что, несмотря на постоянный обмен веществ между кровью и тканями, состав плазмы крови существенно не меняется.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08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48343"/>
            <a:ext cx="10515600" cy="2039031"/>
          </a:xfrm>
        </p:spPr>
        <p:txBody>
          <a:bodyPr/>
          <a:lstStyle/>
          <a:p>
            <a:pPr algn="ctr"/>
            <a:r>
              <a:rPr lang="ru-RU" dirty="0" smtClean="0"/>
              <a:t>Белки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5313" y="1103086"/>
            <a:ext cx="8040915" cy="507387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j-lt"/>
              </a:rPr>
              <a:t>Белки крови состоят из нескольких фракций, которые можно разделить различными способами, например методом электрофореза. В каждую фракцию входит большое количество белков, обладающих специфическими функциями.</a:t>
            </a:r>
          </a:p>
          <a:p>
            <a:r>
              <a:rPr lang="ru-RU" sz="2400" dirty="0" smtClean="0">
                <a:latin typeface="+mj-lt"/>
              </a:rPr>
              <a:t>Альбумины. Образуются в печени, имеют сравнительно с другими белками небольшую молекулярную массу. В организме выполняют трофическую, или питательную, функцию, являясь источником аминокислот, и транспортную, участвуя в переносе и связывании в крови жирных кислот, пигментов желчи, некоторых катионов.</a:t>
            </a:r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110308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Функции белков плазмы крови: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9370" y="1825625"/>
            <a:ext cx="9637487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+mj-lt"/>
              </a:rPr>
              <a:t>1. Обеспечивают оптимальную вязкость крови, что необходимо для нормального кровообращения и артериального давления.</a:t>
            </a:r>
          </a:p>
          <a:p>
            <a:r>
              <a:rPr lang="ru-RU" dirty="0" smtClean="0">
                <a:latin typeface="+mj-lt"/>
              </a:rPr>
              <a:t>2. Удерживая воду в кровяном русле, способствуют поддержанию </a:t>
            </a:r>
            <a:r>
              <a:rPr lang="ru-RU" dirty="0" err="1" smtClean="0">
                <a:latin typeface="+mj-lt"/>
              </a:rPr>
              <a:t>онкотического</a:t>
            </a:r>
            <a:r>
              <a:rPr lang="ru-RU" dirty="0" smtClean="0">
                <a:latin typeface="+mj-lt"/>
              </a:rPr>
              <a:t> (коллоидно-осмотического) давления плазмы, а следовательно, и водного баланса организма.</a:t>
            </a:r>
          </a:p>
          <a:p>
            <a:r>
              <a:rPr lang="ru-RU" dirty="0" smtClean="0">
                <a:latin typeface="+mj-lt"/>
              </a:rPr>
              <a:t>3. Являются резервом для построения тканевых белков.</a:t>
            </a:r>
          </a:p>
          <a:p>
            <a:r>
              <a:rPr lang="ru-RU" dirty="0" smtClean="0">
                <a:latin typeface="+mj-lt"/>
              </a:rPr>
              <a:t>4. Переносят биологически активные вещества – гормоны, витамины, пигменты, метаболиты, микроэлементы.</a:t>
            </a:r>
          </a:p>
          <a:p>
            <a:r>
              <a:rPr lang="ru-RU" dirty="0" smtClean="0">
                <a:latin typeface="+mj-lt"/>
              </a:rPr>
              <a:t>5. Регулируют кислотно-щелочное равновесие крови.</a:t>
            </a:r>
          </a:p>
          <a:p>
            <a:r>
              <a:rPr lang="ru-RU" dirty="0" smtClean="0">
                <a:latin typeface="+mj-lt"/>
              </a:rPr>
              <a:t>6. Участвуют в транспортировке кровью липидов и липоидов.</a:t>
            </a:r>
          </a:p>
          <a:p>
            <a:r>
              <a:rPr lang="ru-RU" dirty="0" smtClean="0">
                <a:latin typeface="+mj-lt"/>
              </a:rPr>
              <a:t>7. Играют важную роль в процессе свертывания крови (фибриноген).</a:t>
            </a:r>
          </a:p>
          <a:p>
            <a:r>
              <a:rPr lang="ru-RU" dirty="0" smtClean="0">
                <a:latin typeface="+mj-lt"/>
              </a:rPr>
              <a:t>8. Выполняют защитные функции (гамма-глобулины), являясь факторами специфического и неспецифического иммунитета.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45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1683</Words>
  <Application>Microsoft Office PowerPoint</Application>
  <PresentationFormat>Широкоэкранный</PresentationFormat>
  <Paragraphs>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Тема Office</vt:lpstr>
      <vt:lpstr>ОБЩАЯ ХАРАКТЕРИСТИКА СИСТЕМЫ КРОВИ</vt:lpstr>
      <vt:lpstr>План:</vt:lpstr>
      <vt:lpstr>1. Значение и функции крови.</vt:lpstr>
      <vt:lpstr>Функции крови</vt:lpstr>
      <vt:lpstr>2. КОЛИЧЕСТВО КРОВИ В ОРГАНИЗМЕ</vt:lpstr>
      <vt:lpstr>3. СОСТАВ КРОВИ  </vt:lpstr>
      <vt:lpstr>Химический состав крови</vt:lpstr>
      <vt:lpstr>Белки</vt:lpstr>
      <vt:lpstr>Функции белков плазмы крови:</vt:lpstr>
      <vt:lpstr>Липиды</vt:lpstr>
      <vt:lpstr>Углеводы</vt:lpstr>
      <vt:lpstr>4.ФИЗИКО-ХИМИЧЕСКИЕ СВОЙСТВА КРОВИ</vt:lpstr>
      <vt:lpstr>Плотность и вязкость крови</vt:lpstr>
      <vt:lpstr>Кислотно-щелочное равновесие (КЩР)</vt:lpstr>
      <vt:lpstr>Коллоидно-осмотическое давление крови</vt:lpstr>
      <vt:lpstr>5. ГЕМОСТАЗ И СВЕРТЫВАНИЕ КРОВИ</vt:lpstr>
      <vt:lpstr>Остановка кровотечения происходит в три этапа:</vt:lpstr>
      <vt:lpstr>Образование микроциркуляционного тромба</vt:lpstr>
      <vt:lpstr>Свертывание крови протекает в три фазы:</vt:lpstr>
      <vt:lpstr>Презентация PowerPoint</vt:lpstr>
      <vt:lpstr>6.Регуляция объема циркулирующей крови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СИСТЕМЫ КРОВИ</dc:title>
  <dc:creator>Sawulya</dc:creator>
  <cp:lastModifiedBy>Sawulya</cp:lastModifiedBy>
  <cp:revision>6</cp:revision>
  <dcterms:created xsi:type="dcterms:W3CDTF">2020-04-11T17:42:47Z</dcterms:created>
  <dcterms:modified xsi:type="dcterms:W3CDTF">2020-04-11T18:28:11Z</dcterms:modified>
</cp:coreProperties>
</file>