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46"/>
  </p:notesMasterIdLst>
  <p:sldIdLst>
    <p:sldId id="338" r:id="rId2"/>
    <p:sldId id="339" r:id="rId3"/>
    <p:sldId id="340" r:id="rId4"/>
    <p:sldId id="341" r:id="rId5"/>
    <p:sldId id="342" r:id="rId6"/>
    <p:sldId id="343" r:id="rId7"/>
    <p:sldId id="344" r:id="rId8"/>
    <p:sldId id="579" r:id="rId9"/>
    <p:sldId id="580" r:id="rId10"/>
    <p:sldId id="345" r:id="rId11"/>
    <p:sldId id="346" r:id="rId12"/>
    <p:sldId id="347" r:id="rId13"/>
    <p:sldId id="348" r:id="rId14"/>
    <p:sldId id="349" r:id="rId15"/>
    <p:sldId id="350" r:id="rId16"/>
    <p:sldId id="581" r:id="rId17"/>
    <p:sldId id="582" r:id="rId18"/>
    <p:sldId id="583" r:id="rId19"/>
    <p:sldId id="584" r:id="rId20"/>
    <p:sldId id="585" r:id="rId21"/>
    <p:sldId id="586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1" r:id="rId32"/>
    <p:sldId id="362" r:id="rId33"/>
    <p:sldId id="363" r:id="rId34"/>
    <p:sldId id="364" r:id="rId35"/>
    <p:sldId id="365" r:id="rId36"/>
    <p:sldId id="366" r:id="rId37"/>
    <p:sldId id="367" r:id="rId38"/>
    <p:sldId id="587" r:id="rId39"/>
    <p:sldId id="588" r:id="rId40"/>
    <p:sldId id="589" r:id="rId41"/>
    <p:sldId id="590" r:id="rId42"/>
    <p:sldId id="368" r:id="rId43"/>
    <p:sldId id="369" r:id="rId44"/>
    <p:sldId id="370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>
        <p:scale>
          <a:sx n="118" d="100"/>
          <a:sy n="118" d="100"/>
        </p:scale>
        <p:origin x="-144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8941651-458D-4B68-94DC-3C89C18D3118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F917725-AA86-4990-A67F-9062DE0B0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881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757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678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781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883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985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088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190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293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395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497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0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859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702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805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907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112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214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317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419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521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726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961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829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93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03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064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166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269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371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4739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63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159125"/>
            <a:ext cx="457200" cy="1035050"/>
          </a:xfrm>
          <a:prstGeom prst="rect">
            <a:avLst/>
          </a:prstGeom>
          <a:noFill/>
        </p:spPr>
        <p:txBody>
          <a:bodyPr lIns="0" tIns="9144" rIns="0" bIns="9144" anchor="ctr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44DF-9620-434F-89DF-7EB30B8E74C3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AC76C-F9CB-4DEB-8DB1-659155206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76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DD0B-B92F-4941-BCF8-8954F45B33BE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6D692-9614-4E8B-BA96-4BD2703B1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00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0527-B20E-4CBA-B0C8-4F9450FA423F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BE753-22E3-4C9F-B995-01315EC7E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89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72B86-9917-4845-A378-FE49120B21DA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1F2CB-6BF5-4CA7-922F-00728F3E95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95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67200" y="4075113"/>
            <a:ext cx="457200" cy="10144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1A6CC-5EF7-4D5C-8B1A-59631C80207C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6804-FB29-4FB6-BCE9-DE937974F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49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CEE65-2B74-43B2-9D48-4B44E948DAA7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C5A65-AE54-4E28-8B64-1F2EA51743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46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57275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79963" y="520700"/>
            <a:ext cx="457200" cy="9223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943C-01C0-4D17-B463-D3900F40831D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10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1D91-C7A6-42C6-9B9D-6DF96D95C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154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A48CF-D6D4-4386-BAE6-A8AFA9DCA7B9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E5EF9-3EB9-4DC7-8D68-A5B0A085D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9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91AB-856F-43AE-9F3A-6358DC102422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80AA9-04BF-4960-91D2-3787D7B05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0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29238" y="1774825"/>
            <a:ext cx="457200" cy="123031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977C-83D3-48B6-AB0E-980485DEDABF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16B0D-8102-4049-8C92-74A9459E2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5225" y="3332163"/>
            <a:ext cx="457200" cy="9223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037C-B225-4702-8390-8FBB71E5FEEB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7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68224-7A05-475C-BFED-7B99E625FE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06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875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0"/>
            <a:ext cx="6096000" cy="365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 smtClean="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09841BD7-6AB3-41B6-96DA-D947F50E8B96}" type="datetimeFigureOut">
              <a:rPr lang="ru-RU"/>
              <a:pPr>
                <a:defRPr/>
              </a:pPr>
              <a:t>30.09.2022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325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325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 smtClean="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8DFA0D5B-CAF4-4356-85CF-E6C836B846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04" r:id="rId2"/>
    <p:sldLayoutId id="2147483811" r:id="rId3"/>
    <p:sldLayoutId id="2147483805" r:id="rId4"/>
    <p:sldLayoutId id="2147483812" r:id="rId5"/>
    <p:sldLayoutId id="2147483806" r:id="rId6"/>
    <p:sldLayoutId id="2147483807" r:id="rId7"/>
    <p:sldLayoutId id="2147483813" r:id="rId8"/>
    <p:sldLayoutId id="2147483814" r:id="rId9"/>
    <p:sldLayoutId id="2147483808" r:id="rId10"/>
    <p:sldLayoutId id="214748380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Palatino Linotype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55588" algn="l" rtl="0" fontAlgn="base">
        <a:spcBef>
          <a:spcPct val="20000"/>
        </a:spcBef>
        <a:spcAft>
          <a:spcPct val="0"/>
        </a:spcAft>
        <a:buSzPct val="60000"/>
        <a:buFont typeface="Wingdings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39763" indent="-255588" algn="l" rtl="0" fontAlgn="base">
        <a:spcBef>
          <a:spcPct val="20000"/>
        </a:spcBef>
        <a:spcAft>
          <a:spcPct val="0"/>
        </a:spcAft>
        <a:buSzPct val="60000"/>
        <a:buFont typeface="Wingdings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SzPct val="60000"/>
        <a:buFont typeface="Wingdings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5588" algn="l" rtl="0" fontAlgn="base">
        <a:spcBef>
          <a:spcPct val="20000"/>
        </a:spcBef>
        <a:spcAft>
          <a:spcPct val="0"/>
        </a:spcAft>
        <a:buSzPct val="60000"/>
        <a:buFont typeface="Wingdings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4650" indent="-255588" algn="l" rtl="0" fontAlgn="base">
        <a:spcBef>
          <a:spcPct val="20000"/>
        </a:spcBef>
        <a:spcAft>
          <a:spcPct val="0"/>
        </a:spcAft>
        <a:buSzPct val="60000"/>
        <a:buFont typeface="Wingdings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sz="4800" b="1" dirty="0" err="1">
                <a:solidFill>
                  <a:srgbClr val="FF0000"/>
                </a:solidFill>
              </a:rPr>
              <a:t>Пироплазмидозы</a:t>
            </a:r>
            <a:endParaRPr lang="en-GB" altLang="ru-RU" sz="4800" b="1" dirty="0">
              <a:solidFill>
                <a:srgbClr val="FF0000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60863"/>
          </a:xfrm>
        </p:spPr>
        <p:txBody>
          <a:bodyPr>
            <a:normAutofit fontScale="92500"/>
          </a:bodyPr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 dirty="0" err="1"/>
              <a:t>это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большая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группа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болезней</a:t>
            </a:r>
            <a:r>
              <a:rPr lang="en-GB" altLang="ru-RU" sz="4000" b="1" dirty="0"/>
              <a:t>, </a:t>
            </a:r>
            <a:r>
              <a:rPr lang="en-GB" altLang="ru-RU" sz="4000" b="1" dirty="0" err="1"/>
              <a:t>возбудителями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которых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являются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простейшие</a:t>
            </a:r>
            <a:r>
              <a:rPr lang="en-GB" altLang="ru-RU" sz="4000" b="1" dirty="0"/>
              <a:t>, </a:t>
            </a:r>
            <a:r>
              <a:rPr lang="en-GB" altLang="ru-RU" sz="4000" b="1" dirty="0" err="1"/>
              <a:t>локализующиеся</a:t>
            </a:r>
            <a:r>
              <a:rPr lang="en-GB" altLang="ru-RU" sz="4000" b="1" dirty="0"/>
              <a:t> в </a:t>
            </a:r>
            <a:r>
              <a:rPr lang="en-GB" altLang="ru-RU" sz="4000" b="1" dirty="0" err="1"/>
              <a:t>эритроцитах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или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других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клетках</a:t>
            </a:r>
            <a:r>
              <a:rPr lang="en-GB" altLang="ru-RU" sz="4000" b="1" dirty="0"/>
              <a:t> РЭС (</a:t>
            </a:r>
            <a:r>
              <a:rPr lang="en-GB" altLang="ru-RU" sz="4000" b="1" dirty="0" err="1"/>
              <a:t>ретикулоэндотелиальной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системы</a:t>
            </a:r>
            <a:r>
              <a:rPr lang="en-GB" altLang="ru-RU" sz="4000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948287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Морфология и локализация.</a:t>
            </a:r>
            <a:r>
              <a:rPr lang="en-GB" altLang="ru-RU"/>
              <a:t>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597400"/>
          </a:xfrm>
        </p:spPr>
        <p:txBody>
          <a:bodyPr/>
          <a:lstStyle/>
          <a:p>
            <a:pPr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3600" b="1"/>
              <a:t>Паразитируют Babesia divergens, B. major, B. bovis и B. bigemina. </a:t>
            </a:r>
          </a:p>
          <a:p>
            <a:pPr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3600" b="1"/>
              <a:t>B. divergens </a:t>
            </a:r>
            <a:r>
              <a:rPr lang="en-GB" altLang="ru-RU" sz="3600"/>
              <a:t>-</a:t>
            </a:r>
            <a:r>
              <a:rPr lang="en-GB" altLang="ru-RU" sz="3600" b="1"/>
              <a:t> «мелкая бабезия» и в образцах крови обычно выявляется как парный, широко расходящийся организм, 1,5 Х ,0,4 мкм, располагающийся по краю эритроцита. </a:t>
            </a:r>
          </a:p>
        </p:txBody>
      </p:sp>
    </p:spTree>
    <p:extLst>
      <p:ext uri="{BB962C8B-B14F-4D97-AF65-F5344CB8AC3E}">
        <p14:creationId xmlns:p14="http://schemas.microsoft.com/office/powerpoint/2010/main" val="2059568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B. major – «крупная бабезия», 3,2 Х 1,5 мкм, характерное положение в эритроците – пара под острым углом. 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B. bigemina – крупная бабезия, размер составляет 4,5 Х 2,0 мкм.</a:t>
            </a:r>
          </a:p>
        </p:txBody>
      </p:sp>
    </p:spTree>
    <p:extLst>
      <p:ext uri="{BB962C8B-B14F-4D97-AF65-F5344CB8AC3E}">
        <p14:creationId xmlns:p14="http://schemas.microsoft.com/office/powerpoint/2010/main" val="2885486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92150"/>
            <a:ext cx="8229600" cy="5438775"/>
          </a:xfrm>
        </p:spPr>
        <p:txBody>
          <a:bodyPr>
            <a:normAutofit lnSpcReduction="10000"/>
          </a:bodyPr>
          <a:lstStyle/>
          <a:p>
            <a:pPr>
              <a:spcBef>
                <a:spcPts val="950"/>
              </a:spcBef>
              <a:defRPr/>
            </a:pPr>
            <a:r>
              <a:rPr lang="en-GB" altLang="ru-RU" sz="3800" b="1"/>
              <a:t>B. bovis мелкая, размеры которой составляют 2,0 Х 1,5 мкм, в эритроците занимает преимущественно периферическое положение. </a:t>
            </a:r>
          </a:p>
          <a:p>
            <a:pPr>
              <a:spcBef>
                <a:spcPts val="950"/>
              </a:spcBef>
              <a:defRPr/>
            </a:pPr>
            <a:r>
              <a:rPr lang="en-GB" altLang="ru-RU" sz="3800" b="1"/>
              <a:t>Типичная форма – парная грушевидная с расположением под тупым углом. В эритроцитах их 1-2, реже больше. </a:t>
            </a:r>
          </a:p>
        </p:txBody>
      </p:sp>
    </p:spTree>
    <p:extLst>
      <p:ext uri="{BB962C8B-B14F-4D97-AF65-F5344CB8AC3E}">
        <p14:creationId xmlns:p14="http://schemas.microsoft.com/office/powerpoint/2010/main" val="3008888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 i="1"/>
              <a:t>Babesia bigemina</a:t>
            </a:r>
            <a:r>
              <a:rPr lang="en-GB" altLang="ru-RU"/>
              <a:t> 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63725"/>
            <a:ext cx="5256212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064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 i="1"/>
              <a:t>Babesia bigemina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763" y="1844675"/>
            <a:ext cx="372745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131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Биология развития</a:t>
            </a:r>
            <a:r>
              <a:rPr lang="en-GB" altLang="ru-RU"/>
              <a:t>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Мерозоит →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 спорозоит (иксодовые клещи)→ трофозоит →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 мерозоит (млекопитающие).</a:t>
            </a:r>
          </a:p>
        </p:txBody>
      </p:sp>
    </p:spTree>
    <p:extLst>
      <p:ext uri="{BB962C8B-B14F-4D97-AF65-F5344CB8AC3E}">
        <p14:creationId xmlns:p14="http://schemas.microsoft.com/office/powerpoint/2010/main" val="747851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5904656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Мелкие одноядерные продолговатой и овальной формы пироплазмы, образовавшиеся в результате деления многоядерных паразитов в слюнных железах зараженного клеща, </a:t>
            </a:r>
            <a:r>
              <a:rPr lang="ru-RU" b="1" dirty="0" err="1">
                <a:effectLst/>
              </a:rPr>
              <a:t>инокулируются</a:t>
            </a:r>
            <a:r>
              <a:rPr lang="ru-RU" b="1" dirty="0">
                <a:effectLst/>
              </a:rPr>
              <a:t> последним позвоночному хозяину. Со слюной клеща попадают </a:t>
            </a:r>
            <a:r>
              <a:rPr lang="ru-RU" b="1" dirty="0" err="1">
                <a:effectLst/>
              </a:rPr>
              <a:t>мерозоиты</a:t>
            </a:r>
            <a:r>
              <a:rPr lang="ru-RU" b="1" dirty="0">
                <a:effectLst/>
              </a:rPr>
              <a:t>, которые снабжены органеллами (</a:t>
            </a:r>
            <a:r>
              <a:rPr lang="ru-RU" b="1" dirty="0" err="1">
                <a:effectLst/>
              </a:rPr>
              <a:t>роптрии</a:t>
            </a:r>
            <a:r>
              <a:rPr lang="ru-RU" b="1" dirty="0">
                <a:effectLst/>
              </a:rPr>
              <a:t> и </a:t>
            </a:r>
            <a:r>
              <a:rPr lang="ru-RU" b="1" dirty="0" err="1">
                <a:effectLst/>
              </a:rPr>
              <a:t>микронемы</a:t>
            </a:r>
            <a:r>
              <a:rPr lang="ru-RU" b="1" dirty="0">
                <a:effectLst/>
              </a:rPr>
              <a:t>), способствующими проникновению </a:t>
            </a:r>
            <a:r>
              <a:rPr lang="ru-RU" b="1" dirty="0" err="1">
                <a:effectLst/>
              </a:rPr>
              <a:t>мерозоита</a:t>
            </a:r>
            <a:r>
              <a:rPr lang="ru-RU" b="1" dirty="0">
                <a:effectLst/>
              </a:rPr>
              <a:t> в эритроцит. Паразиты в месте введения клещом не размножаются, а быстро поступают в кровяное русло позвоночного хозяина, и весь инкубационный период может продолжаться от 10 до 28 дней. Попав в эритроцит, </a:t>
            </a:r>
            <a:r>
              <a:rPr lang="ru-RU" b="1" dirty="0" err="1">
                <a:effectLst/>
              </a:rPr>
              <a:t>мерозоит</a:t>
            </a:r>
            <a:r>
              <a:rPr lang="ru-RU" b="1" dirty="0">
                <a:effectLst/>
              </a:rPr>
              <a:t> превращается в </a:t>
            </a:r>
            <a:r>
              <a:rPr lang="ru-RU" b="1" dirty="0" err="1">
                <a:effectLst/>
              </a:rPr>
              <a:t>трофозоит</a:t>
            </a:r>
            <a:r>
              <a:rPr lang="ru-RU" b="1" dirty="0">
                <a:effectLst/>
              </a:rPr>
              <a:t>, который питается, развивается и затем размножается путем простого деления на две особи. В эритроцитах пироплазмы могут размножаться и почкованием.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381328"/>
            <a:ext cx="7543800" cy="2739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8419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332656"/>
            <a:ext cx="7920880" cy="5832648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На всех стадиях развития пироплазмы являются паразитами, то есть во внешней среде они не обитают, так как гибнут от высыхания, а в трупах – от гнилостной микрофлоры.</a:t>
            </a:r>
          </a:p>
          <a:p>
            <a:r>
              <a:rPr lang="ru-RU" b="1" dirty="0">
                <a:effectLst/>
              </a:rPr>
              <a:t>В дальнейшем пироплазмы размножаются в клещах, где происходит </a:t>
            </a:r>
            <a:r>
              <a:rPr lang="ru-RU" b="1" dirty="0" err="1">
                <a:effectLst/>
              </a:rPr>
              <a:t>шизогональное</a:t>
            </a:r>
            <a:r>
              <a:rPr lang="ru-RU" b="1" dirty="0">
                <a:effectLst/>
              </a:rPr>
              <a:t> деление.</a:t>
            </a:r>
          </a:p>
          <a:p>
            <a:r>
              <a:rPr lang="ru-RU" b="1" u="sng" dirty="0">
                <a:effectLst/>
              </a:rPr>
              <a:t>Переносчики пироплазм</a:t>
            </a:r>
            <a:r>
              <a:rPr lang="ru-RU" b="1" dirty="0">
                <a:effectLst/>
              </a:rPr>
              <a:t>:</a:t>
            </a:r>
          </a:p>
          <a:p>
            <a:pPr lvl="0"/>
            <a:r>
              <a:rPr lang="ru-RU" b="1" dirty="0" err="1">
                <a:effectLst/>
              </a:rPr>
              <a:t>однохозяинные</a:t>
            </a:r>
            <a:r>
              <a:rPr lang="ru-RU" b="1" dirty="0">
                <a:effectLst/>
              </a:rPr>
              <a:t> клещи – </a:t>
            </a:r>
            <a:r>
              <a:rPr lang="en-US" b="1" dirty="0" err="1">
                <a:effectLst/>
              </a:rPr>
              <a:t>Boophilus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calcaratus</a:t>
            </a:r>
            <a:r>
              <a:rPr lang="ru-RU" b="1" dirty="0">
                <a:effectLst/>
              </a:rPr>
              <a:t>;</a:t>
            </a:r>
          </a:p>
          <a:p>
            <a:pPr lvl="0"/>
            <a:r>
              <a:rPr lang="ru-RU" b="1" dirty="0" err="1">
                <a:effectLst/>
              </a:rPr>
              <a:t>двуххозяинные</a:t>
            </a:r>
            <a:r>
              <a:rPr lang="ru-RU" b="1" dirty="0">
                <a:effectLst/>
              </a:rPr>
              <a:t> клещи – </a:t>
            </a:r>
            <a:r>
              <a:rPr lang="en-US" b="1" dirty="0" err="1">
                <a:effectLst/>
              </a:rPr>
              <a:t>Rhipicephalus</a:t>
            </a:r>
            <a:r>
              <a:rPr lang="en-US" b="1" dirty="0">
                <a:effectLst/>
              </a:rPr>
              <a:t> bursa</a:t>
            </a:r>
            <a:r>
              <a:rPr lang="ru-RU" b="1" dirty="0">
                <a:effectLst/>
              </a:rPr>
              <a:t>;</a:t>
            </a:r>
          </a:p>
          <a:p>
            <a:pPr lvl="0"/>
            <a:r>
              <a:rPr lang="ru-RU" b="1" dirty="0" err="1">
                <a:effectLst/>
              </a:rPr>
              <a:t>треххозяинные</a:t>
            </a:r>
            <a:r>
              <a:rPr lang="ru-RU" b="1" dirty="0">
                <a:effectLst/>
              </a:rPr>
              <a:t> клещи – </a:t>
            </a:r>
            <a:r>
              <a:rPr lang="en-US" b="1" dirty="0" err="1">
                <a:effectLst/>
              </a:rPr>
              <a:t>Haemaphysalis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punctata</a:t>
            </a:r>
            <a:r>
              <a:rPr lang="ru-RU" b="1" dirty="0">
                <a:effectLst/>
              </a:rPr>
              <a:t>.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381328"/>
            <a:ext cx="7543800" cy="27396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229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5688632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Есть основания считать, что формы пироплазм, развивающиеся в организме позвоночного хозяина в инкубационный период и при проявлении клинических признаков заболевания, имеют физиологические различия, так как заразить клещей пироплазмами при их питании на позвоночном хозяине пока никому не удалось. Однако негативные результаты в опытах с заражением клещей пироплазмами, развивающимися в позвоночном хозяине в инкубационный период, могут зависеть, видимо, не только от физиологических особенностей, но и от количества пироплазм в кровяном русле в этот период. Так, клещи </a:t>
            </a:r>
            <a:r>
              <a:rPr lang="ru-RU" b="1" dirty="0" err="1">
                <a:effectLst/>
              </a:rPr>
              <a:t>инвазируются</a:t>
            </a:r>
            <a:r>
              <a:rPr lang="ru-RU" b="1" dirty="0">
                <a:effectLst/>
              </a:rPr>
              <a:t> только при достаточной </a:t>
            </a:r>
            <a:r>
              <a:rPr lang="ru-RU" b="1" dirty="0" err="1">
                <a:effectLst/>
              </a:rPr>
              <a:t>паразитемии</a:t>
            </a:r>
            <a:r>
              <a:rPr lang="ru-RU" b="1" dirty="0">
                <a:effectLst/>
              </a:rPr>
              <a:t>; если же в крови имеется 1 % и ниже пораженных эритроцитов, то клещи редко становятся </a:t>
            </a:r>
            <a:r>
              <a:rPr lang="ru-RU" b="1" dirty="0" err="1">
                <a:effectLst/>
              </a:rPr>
              <a:t>паразитоносителями</a:t>
            </a:r>
            <a:r>
              <a:rPr lang="ru-RU" b="1" dirty="0">
                <a:effectLst/>
              </a:rPr>
              <a:t>. Клещи </a:t>
            </a:r>
            <a:r>
              <a:rPr lang="ru-RU" b="1" dirty="0" err="1">
                <a:effectLst/>
              </a:rPr>
              <a:t>инвазируются</a:t>
            </a:r>
            <a:r>
              <a:rPr lang="ru-RU" b="1" dirty="0">
                <a:effectLst/>
              </a:rPr>
              <a:t> в основном в последний период болезни.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381328"/>
            <a:ext cx="7543800" cy="20196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8107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338120" cy="5976664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Пироплазмоз относится к облигатно – трансмиссивным заболеваниям, иными словами, существование возбудителя в природе возможно только при наличии клещей – переносчиков.</a:t>
            </a:r>
          </a:p>
          <a:p>
            <a:r>
              <a:rPr lang="ru-RU" b="1" dirty="0">
                <a:effectLst/>
              </a:rPr>
              <a:t>В организме клеща – переносчика пироплазмы претерпевают довольно сложное развитие. Попав в кишечник клеща вместе с </a:t>
            </a:r>
            <a:r>
              <a:rPr lang="ru-RU" b="1" dirty="0" err="1">
                <a:effectLst/>
              </a:rPr>
              <a:t>заглоченными</a:t>
            </a:r>
            <a:r>
              <a:rPr lang="ru-RU" b="1" dirty="0">
                <a:effectLst/>
              </a:rPr>
              <a:t> эритроцитами, пироплазмы покидают их и продолжают размножаться в просвете кишечника путем деления на два, на четыре и на шесть; образовавшиеся таким образом одноклеточные паразиты превращаются в сравнительно крупные булавовидные формы, внедряющиеся в эпителиальные клетки кишечника клеща.</a:t>
            </a:r>
          </a:p>
          <a:p>
            <a:r>
              <a:rPr lang="ru-RU" b="1" dirty="0">
                <a:effectLst/>
              </a:rPr>
              <a:t>До настоящего времени идут споры о том, развиваются ли пироплазмы в клещах с участием полового процесса или же в их цикле развития этот процесс отсутствует, и происходит только агамное размножение паразита.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6309320"/>
            <a:ext cx="7543800" cy="41798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965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Передаются возбудители от больных животных здоровым клещами. 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Это трансмиссивные болезни.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  <a:defRPr/>
            </a:pPr>
            <a:endParaRPr lang="en-GB" altLang="ru-RU" sz="4000" b="1"/>
          </a:p>
          <a:p>
            <a:pPr>
              <a:defRPr/>
            </a:pPr>
            <a:r>
              <a:rPr lang="en-GB" altLang="ru-RU" sz="4000" b="1"/>
              <a:t>Распространены повсеместно</a:t>
            </a:r>
            <a:r>
              <a:rPr lang="en-GB" altLang="ru-RU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7147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88640"/>
            <a:ext cx="8136904" cy="6048672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Внедрившиеся в эпителиальные клетки кишечника клеща булавовидные стадии претерпевают множественное деление, сопровождающееся </a:t>
            </a:r>
            <a:r>
              <a:rPr lang="ru-RU" b="1" dirty="0" err="1">
                <a:effectLst/>
              </a:rPr>
              <a:t>отпочковыванием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агамонтов</a:t>
            </a:r>
            <a:r>
              <a:rPr lang="ru-RU" b="1" dirty="0">
                <a:effectLst/>
              </a:rPr>
              <a:t>. Образовавшиеся </a:t>
            </a:r>
            <a:r>
              <a:rPr lang="ru-RU" b="1" dirty="0" err="1">
                <a:effectLst/>
              </a:rPr>
              <a:t>агамонты</a:t>
            </a:r>
            <a:r>
              <a:rPr lang="ru-RU" b="1" dirty="0">
                <a:effectLst/>
              </a:rPr>
              <a:t> округлой и амебовидной формы в процессе роста становятся булавовидными и проникают в новые клетки кишечника, где вновь приступают к агамному размножению. Процесс этот может неоднократно повторяться и имеет большое биологическое значение, так как способствует расселению пироплазм по телу клеща и прежде всего попаданию паразитов в яйцевые клетки. Особенно интенсивно развитие паразита в яйцах идет на 10 – 15-й день инкубации. В дальнейшем часть пироплазм погибает, а часть проникает в органы формирующейся личинки, где совершает свое дальнейшее развитие уже после ее </a:t>
            </a:r>
            <a:r>
              <a:rPr lang="ru-RU" b="1" dirty="0" err="1">
                <a:effectLst/>
              </a:rPr>
              <a:t>вылупления</a:t>
            </a:r>
            <a:r>
              <a:rPr lang="ru-RU" b="1" dirty="0">
                <a:effectLst/>
              </a:rPr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370678"/>
            <a:ext cx="7543800" cy="4899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66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0648"/>
            <a:ext cx="8122096" cy="6120680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Заканчивается цикл в слюнных железах нимф, где в результате асинхронной шизогонии к 8 – 9 дню питания клеща образуются мелкие одноядерные формы, </a:t>
            </a:r>
            <a:r>
              <a:rPr lang="ru-RU" b="1" dirty="0" err="1">
                <a:effectLst/>
              </a:rPr>
              <a:t>инвазирующие</a:t>
            </a:r>
            <a:r>
              <a:rPr lang="ru-RU" b="1" dirty="0">
                <a:effectLst/>
              </a:rPr>
              <a:t> позвоночного хозяина. </a:t>
            </a:r>
            <a:r>
              <a:rPr lang="ru-RU" b="1" dirty="0" err="1">
                <a:effectLst/>
              </a:rPr>
              <a:t>Инвазионны</a:t>
            </a:r>
            <a:r>
              <a:rPr lang="ru-RU" b="1" dirty="0">
                <a:effectLst/>
              </a:rPr>
              <a:t> для позвоночного хозяина </a:t>
            </a:r>
            <a:r>
              <a:rPr lang="ru-RU" b="1" dirty="0" smtClean="0">
                <a:effectLst/>
              </a:rPr>
              <a:t>только </a:t>
            </a:r>
            <a:r>
              <a:rPr lang="ru-RU" b="1" dirty="0">
                <a:effectLst/>
              </a:rPr>
              <a:t>те стадии паразита, которые сформировались в слюнных железах нимфы, все другие стадии развития паразита в беспозвоночном хозяине не могут заразить теплокровного хозяина. Развитие </a:t>
            </a:r>
            <a:r>
              <a:rPr lang="en-US" b="1" dirty="0">
                <a:effectLst/>
              </a:rPr>
              <a:t>P</a:t>
            </a:r>
            <a:r>
              <a:rPr lang="ru-RU" b="1" dirty="0">
                <a:effectLst/>
              </a:rPr>
              <a:t>. </a:t>
            </a:r>
            <a:r>
              <a:rPr lang="en-US" b="1" dirty="0" err="1">
                <a:effectLst/>
              </a:rPr>
              <a:t>bigeminum</a:t>
            </a:r>
            <a:r>
              <a:rPr lang="ru-RU" b="1" dirty="0">
                <a:effectLst/>
              </a:rPr>
              <a:t> в клеще нормально происходит при 28</a:t>
            </a:r>
            <a:r>
              <a:rPr lang="ru-RU" b="1" baseline="30000" dirty="0">
                <a:effectLst/>
              </a:rPr>
              <a:t>0</a:t>
            </a:r>
            <a:r>
              <a:rPr lang="ru-RU" b="1" dirty="0">
                <a:effectLst/>
              </a:rPr>
              <a:t> С, температура ниже 20</a:t>
            </a:r>
            <a:r>
              <a:rPr lang="ru-RU" b="1" baseline="30000" dirty="0">
                <a:effectLst/>
              </a:rPr>
              <a:t>0</a:t>
            </a:r>
            <a:r>
              <a:rPr lang="ru-RU" b="1" dirty="0">
                <a:effectLst/>
              </a:rPr>
              <a:t> С тормозит развитие.</a:t>
            </a:r>
          </a:p>
          <a:p>
            <a:r>
              <a:rPr lang="ru-RU" b="1" dirty="0" smtClean="0">
                <a:effectLst/>
              </a:rPr>
              <a:t>Важное </a:t>
            </a:r>
            <a:r>
              <a:rPr lang="ru-RU" b="1" dirty="0">
                <a:effectLst/>
              </a:rPr>
              <a:t>значение имеет </a:t>
            </a:r>
            <a:r>
              <a:rPr lang="ru-RU" b="1" dirty="0" err="1">
                <a:effectLst/>
              </a:rPr>
              <a:t>трансовариальный</a:t>
            </a:r>
            <a:r>
              <a:rPr lang="ru-RU" b="1" dirty="0">
                <a:effectLst/>
              </a:rPr>
              <a:t> способ передачи возбудителей от самки к потомству. Сами клещи являются длительное время </a:t>
            </a:r>
            <a:r>
              <a:rPr lang="ru-RU" b="1" dirty="0" err="1">
                <a:effectLst/>
              </a:rPr>
              <a:t>резервентами</a:t>
            </a:r>
            <a:r>
              <a:rPr lang="ru-RU" b="1" dirty="0">
                <a:effectLst/>
              </a:rPr>
              <a:t> пироплазм в природе</a:t>
            </a:r>
            <a:r>
              <a:rPr lang="ru-RU" dirty="0">
                <a:effectLst/>
              </a:rPr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640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Эпизоотологические данные</a:t>
            </a:r>
            <a:r>
              <a:rPr lang="en-GB" altLang="ru-RU"/>
              <a:t> 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4000" dirty="0" smtClean="0">
                <a:effectLst/>
              </a:rPr>
              <a:t>Пиро­плазмоз </a:t>
            </a:r>
            <a:r>
              <a:rPr lang="ru-RU" sz="4000" dirty="0">
                <a:effectLst/>
              </a:rPr>
              <a:t>распространен в Крыму, на Северном Кавказе, в рес­публиках Закавказья и Средней Азии. Сезон болезни совпадает с периодом нападения клещей на животных. Начинается заболевание в мае - июне. Пироплазмы передаются </a:t>
            </a:r>
            <a:r>
              <a:rPr lang="ru-RU" sz="4000" dirty="0" err="1">
                <a:effectLst/>
              </a:rPr>
              <a:t>трансовариально</a:t>
            </a:r>
            <a:r>
              <a:rPr lang="ru-RU" sz="4000" dirty="0">
                <a:effectLst/>
              </a:rPr>
              <a:t>, поэтому зара­жают животных личинки и нимфы. Телята переболевают легче взрослых животных.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685969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5175"/>
            <a:ext cx="8229600" cy="6007100"/>
          </a:xfrm>
        </p:spPr>
        <p:txBody>
          <a:bodyPr>
            <a:normAutofit lnSpcReduction="10000"/>
          </a:bodyPr>
          <a:lstStyle/>
          <a:p>
            <a:pPr>
              <a:spcBef>
                <a:spcPts val="950"/>
              </a:spcBef>
              <a:defRPr/>
            </a:pPr>
            <a:r>
              <a:rPr lang="en-GB" altLang="ru-RU" sz="3800" b="1"/>
              <a:t>Переносчиками бабезий у крупного рогатого скота являются клещи родов Ixodes (I. ricinus, I. persulcatus), Haemophysalis (H. punctata), Boophilus. </a:t>
            </a:r>
          </a:p>
          <a:p>
            <a:pPr>
              <a:spcBef>
                <a:spcPts val="950"/>
              </a:spcBef>
              <a:defRPr/>
            </a:pPr>
            <a:r>
              <a:rPr lang="en-GB" altLang="ru-RU" sz="3800" b="1"/>
              <a:t>Наиболее восприимчив молодняк старше года. Более молодые животные могут переболевать в легкой форме. </a:t>
            </a:r>
          </a:p>
        </p:txBody>
      </p:sp>
    </p:spTree>
    <p:extLst>
      <p:ext uri="{BB962C8B-B14F-4D97-AF65-F5344CB8AC3E}">
        <p14:creationId xmlns:p14="http://schemas.microsoft.com/office/powerpoint/2010/main" val="35253622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903912"/>
          </a:xfrm>
        </p:spPr>
        <p:txBody>
          <a:bodyPr>
            <a:normAutofit lnSpcReduction="10000"/>
          </a:bodyPr>
          <a:lstStyle/>
          <a:p>
            <a:pPr>
              <a:spcBef>
                <a:spcPts val="950"/>
              </a:spcBef>
              <a:defRPr/>
            </a:pPr>
            <a:r>
              <a:rPr lang="en-GB" altLang="ru-RU" sz="3800" b="1"/>
              <a:t>Клинические случаи заболевания регистрируются во время периодов активности клещей, в основном весной и осенью. </a:t>
            </a:r>
          </a:p>
          <a:p>
            <a:pPr>
              <a:spcBef>
                <a:spcPts val="950"/>
              </a:spcBef>
              <a:defRPr/>
            </a:pPr>
            <a:r>
              <a:rPr lang="en-GB" altLang="ru-RU" sz="3800" b="1"/>
              <a:t>В дождливые и жаркие годы бабезиоз встречается чаще. </a:t>
            </a:r>
          </a:p>
          <a:p>
            <a:pPr>
              <a:spcBef>
                <a:spcPts val="950"/>
              </a:spcBef>
              <a:defRPr/>
            </a:pPr>
            <a:r>
              <a:rPr lang="en-GB" altLang="ru-RU" sz="3800" b="1"/>
              <a:t>Аборигенный скот переболевает в более легкой форме, завезенный – в тяжелой.</a:t>
            </a:r>
          </a:p>
        </p:txBody>
      </p:sp>
    </p:spTree>
    <p:extLst>
      <p:ext uri="{BB962C8B-B14F-4D97-AF65-F5344CB8AC3E}">
        <p14:creationId xmlns:p14="http://schemas.microsoft.com/office/powerpoint/2010/main" val="8109620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879475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Патогенез</a:t>
            </a:r>
            <a:r>
              <a:rPr lang="en-GB" altLang="ru-RU"/>
              <a:t> 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4313"/>
            <a:ext cx="8229600" cy="4970462"/>
          </a:xfrm>
        </p:spPr>
        <p:txBody>
          <a:bodyPr>
            <a:normAutofit fontScale="55000" lnSpcReduction="20000"/>
          </a:bodyPr>
          <a:lstStyle/>
          <a:p>
            <a:r>
              <a:rPr lang="ru-RU" sz="3600" b="1" dirty="0">
                <a:effectLst/>
              </a:rPr>
              <a:t>Патологический процесс развивается в организме по мере размножения паразитов в эритроцитах периферической крови и паренхиматозных органов и накопления продуктов их жизнедеятельности. Массовый распад эритроцитов приводит к гемоглобинурии. Газовый, белковый, углеводный и минеральный обмен при этом изменяется.</a:t>
            </a:r>
          </a:p>
          <a:p>
            <a:r>
              <a:rPr lang="ru-RU" sz="3600" b="1" dirty="0">
                <a:effectLst/>
              </a:rPr>
              <a:t>Нарушение </a:t>
            </a:r>
            <a:r>
              <a:rPr lang="ru-RU" sz="3600" b="1" dirty="0" err="1">
                <a:effectLst/>
              </a:rPr>
              <a:t>окислительно</a:t>
            </a:r>
            <a:r>
              <a:rPr lang="ru-RU" sz="3600" b="1" dirty="0">
                <a:effectLst/>
              </a:rPr>
              <a:t>-восстановительных процессов приводит к развитию аноксемии. В крови увеличивается количество остаточного азота и продуктов распада белков, из-за чего развивается интоксикация животных. С увеличением интоксикации увеличивается </a:t>
            </a:r>
            <a:r>
              <a:rPr lang="ru-RU" sz="3600" b="1" dirty="0" err="1">
                <a:effectLst/>
              </a:rPr>
              <a:t>порозность</a:t>
            </a:r>
            <a:r>
              <a:rPr lang="ru-RU" sz="3600" b="1" dirty="0">
                <a:effectLst/>
              </a:rPr>
              <a:t> сосудов, нарушается кровообращение и возникают необратимые дегенеративные процессы в почках, печени, сердце, легких, селезенки и других органах. Нарушается процесс теплорегуляции животных. Нарушение деятельности центральной нервной системы ведет к общей депрессии или временному возбуждению. У больных развивается мышечная дрожь, атония </a:t>
            </a:r>
            <a:r>
              <a:rPr lang="ru-RU" sz="3600" b="1" dirty="0" err="1">
                <a:effectLst/>
              </a:rPr>
              <a:t>преджелудков</a:t>
            </a:r>
            <a:r>
              <a:rPr lang="ru-RU" sz="3600" b="1" dirty="0">
                <a:effectLst/>
              </a:rPr>
              <a:t> и кишечника, а иногда и парез конечностей.</a:t>
            </a:r>
          </a:p>
        </p:txBody>
      </p:sp>
    </p:spTree>
    <p:extLst>
      <p:ext uri="{BB962C8B-B14F-4D97-AF65-F5344CB8AC3E}">
        <p14:creationId xmlns:p14="http://schemas.microsoft.com/office/powerpoint/2010/main" val="2737960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510212"/>
          </a:xfrm>
        </p:spPr>
        <p:txBody>
          <a:bodyPr>
            <a:normAutofit fontScale="55000" lnSpcReduction="20000"/>
          </a:bodyPr>
          <a:lstStyle/>
          <a:p>
            <a:r>
              <a:rPr lang="ru-RU" sz="4400" b="1" dirty="0">
                <a:effectLst/>
              </a:rPr>
              <a:t>В острый период болезни разрушение эритроцитов обусловливается не только непосредственным воздействием на них пироплазм, но и в результате накоплений в крови животных </a:t>
            </a:r>
            <a:r>
              <a:rPr lang="ru-RU" sz="4400" b="1" dirty="0" err="1">
                <a:effectLst/>
              </a:rPr>
              <a:t>аутоантител</a:t>
            </a:r>
            <a:r>
              <a:rPr lang="ru-RU" sz="4400" b="1" dirty="0">
                <a:effectLst/>
              </a:rPr>
              <a:t> против измененных эритроцитов. Этот процесс стимулируется растворимыми сывороточными антигенами. При массовом разрушении эритроцитов происходит блокада ретикулоэндотелиальной системы </a:t>
            </a:r>
            <a:r>
              <a:rPr lang="ru-RU" sz="4400" b="1" dirty="0" err="1">
                <a:effectLst/>
              </a:rPr>
              <a:t>гемосидерином</a:t>
            </a:r>
            <a:r>
              <a:rPr lang="ru-RU" sz="4400" b="1" dirty="0">
                <a:effectLst/>
              </a:rPr>
              <a:t>, избыточное выделение почками гемоглобина и неполная утилизация продуктов его превращения (билирубина). При повышенном количестве этих продуктов в крови у больных развивается желтушность тканей и видимых слизистых конъюнктивы, ротовой и носовой полостей.</a:t>
            </a:r>
          </a:p>
        </p:txBody>
      </p:sp>
    </p:spTree>
    <p:extLst>
      <p:ext uri="{BB962C8B-B14F-4D97-AF65-F5344CB8AC3E}">
        <p14:creationId xmlns:p14="http://schemas.microsoft.com/office/powerpoint/2010/main" val="8216586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81075"/>
            <a:ext cx="8229600" cy="5149850"/>
          </a:xfrm>
        </p:spPr>
        <p:txBody>
          <a:bodyPr>
            <a:normAutofit fontScale="47500" lnSpcReduction="20000"/>
          </a:bodyPr>
          <a:lstStyle/>
          <a:p>
            <a:r>
              <a:rPr lang="ru-RU" sz="4400" b="1" dirty="0">
                <a:effectLst/>
              </a:rPr>
              <a:t>Нарушение общего обмена веществ приводит к изменениям кислотно-щелочного равновесия. У животных, больных </a:t>
            </a:r>
            <a:r>
              <a:rPr lang="ru-RU" sz="4400" b="1" dirty="0" err="1">
                <a:effectLst/>
              </a:rPr>
              <a:t>пироплазмидозами</a:t>
            </a:r>
            <a:r>
              <a:rPr lang="ru-RU" sz="4400" b="1" dirty="0">
                <a:effectLst/>
              </a:rPr>
              <a:t>, в крови появляются вазоактивные пептиды – </a:t>
            </a:r>
            <a:r>
              <a:rPr lang="ru-RU" sz="4400" b="1" dirty="0" err="1">
                <a:effectLst/>
              </a:rPr>
              <a:t>кинины</a:t>
            </a:r>
            <a:r>
              <a:rPr lang="ru-RU" sz="4400" b="1" dirty="0">
                <a:effectLst/>
              </a:rPr>
              <a:t>, способствующие нарушению микроциркуляции крови, внутрисосудистому стазу эритроцитов и их гемолизу, повышающие вместе с другими веществами (гистамин, 5-гидрокситриметамин) </a:t>
            </a:r>
            <a:r>
              <a:rPr lang="ru-RU" sz="4400" b="1" dirty="0" err="1">
                <a:effectLst/>
              </a:rPr>
              <a:t>порозность</a:t>
            </a:r>
            <a:r>
              <a:rPr lang="ru-RU" sz="4400" b="1" dirty="0">
                <a:effectLst/>
              </a:rPr>
              <a:t> сосудов. Формирование </a:t>
            </a:r>
            <a:r>
              <a:rPr lang="ru-RU" sz="4400" b="1" dirty="0" err="1">
                <a:effectLst/>
              </a:rPr>
              <a:t>криофибриногенных</a:t>
            </a:r>
            <a:r>
              <a:rPr lang="ru-RU" sz="4400" b="1" dirty="0">
                <a:effectLst/>
              </a:rPr>
              <a:t> комплексов способствует внутрисосудистому гемолизу и развитию явлений геморрагического диатеза. Во внутренних органах, особенно под эндо- и эпикардом, а также на слизистых и серозных оболочках возникают кровоизлияния. При </a:t>
            </a:r>
            <a:r>
              <a:rPr lang="ru-RU" sz="4400" b="1" dirty="0" err="1">
                <a:effectLst/>
              </a:rPr>
              <a:t>наростающем</a:t>
            </a:r>
            <a:r>
              <a:rPr lang="ru-RU" sz="4400" b="1" dirty="0">
                <a:effectLst/>
              </a:rPr>
              <a:t> расстройстве работы сердечно-сосудистого аппарата и других органов у животных наступает летальный исход при явлениях резкого угнетения, отека легких и острой сердечной недостаточности (Л.П. Дьяконов, И.В. Орлов, И.В. Абрамов и др., 1985).</a:t>
            </a:r>
          </a:p>
          <a:p>
            <a:pPr>
              <a:spcBef>
                <a:spcPts val="1100"/>
              </a:spcBef>
              <a:buFont typeface="Wingdings" pitchFamily="2" charset="2"/>
              <a:buNone/>
              <a:defRPr/>
            </a:pPr>
            <a:endParaRPr lang="en-GB" alt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1555285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Симптомы.</a:t>
            </a:r>
            <a:r>
              <a:rPr lang="en-GB" altLang="ru-RU"/>
              <a:t> 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60863"/>
          </a:xfrm>
        </p:spPr>
        <p:txBody>
          <a:bodyPr>
            <a:normAutofit fontScale="55000" lnSpcReduction="20000"/>
          </a:bodyPr>
          <a:lstStyle/>
          <a:p>
            <a:r>
              <a:rPr lang="ru-RU" sz="4000" b="1" dirty="0">
                <a:effectLst/>
              </a:rPr>
              <a:t>Инкубационный период длится от 8 до 15 - 24 дней. Заболевание начинается повышением температуры до 40 - 41 °С и выше, общим угнетением. У больных уменьшает­ся аппетит, прекращается жвачка. Пульс учащается до 110 - 120 ударов в минуту. На 2-й день повышения температуры тела по­является гемоглобинурия. Видимые слизистые оболочки анемич­ны и желтушны. Перистальтика кишечника в начале болезни усилена (может быть понос), затем она постепенно ослабевает, развивается атония. У больных снижается удой или совсем пре­кращается выделение молока.</a:t>
            </a:r>
          </a:p>
          <a:p>
            <a:r>
              <a:rPr lang="ru-RU" sz="4000" b="1" dirty="0">
                <a:effectLst/>
              </a:rPr>
              <a:t>Выделение мочи замедленное, затрудненное, тонкими, </a:t>
            </a:r>
            <a:r>
              <a:rPr lang="ru-RU" sz="4000" b="1" dirty="0" err="1">
                <a:effectLst/>
              </a:rPr>
              <a:t>прирывистыми</a:t>
            </a:r>
            <a:r>
              <a:rPr lang="ru-RU" sz="4000" b="1" dirty="0">
                <a:effectLst/>
              </a:rPr>
              <a:t> струйками.</a:t>
            </a:r>
          </a:p>
        </p:txBody>
      </p:sp>
    </p:spTree>
    <p:extLst>
      <p:ext uri="{BB962C8B-B14F-4D97-AF65-F5344CB8AC3E}">
        <p14:creationId xmlns:p14="http://schemas.microsoft.com/office/powerpoint/2010/main" val="240086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510212"/>
          </a:xfrm>
        </p:spPr>
        <p:txBody>
          <a:bodyPr>
            <a:normAutofit fontScale="55000" lnSpcReduction="20000"/>
          </a:bodyPr>
          <a:lstStyle/>
          <a:p>
            <a:r>
              <a:rPr lang="ru-RU" sz="4000" b="1" dirty="0">
                <a:effectLst/>
              </a:rPr>
              <a:t>Отмечается резкое снижение всех показателей крови, за исключением сахара. Количество эритроцитов обычно снижается в 2 – 3 раза, гемоглобина – в 1,5 – 2 раза. При тяжелом течении болезни количество эритроцитов снижается даже до 1 млн. в 1 мм</a:t>
            </a:r>
            <a:r>
              <a:rPr lang="ru-RU" sz="4000" b="1" baseline="30000" dirty="0">
                <a:effectLst/>
              </a:rPr>
              <a:t>3</a:t>
            </a:r>
            <a:r>
              <a:rPr lang="ru-RU" sz="4000" b="1" dirty="0">
                <a:effectLst/>
              </a:rPr>
              <a:t>, содержание гемоглобина – до 1,5 – 2 г%. Наблюдается </a:t>
            </a:r>
            <a:r>
              <a:rPr lang="ru-RU" sz="4000" b="1" dirty="0" err="1">
                <a:effectLst/>
              </a:rPr>
              <a:t>анизоцитоз</a:t>
            </a:r>
            <a:r>
              <a:rPr lang="ru-RU" sz="4000" b="1" dirty="0">
                <a:effectLst/>
              </a:rPr>
              <a:t>, </a:t>
            </a:r>
            <a:r>
              <a:rPr lang="ru-RU" sz="4000" b="1" dirty="0" err="1">
                <a:effectLst/>
              </a:rPr>
              <a:t>пойкилоцитоз</a:t>
            </a:r>
            <a:r>
              <a:rPr lang="ru-RU" sz="4000" b="1" dirty="0">
                <a:effectLst/>
              </a:rPr>
              <a:t>, </a:t>
            </a:r>
            <a:r>
              <a:rPr lang="ru-RU" sz="4000" b="1" dirty="0" err="1">
                <a:effectLst/>
              </a:rPr>
              <a:t>базофильная</a:t>
            </a:r>
            <a:r>
              <a:rPr lang="ru-RU" sz="4000" b="1" dirty="0">
                <a:effectLst/>
              </a:rPr>
              <a:t> зернистость эритроцитов. Количество лейкоцитов в начале заболевания уменьшается, с развитием болезни оно, наоборот, увеличивается, иногда очень значительно (за счет нейтрофилов). Резервная щелочность крови снижается с 463 до 220 мг%, хлор – с 334 до 298 мг%, восстановленный </a:t>
            </a:r>
            <a:r>
              <a:rPr lang="ru-RU" sz="4000" b="1" dirty="0" err="1">
                <a:effectLst/>
              </a:rPr>
              <a:t>глютатион</a:t>
            </a:r>
            <a:r>
              <a:rPr lang="ru-RU" sz="4000" b="1" dirty="0">
                <a:effectLst/>
              </a:rPr>
              <a:t> с 40,49 до 13,8 мг%. Содержание сахара повышается с 46 до 73 мг%.</a:t>
            </a:r>
          </a:p>
          <a:p>
            <a:r>
              <a:rPr lang="ru-RU" sz="4000" b="1" dirty="0">
                <a:effectLst/>
              </a:rPr>
              <a:t>Пироплазмы появляются в периферической крови уже в первые дни болезни. Пораженность эритроцитов паразитами составляет от 2 до 10 – 15 %.</a:t>
            </a:r>
          </a:p>
        </p:txBody>
      </p:sp>
    </p:spTree>
    <p:extLst>
      <p:ext uri="{BB962C8B-B14F-4D97-AF65-F5344CB8AC3E}">
        <p14:creationId xmlns:p14="http://schemas.microsoft.com/office/powerpoint/2010/main" val="41107667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Систематика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Подцарство Protozoa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Тип: Apicomplexa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Класс Sporozoa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Подкласс Piroplasmia</a:t>
            </a:r>
          </a:p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Отряд Piroplasmida</a:t>
            </a:r>
          </a:p>
        </p:txBody>
      </p:sp>
    </p:spTree>
    <p:extLst>
      <p:ext uri="{BB962C8B-B14F-4D97-AF65-F5344CB8AC3E}">
        <p14:creationId xmlns:p14="http://schemas.microsoft.com/office/powerpoint/2010/main" val="1954327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329237"/>
          </a:xfrm>
        </p:spPr>
        <p:txBody>
          <a:bodyPr>
            <a:normAutofit fontScale="55000" lnSpcReduction="20000"/>
          </a:bodyPr>
          <a:lstStyle/>
          <a:p>
            <a:r>
              <a:rPr lang="ru-RU" sz="4400" b="1" dirty="0">
                <a:effectLst/>
              </a:rPr>
              <a:t>Все гематологические и биохимические показатели крови восстанавливаются значительно позднее клинического выздоровления животных.</a:t>
            </a:r>
          </a:p>
          <a:p>
            <a:r>
              <a:rPr lang="ru-RU" sz="4400" b="1" dirty="0">
                <a:effectLst/>
              </a:rPr>
              <a:t>При тяжелом течении болезни указанные признаки быстро прогрессируют и смерть наступает чаще на 3 – 4-й день, реже позднее, у беременных животных иногда наблюдаются аборты.</a:t>
            </a:r>
          </a:p>
          <a:p>
            <a:r>
              <a:rPr lang="ru-RU" sz="4400" b="1" dirty="0">
                <a:effectLst/>
              </a:rPr>
              <a:t>Смертность животных колеблется в значительных пределах – 20 – 30 %, иногда достигает 50 % и выше. Молодняк в большинстве случаев переболевает легче. Особенно тяжело болеют животные старше 10 лет (Н.И. Степанова, Н.А. Казаков, В.Т. Заболоцкий и др., 1982).</a:t>
            </a:r>
          </a:p>
        </p:txBody>
      </p:sp>
    </p:spTree>
    <p:extLst>
      <p:ext uri="{BB962C8B-B14F-4D97-AF65-F5344CB8AC3E}">
        <p14:creationId xmlns:p14="http://schemas.microsoft.com/office/powerpoint/2010/main" val="4107710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3538"/>
            <a:ext cx="8229600" cy="1312862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sz="4000" b="1"/>
              <a:t>Патологоанатомические изменения.</a:t>
            </a:r>
            <a:r>
              <a:rPr lang="en-GB" altLang="ru-RU" sz="4000"/>
              <a:t> 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>
            <a:normAutofit fontScale="77500" lnSpcReduction="20000"/>
          </a:bodyPr>
          <a:lstStyle/>
          <a:p>
            <a:r>
              <a:rPr lang="ru-RU" sz="4000" b="1" dirty="0">
                <a:effectLst/>
              </a:rPr>
              <a:t>Трупы истощены. Час­то слизистые оболочки анемичны и желтушны. Селезенка и пе­чень увеличены, глинистого цвета, дряблые. Почки увеличены, паренхима их дряблая, под капсулой кровоизлияния. Книжка плотно заполнена сухими кормовыми массами. Сердце увеличе­но в объеме, сердечная мышца бледная и дряблая, с множествен­ными кровоизлияниями на эпикарде, эндокарде и в миокарде.</a:t>
            </a:r>
          </a:p>
        </p:txBody>
      </p:sp>
    </p:spTree>
    <p:extLst>
      <p:ext uri="{BB962C8B-B14F-4D97-AF65-F5344CB8AC3E}">
        <p14:creationId xmlns:p14="http://schemas.microsoft.com/office/powerpoint/2010/main" val="498622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950913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Лабораторная диагностика.</a:t>
            </a:r>
            <a:r>
              <a:rPr lang="en-GB" altLang="ru-RU"/>
              <a:t> 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 dirty="0" err="1"/>
              <a:t>Исследуют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мазки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крови</a:t>
            </a:r>
            <a:r>
              <a:rPr lang="en-GB" altLang="ru-RU" sz="4000" b="1" dirty="0"/>
              <a:t>, </a:t>
            </a:r>
            <a:r>
              <a:rPr lang="en-GB" altLang="ru-RU" sz="4000" b="1" dirty="0" err="1"/>
              <a:t>взятой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из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уха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или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кончика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хвоста</a:t>
            </a:r>
            <a:r>
              <a:rPr lang="en-GB" altLang="ru-RU" sz="4000" b="1" dirty="0"/>
              <a:t> и </a:t>
            </a:r>
            <a:r>
              <a:rPr lang="en-GB" altLang="ru-RU" sz="4000" b="1" dirty="0" err="1"/>
              <a:t>окрашенные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по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методу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Романовского-Гимза</a:t>
            </a:r>
            <a:r>
              <a:rPr lang="en-GB" altLang="ru-RU" sz="4000" b="1" dirty="0"/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 dirty="0"/>
              <a:t> В </a:t>
            </a:r>
            <a:r>
              <a:rPr lang="en-GB" altLang="ru-RU" sz="4000" b="1" dirty="0" err="1"/>
              <a:t>мазках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периферической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крови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находят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типичную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форму</a:t>
            </a:r>
            <a:r>
              <a:rPr lang="en-GB" altLang="ru-RU" sz="4000" b="1" dirty="0"/>
              <a:t> </a:t>
            </a:r>
            <a:r>
              <a:rPr lang="en-GB" altLang="ru-RU" sz="4000" b="1" dirty="0" err="1"/>
              <a:t>бабезий</a:t>
            </a:r>
            <a:r>
              <a:rPr lang="en-GB" altLang="ru-RU" sz="4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0453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510212"/>
          </a:xfrm>
        </p:spPr>
        <p:txBody>
          <a:bodyPr>
            <a:normAutofit fontScale="92500"/>
          </a:bodyPr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Можно делать мазки-отпечатки из внутренних органов с целью обнаружения бабезий овальной формы с небольшой цитоплазмой.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Дифференцируют от сибирской язвы, лептоспироза, гематурии крупного рогатого скота.</a:t>
            </a:r>
          </a:p>
        </p:txBody>
      </p:sp>
    </p:spTree>
    <p:extLst>
      <p:ext uri="{BB962C8B-B14F-4D97-AF65-F5344CB8AC3E}">
        <p14:creationId xmlns:p14="http://schemas.microsoft.com/office/powerpoint/2010/main" val="3697525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879475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Лечение</a:t>
            </a:r>
            <a:r>
              <a:rPr lang="en-GB" altLang="ru-RU"/>
              <a:t>. 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302125"/>
          </a:xfrm>
        </p:spPr>
        <p:txBody>
          <a:bodyPr>
            <a:normAutofit fontScale="55000" lnSpcReduction="20000"/>
          </a:bodyPr>
          <a:lstStyle/>
          <a:p>
            <a:r>
              <a:rPr lang="ru-RU" sz="4000" b="1" dirty="0">
                <a:effectLst/>
              </a:rPr>
              <a:t>Проводят специфическое, патогенетическое и симптоматическое лечение. Больных животных изолируют из стада и оставляют в помещениях или под навесом. Их обеспечивают легкопереваримыми кормами и водой. В рацион добавляют сыворотку молока, кислое молоко, микроэлементы (хлорид кобальта, сульфат меди, железосодержащие препараты), витамин В</a:t>
            </a:r>
            <a:r>
              <a:rPr lang="ru-RU" sz="4000" b="1" baseline="-25000" dirty="0">
                <a:effectLst/>
              </a:rPr>
              <a:t>12</a:t>
            </a:r>
            <a:r>
              <a:rPr lang="ru-RU" sz="4000" b="1" dirty="0">
                <a:effectLst/>
              </a:rPr>
              <a:t>. Применяют также препараты, улучшающие работу желудочно-кишечного тракта (настойку чемерицы, этиловый спирт, ихтиол). При стойких атониях </a:t>
            </a:r>
            <a:r>
              <a:rPr lang="ru-RU" sz="4000" b="1" dirty="0" err="1">
                <a:effectLst/>
              </a:rPr>
              <a:t>преджелудков</a:t>
            </a:r>
            <a:r>
              <a:rPr lang="ru-RU" sz="4000" b="1" dirty="0">
                <a:effectLst/>
              </a:rPr>
              <a:t> назначают солевые или масляные слабительные. Применяют также средства, улучшающие деятельность </a:t>
            </a:r>
            <a:r>
              <a:rPr lang="ru-RU" sz="4000" b="1" dirty="0" err="1">
                <a:effectLst/>
              </a:rPr>
              <a:t>середечно</a:t>
            </a:r>
            <a:r>
              <a:rPr lang="ru-RU" sz="4000" b="1" dirty="0">
                <a:effectLst/>
              </a:rPr>
              <a:t>-сосудистой системы ( А.И. </a:t>
            </a:r>
            <a:r>
              <a:rPr lang="ru-RU" sz="4000" b="1" dirty="0" err="1">
                <a:effectLst/>
              </a:rPr>
              <a:t>Ятусевич</a:t>
            </a:r>
            <a:r>
              <a:rPr lang="ru-RU" sz="4000" b="1" dirty="0">
                <a:effectLst/>
              </a:rPr>
              <a:t>, П.И. Пашкин, 1998).</a:t>
            </a:r>
          </a:p>
        </p:txBody>
      </p:sp>
    </p:spTree>
    <p:extLst>
      <p:ext uri="{BB962C8B-B14F-4D97-AF65-F5344CB8AC3E}">
        <p14:creationId xmlns:p14="http://schemas.microsoft.com/office/powerpoint/2010/main" val="10934900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976937"/>
          </a:xfrm>
        </p:spPr>
        <p:txBody>
          <a:bodyPr>
            <a:normAutofit fontScale="62500" lnSpcReduction="20000"/>
          </a:bodyPr>
          <a:lstStyle/>
          <a:p>
            <a:r>
              <a:rPr lang="ru-RU" sz="4400" dirty="0">
                <a:effectLst/>
              </a:rPr>
              <a:t>Рекомендуется применять следующие специфические препараты:</a:t>
            </a:r>
          </a:p>
          <a:p>
            <a:pPr lvl="0"/>
            <a:r>
              <a:rPr lang="ru-RU" sz="4400" dirty="0" err="1">
                <a:effectLst/>
              </a:rPr>
              <a:t>беренил</a:t>
            </a:r>
            <a:r>
              <a:rPr lang="ru-RU" sz="4400" dirty="0">
                <a:effectLst/>
              </a:rPr>
              <a:t> (</a:t>
            </a:r>
            <a:r>
              <a:rPr lang="ru-RU" sz="4400" dirty="0" err="1">
                <a:effectLst/>
              </a:rPr>
              <a:t>азидин</a:t>
            </a:r>
            <a:r>
              <a:rPr lang="ru-RU" sz="4400" dirty="0">
                <a:effectLst/>
              </a:rPr>
              <a:t>) в 7% - ном растворе на дистиллированной воде или прокипяченной воде в дозе 3,5 мг/кг внутримышечно или подкожно 1-2 – кратно с интервалом 24 ч;</a:t>
            </a:r>
          </a:p>
          <a:p>
            <a:pPr lvl="0"/>
            <a:r>
              <a:rPr lang="ru-RU" sz="4400" dirty="0" err="1">
                <a:effectLst/>
              </a:rPr>
              <a:t>диамидин</a:t>
            </a:r>
            <a:r>
              <a:rPr lang="ru-RU" sz="4400" dirty="0">
                <a:effectLst/>
              </a:rPr>
              <a:t> (</a:t>
            </a:r>
            <a:r>
              <a:rPr lang="ru-RU" sz="4400" dirty="0" err="1">
                <a:effectLst/>
              </a:rPr>
              <a:t>имидокарб</a:t>
            </a:r>
            <a:r>
              <a:rPr lang="ru-RU" sz="4400" dirty="0">
                <a:effectLst/>
              </a:rPr>
              <a:t>) – 1-2 мг/кг в 1-7% - ном водном растворе подкожно или внутримышечно 1 -2 – кратно через 24 часа;</a:t>
            </a:r>
          </a:p>
          <a:p>
            <a:pPr lvl="0"/>
            <a:r>
              <a:rPr lang="ru-RU" sz="4400" dirty="0">
                <a:effectLst/>
              </a:rPr>
              <a:t>солянокислый </a:t>
            </a:r>
            <a:r>
              <a:rPr lang="ru-RU" sz="4400" dirty="0" err="1">
                <a:effectLst/>
              </a:rPr>
              <a:t>флавакридин</a:t>
            </a:r>
            <a:r>
              <a:rPr lang="ru-RU" sz="4400" dirty="0">
                <a:effectLst/>
              </a:rPr>
              <a:t> (</a:t>
            </a:r>
            <a:r>
              <a:rPr lang="ru-RU" sz="4400" dirty="0" err="1">
                <a:effectLst/>
              </a:rPr>
              <a:t>трипафлавин</a:t>
            </a:r>
            <a:r>
              <a:rPr lang="ru-RU" sz="4400" dirty="0">
                <a:effectLst/>
              </a:rPr>
              <a:t>) внутривенно в дозе 0,003 – 0,004 г/кг в 1%-ном водном, стерилизованном кипячением в течение 30 мин и охлажденном до 37</a:t>
            </a:r>
            <a:r>
              <a:rPr lang="ru-RU" sz="4400" baseline="30000" dirty="0">
                <a:effectLst/>
              </a:rPr>
              <a:t>0</a:t>
            </a:r>
            <a:r>
              <a:rPr lang="ru-RU" sz="4400" dirty="0">
                <a:effectLst/>
              </a:rPr>
              <a:t>С растворе, 1-2 – кратно с интервалом 24 часа.</a:t>
            </a:r>
          </a:p>
        </p:txBody>
      </p:sp>
    </p:spTree>
    <p:extLst>
      <p:ext uri="{BB962C8B-B14F-4D97-AF65-F5344CB8AC3E}">
        <p14:creationId xmlns:p14="http://schemas.microsoft.com/office/powerpoint/2010/main" val="52001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92150"/>
            <a:ext cx="8229600" cy="5832475"/>
          </a:xfrm>
        </p:spPr>
        <p:txBody>
          <a:bodyPr>
            <a:normAutofit fontScale="62500" lnSpcReduction="20000"/>
          </a:bodyPr>
          <a:lstStyle/>
          <a:p>
            <a:r>
              <a:rPr lang="ru-RU" sz="4000" dirty="0">
                <a:effectLst/>
              </a:rPr>
              <a:t>Тяжело больным животным препарат вводят в половинной дозе с повторением через 12 часов;</a:t>
            </a:r>
          </a:p>
          <a:p>
            <a:pPr lvl="0"/>
            <a:r>
              <a:rPr lang="ru-RU" sz="4000" dirty="0" err="1">
                <a:effectLst/>
              </a:rPr>
              <a:t>трипансинь</a:t>
            </a:r>
            <a:r>
              <a:rPr lang="ru-RU" sz="4000" dirty="0">
                <a:effectLst/>
              </a:rPr>
              <a:t> (</a:t>
            </a:r>
            <a:r>
              <a:rPr lang="ru-RU" sz="4000" dirty="0" err="1">
                <a:effectLst/>
              </a:rPr>
              <a:t>трипанблау</a:t>
            </a:r>
            <a:r>
              <a:rPr lang="ru-RU" sz="4000" dirty="0">
                <a:effectLst/>
              </a:rPr>
              <a:t>) внутривенно в дозе 0,005 г/кг в 1%-ном растворе на дистиллированной воде или физиологическом растворе после 30-минутной стерилизации на водяной бане;</a:t>
            </a:r>
          </a:p>
          <a:p>
            <a:pPr lvl="0"/>
            <a:r>
              <a:rPr lang="ru-RU" sz="4000" dirty="0" err="1">
                <a:effectLst/>
              </a:rPr>
              <a:t>пироплазмин</a:t>
            </a:r>
            <a:r>
              <a:rPr lang="ru-RU" sz="4000" dirty="0">
                <a:effectLst/>
              </a:rPr>
              <a:t> (</a:t>
            </a:r>
            <a:r>
              <a:rPr lang="ru-RU" sz="4000" dirty="0" err="1">
                <a:effectLst/>
              </a:rPr>
              <a:t>акаприн</a:t>
            </a:r>
            <a:r>
              <a:rPr lang="ru-RU" sz="4000" dirty="0">
                <a:effectLst/>
              </a:rPr>
              <a:t>) подкожно или внутримышечно в дозе 0,001 г/кг в 1-2%-ном водном растворе после стерилизации текучим паром или в водяной бане в течение 15 мин;</a:t>
            </a:r>
          </a:p>
          <a:p>
            <a:r>
              <a:rPr lang="ru-RU" sz="4000" dirty="0" err="1">
                <a:effectLst/>
              </a:rPr>
              <a:t>неозидин</a:t>
            </a:r>
            <a:r>
              <a:rPr lang="ru-RU" sz="4000" dirty="0">
                <a:effectLst/>
              </a:rPr>
              <a:t> применяют в виде стерильного 7 % водного раствора внутримышечно, в стандартной дозе – 3,5 мг/кг живой массы по ДВ (5 мл/100 кг) однократно с интервалом 24 часа. В отдельных случаях проводят симптоматическое лечение – внутривенно 10 % глюконат кальция, подкожно кофеин – </a:t>
            </a:r>
            <a:r>
              <a:rPr lang="ru-RU" sz="4000" dirty="0" err="1">
                <a:effectLst/>
              </a:rPr>
              <a:t>бензоат</a:t>
            </a:r>
            <a:r>
              <a:rPr lang="ru-RU" sz="4000" dirty="0">
                <a:effectLst/>
              </a:rPr>
              <a:t> натрия</a:t>
            </a:r>
            <a:endParaRPr lang="en-GB" alt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515612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6613"/>
            <a:ext cx="8229600" cy="529431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4000" dirty="0">
                <a:effectLst/>
              </a:rPr>
              <a:t>Эффективность терапии определяют по исчезновению клинических признаков болезни и результатам лабораторных исследований.</a:t>
            </a:r>
          </a:p>
          <a:p>
            <a:r>
              <a:rPr lang="ru-RU" sz="4000" dirty="0" err="1">
                <a:effectLst/>
              </a:rPr>
              <a:t>Неозидин</a:t>
            </a:r>
            <a:r>
              <a:rPr lang="ru-RU" sz="4000" dirty="0">
                <a:effectLst/>
              </a:rPr>
              <a:t> показал высокую эффективность при пироплазмозе крупного рогатого скота. Более 87 % животных выздоравливало после однократного введения препарата (В.А. </a:t>
            </a:r>
            <a:r>
              <a:rPr lang="ru-RU" sz="4000" dirty="0" err="1">
                <a:effectLst/>
              </a:rPr>
              <a:t>Оробец</a:t>
            </a:r>
            <a:r>
              <a:rPr lang="ru-RU" sz="4000" dirty="0">
                <a:effectLst/>
              </a:rPr>
              <a:t>, В.А. Сидоркин, 2003).</a:t>
            </a:r>
          </a:p>
          <a:p>
            <a:pPr lvl="0"/>
            <a:r>
              <a:rPr lang="ru-RU" sz="4000" dirty="0" err="1">
                <a:effectLst/>
              </a:rPr>
              <a:t>гемоспоридин</a:t>
            </a:r>
            <a:r>
              <a:rPr lang="ru-RU" sz="4000" dirty="0">
                <a:effectLst/>
              </a:rPr>
              <a:t> – белый или со слегка фиолетовым оттенком мелкокристаллический порошок. Растворы нестойкие, на свету синеют.  Растворы приготавливают на стерильной дистиллированной воде. Стерилизовать его нельзя, так как от этого препарат разрушается. </a:t>
            </a:r>
          </a:p>
        </p:txBody>
      </p:sp>
    </p:spTree>
    <p:extLst>
      <p:ext uri="{BB962C8B-B14F-4D97-AF65-F5344CB8AC3E}">
        <p14:creationId xmlns:p14="http://schemas.microsoft.com/office/powerpoint/2010/main" val="6971829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685800"/>
            <a:ext cx="7402016" cy="5551512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Лечебное действие </a:t>
            </a:r>
            <a:r>
              <a:rPr lang="ru-RU" b="1" dirty="0" err="1">
                <a:effectLst/>
              </a:rPr>
              <a:t>гемоспоридин</a:t>
            </a:r>
            <a:r>
              <a:rPr lang="ru-RU" b="1" dirty="0">
                <a:effectLst/>
              </a:rPr>
              <a:t> оказывает при пироплазмозе и бабезиозе крупного рогатого скота. Препарат вводят внутримышечно или подкожно в дозе 0,5 мг/кг массы тела животного в виде 1 - 2% - </a:t>
            </a:r>
            <a:r>
              <a:rPr lang="ru-RU" b="1" dirty="0" err="1">
                <a:effectLst/>
              </a:rPr>
              <a:t>ного</a:t>
            </a:r>
            <a:r>
              <a:rPr lang="ru-RU" b="1" dirty="0">
                <a:effectLst/>
              </a:rPr>
              <a:t> раствора 1 - 2-кратно через 18 - 24 часа. </a:t>
            </a:r>
          </a:p>
          <a:p>
            <a:r>
              <a:rPr lang="ru-RU" b="1" dirty="0">
                <a:effectLst/>
              </a:rPr>
              <a:t>Применяют расчет доз для крупного рогатого скота массой 300 кг:</a:t>
            </a:r>
          </a:p>
          <a:p>
            <a:r>
              <a:rPr lang="ru-RU" b="1" dirty="0">
                <a:effectLst/>
              </a:rPr>
              <a:t>0,5 мг х 300 = 150 мг сухого препарата + 7,5 мл воды = 2%-</a:t>
            </a:r>
            <a:r>
              <a:rPr lang="ru-RU" b="1" dirty="0" err="1">
                <a:effectLst/>
              </a:rPr>
              <a:t>ный</a:t>
            </a:r>
            <a:r>
              <a:rPr lang="ru-RU" b="1" dirty="0">
                <a:effectLst/>
              </a:rPr>
              <a:t> раствор </a:t>
            </a:r>
            <a:r>
              <a:rPr lang="ru-RU" b="1" dirty="0" err="1">
                <a:effectLst/>
              </a:rPr>
              <a:t>гемоспоридина</a:t>
            </a:r>
            <a:r>
              <a:rPr lang="ru-RU" b="1" dirty="0">
                <a:effectLst/>
              </a:rPr>
              <a:t>.</a:t>
            </a:r>
          </a:p>
          <a:p>
            <a:r>
              <a:rPr lang="ru-RU" b="1" dirty="0">
                <a:effectLst/>
              </a:rPr>
              <a:t> В тех же дозах допустимо применение </a:t>
            </a:r>
            <a:r>
              <a:rPr lang="ru-RU" b="1" dirty="0" err="1">
                <a:effectLst/>
              </a:rPr>
              <a:t>гемоспоридина</a:t>
            </a:r>
            <a:r>
              <a:rPr lang="ru-RU" b="1" dirty="0">
                <a:effectLst/>
              </a:rPr>
              <a:t> и с профилактической целью.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4149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685800"/>
            <a:ext cx="7618040" cy="5983560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При изучении возможности полного освобождения организма больного пироплазмозом крупного рогатого скота от возбудителя различными химиотерапевтическими препаратами установлено, что </a:t>
            </a:r>
            <a:r>
              <a:rPr lang="ru-RU" b="1" dirty="0" err="1">
                <a:effectLst/>
              </a:rPr>
              <a:t>азидин</a:t>
            </a:r>
            <a:r>
              <a:rPr lang="ru-RU" b="1" dirty="0">
                <a:effectLst/>
              </a:rPr>
              <a:t> освобождает организм от возбудителя пироплазмоза при однократном внутримышечном введении в дозе 3,5 мг/кг массы; у больных смешанной инвазией (пироплазмоз + бабезиоз (</a:t>
            </a:r>
            <a:r>
              <a:rPr lang="ru-RU" b="1" dirty="0" err="1">
                <a:effectLst/>
              </a:rPr>
              <a:t>франсаиеллез</a:t>
            </a:r>
            <a:r>
              <a:rPr lang="ru-RU" b="1" dirty="0">
                <a:effectLst/>
              </a:rPr>
              <a:t>) </a:t>
            </a:r>
            <a:r>
              <a:rPr lang="ru-RU" b="1" dirty="0" err="1">
                <a:effectLst/>
              </a:rPr>
              <a:t>азидин</a:t>
            </a:r>
            <a:r>
              <a:rPr lang="ru-RU" b="1" dirty="0">
                <a:effectLst/>
              </a:rPr>
              <a:t> вызывает стерилизацию организма от возбудителя пироплазмоза и не оказывает такого действия на возбудителя бабезиоза.</a:t>
            </a:r>
          </a:p>
          <a:p>
            <a:r>
              <a:rPr lang="ru-RU" b="1" dirty="0">
                <a:effectLst/>
              </a:rPr>
              <a:t>Свободные от инвазии клещи B. </a:t>
            </a:r>
            <a:r>
              <a:rPr lang="ru-RU" b="1" dirty="0" err="1">
                <a:effectLst/>
              </a:rPr>
              <a:t>сalcaratus</a:t>
            </a:r>
            <a:r>
              <a:rPr lang="ru-RU" b="1" dirty="0">
                <a:effectLst/>
              </a:rPr>
              <a:t> при питании на крупном рогатом скоте в острый период пироплазмоза, вскоре после него и в отдаленные периоды </a:t>
            </a:r>
            <a:r>
              <a:rPr lang="ru-RU" b="1" dirty="0" err="1">
                <a:effectLst/>
              </a:rPr>
              <a:t>паразитоносительства</a:t>
            </a:r>
            <a:r>
              <a:rPr lang="ru-RU" b="1" dirty="0">
                <a:effectLst/>
              </a:rPr>
              <a:t>, однократно леченном </a:t>
            </a:r>
            <a:r>
              <a:rPr lang="ru-RU" b="1" dirty="0" err="1">
                <a:effectLst/>
              </a:rPr>
              <a:t>азидином</a:t>
            </a:r>
            <a:r>
              <a:rPr lang="ru-RU" b="1" dirty="0">
                <a:effectLst/>
              </a:rPr>
              <a:t> в дозе 3,5 мг/кг, не </a:t>
            </a:r>
            <a:r>
              <a:rPr lang="ru-RU" b="1" dirty="0" err="1">
                <a:effectLst/>
              </a:rPr>
              <a:t>инвазируются</a:t>
            </a:r>
            <a:r>
              <a:rPr lang="ru-RU" b="1" dirty="0">
                <a:effectLst/>
              </a:rPr>
              <a:t> возбудителем пироплазмоза.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28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6613"/>
            <a:ext cx="8229600" cy="5294312"/>
          </a:xfrm>
        </p:spPr>
        <p:txBody>
          <a:bodyPr/>
          <a:lstStyle/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Семейство 1. Babesiidae</a:t>
            </a:r>
          </a:p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Род Babesia (Piroplasma)</a:t>
            </a:r>
            <a:r>
              <a:rPr lang="ar-SA" altLang="ru-RU" sz="4400" b="1">
                <a:cs typeface="Arial" charset="0"/>
              </a:rPr>
              <a:t>‏</a:t>
            </a:r>
            <a:endParaRPr lang="en-GB" altLang="ru-RU" sz="4400" b="1"/>
          </a:p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Семейство 2. Nuttalliidae</a:t>
            </a:r>
          </a:p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Род Nuttallia</a:t>
            </a:r>
          </a:p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Семейство 3. Theileriidae</a:t>
            </a:r>
          </a:p>
          <a:p>
            <a:pPr>
              <a:spcBef>
                <a:spcPts val="1100"/>
              </a:spcBef>
              <a:defRPr/>
            </a:pPr>
            <a:r>
              <a:rPr lang="en-GB" altLang="ru-RU" sz="4400" b="1"/>
              <a:t>Род Theileria</a:t>
            </a:r>
          </a:p>
        </p:txBody>
      </p:sp>
    </p:spTree>
    <p:extLst>
      <p:ext uri="{BB962C8B-B14F-4D97-AF65-F5344CB8AC3E}">
        <p14:creationId xmlns:p14="http://schemas.microsoft.com/office/powerpoint/2010/main" val="191956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332656"/>
            <a:ext cx="7834064" cy="5904656"/>
          </a:xfrm>
        </p:spPr>
        <p:txBody>
          <a:bodyPr>
            <a:normAutofit/>
          </a:bodyPr>
          <a:lstStyle/>
          <a:p>
            <a:r>
              <a:rPr lang="ru-RU" b="1" dirty="0" err="1">
                <a:effectLst/>
              </a:rPr>
              <a:t>Пироплазмин</a:t>
            </a:r>
            <a:r>
              <a:rPr lang="ru-RU" b="1" dirty="0">
                <a:effectLst/>
              </a:rPr>
              <a:t> (</a:t>
            </a:r>
            <a:r>
              <a:rPr lang="ru-RU" b="1" dirty="0" err="1">
                <a:effectLst/>
              </a:rPr>
              <a:t>акаприн</a:t>
            </a:r>
            <a:r>
              <a:rPr lang="ru-RU" b="1" dirty="0">
                <a:effectLst/>
              </a:rPr>
              <a:t>) не нашел, однако, широкого практического применения из-за возникающих побочных явлений (беспокойство, ослабление сердечной деятельности, дрожь, потливость и пр.), </a:t>
            </a:r>
            <a:r>
              <a:rPr lang="ru-RU" b="1" dirty="0" err="1">
                <a:effectLst/>
              </a:rPr>
              <a:t>наганин</a:t>
            </a:r>
            <a:r>
              <a:rPr lang="ru-RU" b="1" dirty="0">
                <a:effectLst/>
              </a:rPr>
              <a:t> – из-за сложности его приготовления.</a:t>
            </a:r>
          </a:p>
          <a:p>
            <a:r>
              <a:rPr lang="ru-RU" b="1" dirty="0">
                <a:effectLst/>
              </a:rPr>
              <a:t>Наряду со специфическим, надо проводить функциональное (симптоматическое) лечение с применением тетрациклиновых антибиотиков (</a:t>
            </a:r>
            <a:r>
              <a:rPr lang="ru-RU" b="1" dirty="0" err="1">
                <a:effectLst/>
              </a:rPr>
              <a:t>террамицин</a:t>
            </a:r>
            <a:r>
              <a:rPr lang="ru-RU" b="1" dirty="0">
                <a:effectLst/>
              </a:rPr>
              <a:t>, биомицин), микроэлементов (хлористый кобальт, сернокислая медь), витаминов (В</a:t>
            </a:r>
            <a:r>
              <a:rPr lang="ru-RU" b="1" baseline="-25000" dirty="0">
                <a:effectLst/>
              </a:rPr>
              <a:t>12</a:t>
            </a:r>
            <a:r>
              <a:rPr lang="ru-RU" b="1" dirty="0">
                <a:effectLst/>
              </a:rPr>
              <a:t>). </a:t>
            </a:r>
          </a:p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079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85800"/>
            <a:ext cx="7762056" cy="56235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effectLst/>
              </a:rPr>
              <a:t>Специфическая химиотерапия в сочетании с симптоматической и патогенетической, улучшением кормления и содержания больных животных ускоряет сроки их выздоровления. Препараты применяют в установленных дозах. Раствор химиотерапевтических и других средств готовят перед применением. Слабым животным лечебную дозу вводят в два приема с интервалом 18 - 24 ч, обязательно применяют сердечные средства.</a:t>
            </a:r>
          </a:p>
          <a:p>
            <a:r>
              <a:rPr lang="ru-RU" b="1" dirty="0">
                <a:effectLst/>
              </a:rPr>
              <a:t>Необходимо следить за деятельностью </a:t>
            </a:r>
            <a:r>
              <a:rPr lang="ru-RU" b="1" dirty="0" err="1">
                <a:effectLst/>
              </a:rPr>
              <a:t>желудочно</a:t>
            </a:r>
            <a:r>
              <a:rPr lang="ru-RU" b="1" dirty="0">
                <a:effectLst/>
              </a:rPr>
              <a:t> – кишечного тракта. При необходимости назначают слабительные средства (средние соли и растительные масла).</a:t>
            </a:r>
          </a:p>
          <a:p>
            <a:r>
              <a:rPr lang="ru-RU" b="1" dirty="0">
                <a:effectLst/>
              </a:rPr>
              <a:t>Больным животным предоставляют вволю свежую и прохладную воду, мягкий и зеленый корм, богатый витаминами, молочную сыворотку или кислое молоко, болтушку из отрубей.</a:t>
            </a:r>
          </a:p>
          <a:p>
            <a:r>
              <a:rPr lang="ru-RU" b="1" dirty="0">
                <a:effectLst/>
              </a:rPr>
              <a:t>Животное переводят в общее стадо после полного клинического выздоровления.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6399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Профилактика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970463"/>
          </a:xfrm>
        </p:spPr>
        <p:txBody>
          <a:bodyPr>
            <a:normAutofit fontScale="92500"/>
          </a:bodyPr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1. Этиотропное лечение и митигирующая профилактика (воздействие на возбудителя в инкубационный период болезни): беренил + трипансинь с интервалом 10-12 дней в течение всего пастбищного периода.</a:t>
            </a:r>
          </a:p>
        </p:txBody>
      </p:sp>
    </p:spTree>
    <p:extLst>
      <p:ext uri="{BB962C8B-B14F-4D97-AF65-F5344CB8AC3E}">
        <p14:creationId xmlns:p14="http://schemas.microsoft.com/office/powerpoint/2010/main" val="4035326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765175"/>
            <a:ext cx="8229600" cy="5365750"/>
          </a:xfrm>
        </p:spPr>
        <p:txBody>
          <a:bodyPr>
            <a:normAutofit lnSpcReduction="10000"/>
          </a:bodyPr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2. Регулярные контрольные диагностические исследования на пироплазмидозы в весенне-летний и осенний сезоны года.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3.  Распахивание заклещеванных пастбищ и уничтожение кустарников.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  <a:defRPr/>
            </a:pPr>
            <a:endParaRPr lang="en-GB" altLang="ru-RU" sz="4000" b="1"/>
          </a:p>
        </p:txBody>
      </p:sp>
    </p:spTree>
    <p:extLst>
      <p:ext uri="{BB962C8B-B14F-4D97-AF65-F5344CB8AC3E}">
        <p14:creationId xmlns:p14="http://schemas.microsoft.com/office/powerpoint/2010/main" val="792878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2513"/>
            <a:ext cx="8229600" cy="5095875"/>
          </a:xfrm>
        </p:spPr>
        <p:txBody>
          <a:bodyPr/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4. Акарицидная обработка животных при выпасе на пастбищах, расположенных вблизи биотопов иксодовых клещей.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5. Создание и использование долголетних культурных пастбищ.</a:t>
            </a:r>
          </a:p>
        </p:txBody>
      </p:sp>
    </p:spTree>
    <p:extLst>
      <p:ext uri="{BB962C8B-B14F-4D97-AF65-F5344CB8AC3E}">
        <p14:creationId xmlns:p14="http://schemas.microsoft.com/office/powerpoint/2010/main" val="3200375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3400"/>
            <a:ext cx="8229600" cy="808038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/>
              <a:t>Экономический ущерб</a:t>
            </a:r>
            <a:r>
              <a:rPr lang="en-GB" altLang="ru-RU"/>
              <a:t> 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>
              <a:spcBef>
                <a:spcPts val="11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400" b="1"/>
              <a:t>Пироплазмидозы у крупного рогатого скота при высоком уровне паразитемии вызывают снижение молочной продуктивности, привесов у молодняка и гибелью. </a:t>
            </a:r>
          </a:p>
        </p:txBody>
      </p:sp>
    </p:spTree>
    <p:extLst>
      <p:ext uri="{BB962C8B-B14F-4D97-AF65-F5344CB8AC3E}">
        <p14:creationId xmlns:p14="http://schemas.microsoft.com/office/powerpoint/2010/main" val="3552494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30225"/>
            <a:ext cx="8229600" cy="1238250"/>
          </a:xfrm>
        </p:spPr>
        <p:txBody>
          <a:bodyPr lIns="0" tIns="0" rIns="0" bIns="0" anchor="ctr"/>
          <a:lstStyle/>
          <a:p>
            <a:pPr>
              <a:defRPr/>
            </a:pPr>
            <a:endParaRPr lang="ru-RU" alt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620713"/>
            <a:ext cx="8229600" cy="5976937"/>
          </a:xfrm>
        </p:spPr>
        <p:txBody>
          <a:bodyPr>
            <a:normAutofit lnSpcReduction="10000"/>
          </a:bodyPr>
          <a:lstStyle/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У собак снижается или теряется работоспособность. 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У лошадей приводит к потере скаковых качеств, потере упитанности. </a:t>
            </a:r>
          </a:p>
          <a:p>
            <a:pPr>
              <a:spcBef>
                <a:spcPts val="1000"/>
              </a:spcBef>
              <a:defRPr/>
            </a:pPr>
            <a:r>
              <a:rPr lang="en-GB" altLang="ru-RU" sz="4000" b="1"/>
              <a:t>Затраты на лечебные и профилактические мероприятия при пироплазмидозах значительные.</a:t>
            </a:r>
          </a:p>
        </p:txBody>
      </p:sp>
    </p:spTree>
    <p:extLst>
      <p:ext uri="{BB962C8B-B14F-4D97-AF65-F5344CB8AC3E}">
        <p14:creationId xmlns:p14="http://schemas.microsoft.com/office/powerpoint/2010/main" val="2756547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41300"/>
            <a:ext cx="8229600" cy="1435100"/>
          </a:xfrm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ru-RU" b="1" dirty="0" err="1">
                <a:solidFill>
                  <a:srgbClr val="FF0000"/>
                </a:solidFill>
              </a:rPr>
              <a:t>Бабезиоз</a:t>
            </a:r>
            <a:r>
              <a:rPr lang="en-GB" altLang="ru-RU" b="1" dirty="0">
                <a:solidFill>
                  <a:srgbClr val="FF0000"/>
                </a:solidFill>
              </a:rPr>
              <a:t> </a:t>
            </a:r>
            <a:r>
              <a:rPr lang="en-GB" altLang="ru-RU" b="1" dirty="0" err="1">
                <a:solidFill>
                  <a:srgbClr val="FF0000"/>
                </a:solidFill>
              </a:rPr>
              <a:t>крупного</a:t>
            </a:r>
            <a:r>
              <a:rPr lang="en-GB" altLang="ru-RU" b="1" dirty="0">
                <a:solidFill>
                  <a:srgbClr val="FF0000"/>
                </a:solidFill>
              </a:rPr>
              <a:t> </a:t>
            </a:r>
            <a:r>
              <a:rPr lang="en-GB" altLang="ru-RU" b="1" dirty="0" err="1">
                <a:solidFill>
                  <a:srgbClr val="FF0000"/>
                </a:solidFill>
              </a:rPr>
              <a:t>рогатого</a:t>
            </a:r>
            <a:r>
              <a:rPr lang="en-GB" altLang="ru-RU" b="1" dirty="0">
                <a:solidFill>
                  <a:srgbClr val="FF0000"/>
                </a:solidFill>
              </a:rPr>
              <a:t> </a:t>
            </a:r>
            <a:r>
              <a:rPr lang="en-GB" altLang="ru-RU" b="1" dirty="0" err="1">
                <a:solidFill>
                  <a:srgbClr val="FF0000"/>
                </a:solidFill>
              </a:rPr>
              <a:t>скота</a:t>
            </a:r>
            <a:r>
              <a:rPr lang="en-GB" altLang="ru-RU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4970463"/>
          </a:xfrm>
        </p:spPr>
        <p:txBody>
          <a:bodyPr/>
          <a:lstStyle/>
          <a:p>
            <a:pPr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ru-RU" sz="4000" b="1"/>
              <a:t>Это остро протекающая трансмиссивная болезнь, характеризующаяся повышением температуры тела, анемией, желтушностью слизистых оболочек, гемоглобинурией, учащенным пульсом.</a:t>
            </a:r>
          </a:p>
        </p:txBody>
      </p:sp>
    </p:spTree>
    <p:extLst>
      <p:ext uri="{BB962C8B-B14F-4D97-AF65-F5344CB8AC3E}">
        <p14:creationId xmlns:p14="http://schemas.microsoft.com/office/powerpoint/2010/main" val="18985983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r>
              <a:rPr lang="ru-RU" sz="2800" b="1" dirty="0">
                <a:effectLst/>
              </a:rPr>
              <a:t>Впервые возбудитель болезни был описан у крупного рога­того скота румынским исследователем </a:t>
            </a:r>
            <a:r>
              <a:rPr lang="en-US" sz="2800" b="1" dirty="0">
                <a:effectLst/>
              </a:rPr>
              <a:t>V</a:t>
            </a:r>
            <a:r>
              <a:rPr lang="ru-RU" sz="2800" b="1" dirty="0">
                <a:effectLst/>
              </a:rPr>
              <a:t>. </a:t>
            </a:r>
            <a:r>
              <a:rPr lang="en-US" sz="2800" b="1" dirty="0">
                <a:effectLst/>
              </a:rPr>
              <a:t>Babes</a:t>
            </a:r>
            <a:r>
              <a:rPr lang="ru-RU" sz="2800" b="1" dirty="0">
                <a:effectLst/>
              </a:rPr>
              <a:t> в 1888 г., кото­рый назвал его </a:t>
            </a:r>
            <a:r>
              <a:rPr lang="en-US" sz="2800" b="1" dirty="0" err="1">
                <a:effectLst/>
              </a:rPr>
              <a:t>Haematococcus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bovis</a:t>
            </a:r>
            <a:r>
              <a:rPr lang="ru-RU" sz="2800" b="1" dirty="0">
                <a:effectLst/>
              </a:rPr>
              <a:t>. В 1889 г. Т. </a:t>
            </a:r>
            <a:r>
              <a:rPr lang="en-US" sz="2800" b="1" dirty="0">
                <a:effectLst/>
              </a:rPr>
              <a:t>Smith</a:t>
            </a:r>
            <a:r>
              <a:rPr lang="ru-RU" sz="2800" b="1" dirty="0">
                <a:effectLst/>
              </a:rPr>
              <a:t> и </a:t>
            </a:r>
            <a:r>
              <a:rPr lang="en-US" sz="2800" b="1" dirty="0">
                <a:effectLst/>
              </a:rPr>
              <a:t>F</a:t>
            </a:r>
            <a:r>
              <a:rPr lang="ru-RU" sz="2800" b="1" dirty="0">
                <a:effectLst/>
              </a:rPr>
              <a:t>. </a:t>
            </a:r>
            <a:r>
              <a:rPr lang="en-US" sz="2800" b="1" dirty="0" err="1">
                <a:effectLst/>
              </a:rPr>
              <a:t>Kilborne</a:t>
            </a:r>
            <a:r>
              <a:rPr lang="ru-RU" sz="2800" b="1" dirty="0">
                <a:effectLst/>
              </a:rPr>
              <a:t> в США обнаружили в крови крупного рогатого скота, больного "техасской лихорадкой", специфического возбудите­ля этой болезни и назвали его </a:t>
            </a:r>
            <a:r>
              <a:rPr lang="en-US" sz="2800" b="1" dirty="0" err="1">
                <a:effectLst/>
              </a:rPr>
              <a:t>Piroplasma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bigeminum</a:t>
            </a:r>
            <a:r>
              <a:rPr lang="ru-RU" sz="2800" b="1" dirty="0">
                <a:effectLst/>
              </a:rPr>
              <a:t>. В 1893 г. они доказали перенос возбудителя этой болезни личинками кле­щей </a:t>
            </a:r>
            <a:r>
              <a:rPr lang="en-US" sz="2800" b="1" dirty="0" err="1">
                <a:effectLst/>
              </a:rPr>
              <a:t>Boophilus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annulatus</a:t>
            </a:r>
            <a:r>
              <a:rPr lang="ru-RU" sz="2800" b="1" dirty="0">
                <a:effectLst/>
              </a:rPr>
              <a:t> (</a:t>
            </a:r>
            <a:r>
              <a:rPr lang="en-US" sz="2800" b="1" dirty="0" err="1">
                <a:effectLst/>
              </a:rPr>
              <a:t>calcaratus</a:t>
            </a:r>
            <a:r>
              <a:rPr lang="ru-RU" sz="2800" b="1" dirty="0">
                <a:effectLst/>
              </a:rPr>
              <a:t>) и </a:t>
            </a:r>
            <a:r>
              <a:rPr lang="ru-RU" sz="2800" b="1" dirty="0" err="1">
                <a:effectLst/>
              </a:rPr>
              <a:t>трансовариальныи</a:t>
            </a:r>
            <a:r>
              <a:rPr lang="ru-RU" sz="2800" b="1" dirty="0">
                <a:effectLst/>
              </a:rPr>
              <a:t> тип циркуляции пироплазм в теле переносчика</a:t>
            </a:r>
            <a:r>
              <a:rPr lang="ru-RU" sz="2800" b="1" dirty="0" smtClean="0">
                <a:effectLst/>
              </a:rPr>
              <a:t>.</a:t>
            </a:r>
            <a:endParaRPr lang="ru-RU" sz="2800" b="1" dirty="0">
              <a:effectLst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453336"/>
            <a:ext cx="7543800" cy="19432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34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60648"/>
            <a:ext cx="8352928" cy="5832648"/>
          </a:xfrm>
        </p:spPr>
        <p:txBody>
          <a:bodyPr>
            <a:normAutofit/>
          </a:bodyPr>
          <a:lstStyle/>
          <a:p>
            <a:r>
              <a:rPr lang="ru-RU" b="1" dirty="0">
                <a:effectLst/>
              </a:rPr>
              <a:t>Открытия В. </a:t>
            </a:r>
            <a:r>
              <a:rPr lang="ru-RU" b="1" dirty="0" err="1">
                <a:effectLst/>
              </a:rPr>
              <a:t>Бабеша</a:t>
            </a:r>
            <a:r>
              <a:rPr lang="ru-RU" b="1" dirty="0">
                <a:effectLst/>
              </a:rPr>
              <a:t> (1888), Т. Смита и Ф. </a:t>
            </a:r>
            <a:r>
              <a:rPr lang="ru-RU" b="1" dirty="0" err="1">
                <a:effectLst/>
              </a:rPr>
              <a:t>Кильборна</a:t>
            </a:r>
            <a:r>
              <a:rPr lang="ru-RU" b="1" dirty="0">
                <a:effectLst/>
              </a:rPr>
              <a:t> послужили толчком к проведению многочисленных исследований по </a:t>
            </a:r>
            <a:r>
              <a:rPr lang="ru-RU" b="1" dirty="0" err="1">
                <a:effectLst/>
              </a:rPr>
              <a:t>пироплазмидозам</a:t>
            </a:r>
            <a:r>
              <a:rPr lang="ru-RU" b="1" dirty="0">
                <a:effectLst/>
              </a:rPr>
              <a:t> крупного рогатого скота в различных странах.</a:t>
            </a:r>
          </a:p>
          <a:p>
            <a:r>
              <a:rPr lang="ru-RU" b="1" dirty="0">
                <a:effectLst/>
              </a:rPr>
              <a:t>Впервые из числа русских исследователей природу «кровавой мочи» правильно объяснил в 1898 году И.А. </a:t>
            </a:r>
            <a:r>
              <a:rPr lang="ru-RU" b="1" dirty="0" err="1">
                <a:effectLst/>
              </a:rPr>
              <a:t>Качинский</a:t>
            </a:r>
            <a:r>
              <a:rPr lang="ru-RU" b="1" dirty="0">
                <a:effectLst/>
              </a:rPr>
              <a:t>. Он подметил разрушение форменных элементов крови животных, больных «кровавой мочой», обнаружив в эритроцитах возбудителя идентичного с </a:t>
            </a:r>
            <a:r>
              <a:rPr lang="ru-RU" b="1" dirty="0" err="1">
                <a:effectLst/>
              </a:rPr>
              <a:t>Piroplasma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bigeminum</a:t>
            </a:r>
            <a:r>
              <a:rPr lang="ru-RU" b="1" dirty="0">
                <a:effectLst/>
              </a:rPr>
              <a:t>.</a:t>
            </a:r>
          </a:p>
          <a:p>
            <a:r>
              <a:rPr lang="ru-RU" b="1" dirty="0">
                <a:effectLst/>
              </a:rPr>
              <a:t>В 1903 – 1904 гг. Е.П. </a:t>
            </a:r>
            <a:r>
              <a:rPr lang="ru-RU" b="1" dirty="0" err="1">
                <a:effectLst/>
              </a:rPr>
              <a:t>Джунковский</a:t>
            </a:r>
            <a:r>
              <a:rPr lang="ru-RU" b="1" dirty="0">
                <a:effectLst/>
              </a:rPr>
              <a:t> и И.М. </a:t>
            </a:r>
            <a:r>
              <a:rPr lang="ru-RU" b="1" dirty="0" err="1">
                <a:effectLst/>
              </a:rPr>
              <a:t>Лус</a:t>
            </a:r>
            <a:r>
              <a:rPr lang="ru-RU" b="1" dirty="0">
                <a:effectLst/>
              </a:rPr>
              <a:t> дали подробное описание паразита и показали, что клещи </a:t>
            </a:r>
            <a:r>
              <a:rPr lang="ru-RU" b="1" dirty="0" err="1">
                <a:effectLst/>
              </a:rPr>
              <a:t>Boophilus</a:t>
            </a:r>
            <a:r>
              <a:rPr lang="ru-RU" b="1" dirty="0">
                <a:effectLst/>
              </a:rPr>
              <a:t> </a:t>
            </a:r>
            <a:r>
              <a:rPr lang="ru-RU" b="1" dirty="0" err="1">
                <a:effectLst/>
              </a:rPr>
              <a:t>calcaratus</a:t>
            </a:r>
            <a:r>
              <a:rPr lang="ru-RU" b="1" dirty="0">
                <a:effectLst/>
              </a:rPr>
              <a:t> переносят возбудителя пироплазмоза крупного рогатого скота.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6525344"/>
            <a:ext cx="7543800" cy="33265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825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2224</TotalTime>
  <Words>2865</Words>
  <Application>Microsoft Office PowerPoint</Application>
  <PresentationFormat>Экран (4:3)</PresentationFormat>
  <Paragraphs>114</Paragraphs>
  <Slides>44</Slides>
  <Notes>32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Базовая</vt:lpstr>
      <vt:lpstr>Пироплазмидозы</vt:lpstr>
      <vt:lpstr>Презентация PowerPoint</vt:lpstr>
      <vt:lpstr>Систематика</vt:lpstr>
      <vt:lpstr>Презентация PowerPoint</vt:lpstr>
      <vt:lpstr>Экономический ущерб </vt:lpstr>
      <vt:lpstr>Презентация PowerPoint</vt:lpstr>
      <vt:lpstr>Бабезиоз крупного рогатого скота.</vt:lpstr>
      <vt:lpstr>Презентация PowerPoint</vt:lpstr>
      <vt:lpstr>Презентация PowerPoint</vt:lpstr>
      <vt:lpstr>Морфология и локализация. </vt:lpstr>
      <vt:lpstr>Презентация PowerPoint</vt:lpstr>
      <vt:lpstr>Презентация PowerPoint</vt:lpstr>
      <vt:lpstr>Babesia bigemina </vt:lpstr>
      <vt:lpstr>Babesia bigemina</vt:lpstr>
      <vt:lpstr>Биология развития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Эпизоотологические данные </vt:lpstr>
      <vt:lpstr>Презентация PowerPoint</vt:lpstr>
      <vt:lpstr>Презентация PowerPoint</vt:lpstr>
      <vt:lpstr>Патогенез </vt:lpstr>
      <vt:lpstr>Презентация PowerPoint</vt:lpstr>
      <vt:lpstr>Презентация PowerPoint</vt:lpstr>
      <vt:lpstr>Симптомы. </vt:lpstr>
      <vt:lpstr>Презентация PowerPoint</vt:lpstr>
      <vt:lpstr>Презентация PowerPoint</vt:lpstr>
      <vt:lpstr>Патологоанатомические изменения. </vt:lpstr>
      <vt:lpstr>Лабораторная диагностика. </vt:lpstr>
      <vt:lpstr>Презентация PowerPoint</vt:lpstr>
      <vt:lpstr>Лечение.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Племя Майя</dc:title>
  <dc:creator>User</dc:creator>
  <cp:lastModifiedBy>User</cp:lastModifiedBy>
  <cp:revision>40</cp:revision>
  <dcterms:created xsi:type="dcterms:W3CDTF">2013-11-15T20:27:22Z</dcterms:created>
  <dcterms:modified xsi:type="dcterms:W3CDTF">2022-09-30T10:32:07Z</dcterms:modified>
</cp:coreProperties>
</file>