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4E61A1-6B29-4B04-A6A5-6E255909875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3F31AA-338F-4ECE-90E2-DCF3CE2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Буровые работы.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Способы бурения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0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Ударно-вращательное бурение - (</a:t>
            </a:r>
            <a:r>
              <a:rPr lang="ru-RU" dirty="0" err="1"/>
              <a:t>пневмоударное</a:t>
            </a:r>
            <a:r>
              <a:rPr lang="ru-RU" dirty="0"/>
              <a:t> бурение) имеет более высокую скорость; при этом можно бурить скважины, отсутствует необходимость в подводке тяжелого инструмента и снабжении </a:t>
            </a:r>
            <a:r>
              <a:rPr lang="ru-RU" dirty="0" smtClean="0"/>
              <a:t>                             водой. Ударное </a:t>
            </a:r>
            <a:r>
              <a:rPr lang="ru-RU" dirty="0"/>
              <a:t>действие и </a:t>
            </a:r>
            <a:r>
              <a:rPr lang="ru-RU" dirty="0" smtClean="0"/>
              <a:t>                             вращение долота                               осуществляется </a:t>
            </a:r>
            <a:r>
              <a:rPr lang="ru-RU" dirty="0"/>
              <a:t>двумя </a:t>
            </a:r>
            <a:r>
              <a:rPr lang="ru-RU" dirty="0" smtClean="0"/>
              <a:t>                             независимыми механизмами                                   Станками                                                        ударно-вращательного                                   бурения </a:t>
            </a:r>
            <a:r>
              <a:rPr lang="ru-RU" dirty="0"/>
              <a:t>можно бурить </a:t>
            </a:r>
            <a:r>
              <a:rPr lang="ru-RU" dirty="0" smtClean="0"/>
              <a:t>                                     скважины диаметром </a:t>
            </a:r>
            <a:r>
              <a:rPr lang="ru-RU" dirty="0"/>
              <a:t>до </a:t>
            </a:r>
            <a:r>
              <a:rPr lang="ru-RU" dirty="0" smtClean="0"/>
              <a:t>                                       155-200 </a:t>
            </a:r>
            <a:r>
              <a:rPr lang="ru-RU" dirty="0"/>
              <a:t>мм, глубиной до 36 м.</a:t>
            </a:r>
          </a:p>
        </p:txBody>
      </p:sp>
      <p:pic>
        <p:nvPicPr>
          <p:cNvPr id="2050" name="Picture 2" descr="C:\Users\007\Desktop\udarno-vraschatelnoe_burenie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58" y="2276872"/>
            <a:ext cx="3528392" cy="43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60640"/>
          </a:xfrm>
        </p:spPr>
        <p:txBody>
          <a:bodyPr/>
          <a:lstStyle/>
          <a:p>
            <a:r>
              <a:rPr lang="ru-RU" dirty="0"/>
              <a:t>Вращательное бурение - заключается в том, что буровой снаряд из штанг шнекового типа с резцовой коронкой, прижатый к забою скважины за счет массы станка, получает вращение от двигателя станка. Резцы коронки при вращении в забое скважины срезают породу, которая в виде мелочи удаляется из скважины спиральными витками штанг</a:t>
            </a:r>
            <a:r>
              <a:rPr lang="ru-RU" dirty="0" smtClean="0"/>
              <a:t>. Есть 3 вида вращательного бурения.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Бурение станками </a:t>
            </a:r>
            <a:r>
              <a:rPr lang="ru-RU" dirty="0"/>
              <a:t>шнекового </a:t>
            </a:r>
            <a:r>
              <a:rPr lang="ru-RU" dirty="0" smtClean="0"/>
              <a:t>типа </a:t>
            </a:r>
            <a:r>
              <a:rPr lang="ru-RU" dirty="0"/>
              <a:t>для скважин </a:t>
            </a:r>
            <a:r>
              <a:rPr lang="ru-RU" dirty="0" smtClean="0"/>
              <a:t>диаметром110-125 </a:t>
            </a:r>
            <a:r>
              <a:rPr lang="ru-RU" dirty="0"/>
              <a:t>мм и </a:t>
            </a:r>
            <a:r>
              <a:rPr lang="ru-RU" dirty="0" smtClean="0"/>
              <a:t>глубиной до 30м </a:t>
            </a:r>
            <a:endParaRPr lang="ru-RU" dirty="0"/>
          </a:p>
        </p:txBody>
      </p:sp>
      <p:pic>
        <p:nvPicPr>
          <p:cNvPr id="2050" name="Picture 2" descr="C:\Users\007\Desktop\shn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53848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Колонковое бурение </a:t>
            </a:r>
            <a:r>
              <a:rPr lang="ru-RU" dirty="0"/>
              <a:t>для проходки скважин диаметром 45...130 мм и глубиной до 200 </a:t>
            </a:r>
            <a:r>
              <a:rPr lang="ru-RU" dirty="0" smtClean="0"/>
              <a:t>м. На конце штанги находится рабочая часть - колонковый снаряд с кольцевой коронкой</a:t>
            </a:r>
            <a:endParaRPr lang="ru-RU" dirty="0"/>
          </a:p>
        </p:txBody>
      </p:sp>
      <p:pic>
        <p:nvPicPr>
          <p:cNvPr id="4098" name="Picture 2" descr="C:\Users\007\Desktop\kolonk-b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11374"/>
            <a:ext cx="7398371" cy="38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7091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 </a:t>
            </a:r>
            <a:r>
              <a:rPr lang="ru-RU" dirty="0"/>
              <a:t>Роторное бурение чаще всего используют для устройства скважин значительных диаметров </a:t>
            </a:r>
            <a:r>
              <a:rPr lang="ru-RU" dirty="0" smtClean="0"/>
              <a:t>300</a:t>
            </a:r>
            <a:r>
              <a:rPr lang="ru-RU" dirty="0"/>
              <a:t>...400 </a:t>
            </a:r>
            <a:r>
              <a:rPr lang="ru-RU" dirty="0" smtClean="0"/>
              <a:t>мм </a:t>
            </a:r>
            <a:r>
              <a:rPr lang="ru-RU" dirty="0"/>
              <a:t>и большой глубины </a:t>
            </a:r>
            <a:r>
              <a:rPr lang="ru-RU" dirty="0" smtClean="0"/>
              <a:t>150</a:t>
            </a:r>
            <a:r>
              <a:rPr lang="ru-RU" dirty="0"/>
              <a:t>...1200 </a:t>
            </a:r>
            <a:r>
              <a:rPr lang="ru-RU" dirty="0" smtClean="0"/>
              <a:t>м.</a:t>
            </a:r>
          </a:p>
          <a:p>
            <a:pPr marL="137160" indent="0">
              <a:buNone/>
            </a:pPr>
            <a:r>
              <a:rPr lang="ru-RU" dirty="0" smtClean="0"/>
              <a:t>Кольская сверхглубокая скважина бурилась роторным способом на </a:t>
            </a:r>
            <a:r>
              <a:rPr lang="ru-RU" dirty="0"/>
              <a:t>12 </a:t>
            </a:r>
            <a:r>
              <a:rPr lang="ru-RU" dirty="0" smtClean="0"/>
              <a:t>261м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98" y="2996952"/>
            <a:ext cx="532765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Вибрационное бурение</a:t>
            </a:r>
            <a:r>
              <a:rPr lang="ru-RU" dirty="0">
                <a:latin typeface="Calibri"/>
                <a:ea typeface="Calibri"/>
                <a:cs typeface="Times New Roman"/>
              </a:rPr>
              <a:t> -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применяют </a:t>
            </a:r>
            <a:r>
              <a:rPr lang="ru-RU" dirty="0">
                <a:latin typeface="Calibri"/>
                <a:ea typeface="Calibri"/>
                <a:cs typeface="Times New Roman"/>
              </a:rPr>
              <a:t>вибраторы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вертикального </a:t>
            </a:r>
            <a:r>
              <a:rPr lang="ru-RU" dirty="0">
                <a:latin typeface="Calibri"/>
                <a:ea typeface="Calibri"/>
                <a:cs typeface="Times New Roman"/>
              </a:rPr>
              <a:t>действия,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жестко </a:t>
            </a:r>
            <a:r>
              <a:rPr lang="ru-RU" dirty="0">
                <a:latin typeface="Calibri"/>
                <a:ea typeface="Calibri"/>
                <a:cs typeface="Times New Roman"/>
              </a:rPr>
              <a:t>присоединенные к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колонне </a:t>
            </a:r>
            <a:r>
              <a:rPr lang="ru-RU" dirty="0">
                <a:latin typeface="Calibri"/>
                <a:ea typeface="Calibri"/>
                <a:cs typeface="Times New Roman"/>
              </a:rPr>
              <a:t>буровых труб,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имеющей </a:t>
            </a:r>
            <a:r>
              <a:rPr lang="ru-RU" dirty="0">
                <a:latin typeface="Calibri"/>
                <a:ea typeface="Calibri"/>
                <a:cs typeface="Times New Roman"/>
              </a:rPr>
              <a:t>на конце рабочий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наконечник</a:t>
            </a:r>
            <a:r>
              <a:rPr lang="ru-RU" dirty="0">
                <a:latin typeface="Calibri"/>
                <a:ea typeface="Calibri"/>
                <a:cs typeface="Times New Roman"/>
              </a:rPr>
              <a:t>. Под действием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вибрирующего </a:t>
            </a:r>
            <a:r>
              <a:rPr lang="ru-RU" dirty="0">
                <a:latin typeface="Calibri"/>
                <a:ea typeface="Calibri"/>
                <a:cs typeface="Times New Roman"/>
              </a:rPr>
              <a:t>снаряда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некрепкие </a:t>
            </a:r>
            <a:r>
              <a:rPr lang="ru-RU" dirty="0">
                <a:latin typeface="Calibri"/>
                <a:ea typeface="Calibri"/>
                <a:cs typeface="Times New Roman"/>
              </a:rPr>
              <a:t>грунты и породы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выделяют </a:t>
            </a:r>
            <a:r>
              <a:rPr lang="ru-RU" dirty="0">
                <a:latin typeface="Calibri"/>
                <a:ea typeface="Calibri"/>
                <a:cs typeface="Times New Roman"/>
              </a:rPr>
              <a:t>связанную воду</a:t>
            </a:r>
            <a:r>
              <a:rPr lang="ru-RU" dirty="0">
                <a:latin typeface="Calibri"/>
                <a:ea typeface="Calibri"/>
                <a:cs typeface="Times New Roman"/>
              </a:rPr>
              <a:t>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Г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лубина </a:t>
            </a:r>
            <a:r>
              <a:rPr lang="ru-RU" dirty="0">
                <a:latin typeface="Calibri"/>
                <a:ea typeface="Calibri"/>
                <a:cs typeface="Times New Roman"/>
              </a:rPr>
              <a:t>бурения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скважин не </a:t>
            </a: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превышает 25—30 </a:t>
            </a:r>
            <a:r>
              <a:rPr lang="ru-RU" dirty="0">
                <a:latin typeface="Calibri"/>
                <a:ea typeface="Calibri"/>
                <a:cs typeface="Times New Roman"/>
              </a:rPr>
              <a:t>м</a:t>
            </a:r>
            <a:endParaRPr lang="ru-RU" dirty="0"/>
          </a:p>
        </p:txBody>
      </p:sp>
      <p:pic>
        <p:nvPicPr>
          <p:cNvPr id="5122" name="Picture 2" descr="C:\Users\007\Desktop\vibracionnoe_bu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47" y="188640"/>
            <a:ext cx="36766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Термическое бурение </a:t>
            </a:r>
            <a:r>
              <a:rPr lang="ru-RU" dirty="0" smtClean="0"/>
              <a:t>- применяется при проходке </a:t>
            </a:r>
            <a:r>
              <a:rPr lang="ru-RU" dirty="0"/>
              <a:t>скважин 150 мм и более в породах, содержащих кремнезем. Рабочим органом </a:t>
            </a:r>
            <a:r>
              <a:rPr lang="ru-RU" dirty="0" err="1"/>
              <a:t>термобура</a:t>
            </a:r>
            <a:r>
              <a:rPr lang="ru-RU" dirty="0"/>
              <a:t> является форсунка, в которую под давлением подается воздух и горючее. Сильная струя </a:t>
            </a:r>
            <a:r>
              <a:rPr lang="ru-RU" dirty="0" smtClean="0"/>
              <a:t>пламени до 3000</a:t>
            </a:r>
            <a:r>
              <a:rPr lang="ru-RU" dirty="0" smtClean="0"/>
              <a:t>°С</a:t>
            </a: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 smtClean="0"/>
              <a:t>плавит </a:t>
            </a:r>
            <a:r>
              <a:rPr lang="ru-RU" dirty="0"/>
              <a:t>породу и </a:t>
            </a:r>
            <a:r>
              <a:rPr lang="ru-RU" dirty="0" smtClean="0"/>
              <a:t>обеспечивает </a:t>
            </a:r>
          </a:p>
          <a:p>
            <a:pPr marL="137160" indent="0">
              <a:buNone/>
            </a:pPr>
            <a:r>
              <a:rPr lang="ru-RU" dirty="0" smtClean="0"/>
              <a:t>проходку скважины. </a:t>
            </a:r>
          </a:p>
          <a:p>
            <a:pPr marL="137160" indent="0">
              <a:buNone/>
            </a:pPr>
            <a:r>
              <a:rPr lang="ru-RU" dirty="0" smtClean="0"/>
              <a:t>Г</a:t>
            </a:r>
            <a:r>
              <a:rPr lang="ru-RU" dirty="0" smtClean="0"/>
              <a:t>лубина </a:t>
            </a:r>
            <a:r>
              <a:rPr lang="ru-RU" dirty="0"/>
              <a:t>бурения до 17 м,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диаметр </a:t>
            </a:r>
            <a:r>
              <a:rPr lang="ru-RU" dirty="0"/>
              <a:t>скважины </a:t>
            </a:r>
            <a:r>
              <a:rPr lang="ru-RU" dirty="0" smtClean="0"/>
              <a:t>200-250 мм. </a:t>
            </a:r>
            <a:endParaRPr lang="ru-RU" dirty="0"/>
          </a:p>
        </p:txBody>
      </p:sp>
      <p:pic>
        <p:nvPicPr>
          <p:cNvPr id="3074" name="Picture 2" descr="C:\Users\007\Desktop\termob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56384" cy="25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качестве горючего используется смесь распылённого бензина или керосина. Такой </a:t>
            </a:r>
            <a:r>
              <a:rPr lang="ru-RU" dirty="0"/>
              <a:t>бур </a:t>
            </a:r>
            <a:r>
              <a:rPr lang="ru-RU" dirty="0" smtClean="0"/>
              <a:t>охлаждается водой, </a:t>
            </a:r>
            <a:r>
              <a:rPr lang="ru-RU" dirty="0"/>
              <a:t>которая мгновенно испаряясь выдавливается вместе с продуктами горения, вынося разрушенную </a:t>
            </a:r>
            <a:r>
              <a:rPr lang="ru-RU" dirty="0" smtClean="0"/>
              <a:t>породу.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007\Desktop\termo_bur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0915" y="2337838"/>
            <a:ext cx="3811541" cy="46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7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Autofit/>
          </a:bodyPr>
          <a:lstStyle/>
          <a:p>
            <a:r>
              <a:rPr lang="ru-RU" dirty="0"/>
              <a:t>Гидравлическое бурение - применяют для разработки скважин в легких суглинках и плывунах. В этом случае на разрабатываемый грунт опускается обсадная труба, внутрь которой через специальную трубку под давлением подают воду от </a:t>
            </a:r>
            <a:r>
              <a:rPr lang="ru-RU" dirty="0" smtClean="0"/>
              <a:t>насосной</a:t>
            </a:r>
          </a:p>
          <a:p>
            <a:pPr marL="137160" indent="0">
              <a:buNone/>
            </a:pPr>
            <a:r>
              <a:rPr lang="ru-RU" dirty="0" smtClean="0"/>
              <a:t>     установки</a:t>
            </a:r>
            <a:r>
              <a:rPr lang="ru-RU" dirty="0"/>
              <a:t>. По мере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размыва </a:t>
            </a:r>
            <a:r>
              <a:rPr lang="ru-RU" dirty="0"/>
              <a:t>грунта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обсадную трубу </a:t>
            </a:r>
          </a:p>
          <a:p>
            <a:pPr marL="137160" indent="0">
              <a:buNone/>
            </a:pPr>
            <a:r>
              <a:rPr lang="ru-RU" dirty="0" smtClean="0"/>
              <a:t>     поворачивают </a:t>
            </a:r>
            <a:r>
              <a:rPr lang="ru-RU" dirty="0"/>
              <a:t>и 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 погружают </a:t>
            </a:r>
            <a:r>
              <a:rPr lang="ru-RU" dirty="0"/>
              <a:t>в </a:t>
            </a:r>
            <a:r>
              <a:rPr lang="ru-RU" dirty="0" smtClean="0"/>
              <a:t>грунт. </a:t>
            </a:r>
          </a:p>
          <a:p>
            <a:pPr marL="137160" indent="0">
              <a:buNone/>
            </a:pPr>
            <a:r>
              <a:rPr lang="ru-RU" dirty="0" smtClean="0"/>
              <a:t>      Глубина до </a:t>
            </a:r>
            <a:r>
              <a:rPr lang="ru-RU" dirty="0"/>
              <a:t>8 </a:t>
            </a:r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7170" name="Picture 2" descr="C:\Users\007\Desktop\HTB1ynXRIeuSBuNjSsziq6zq8pX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Электрогидравлическое бурение</a:t>
            </a:r>
            <a:r>
              <a:rPr lang="ru-RU" dirty="0">
                <a:latin typeface="Calibri"/>
                <a:ea typeface="Calibri"/>
                <a:cs typeface="Times New Roman"/>
              </a:rPr>
              <a:t> - применяют при дроблении плотных глинистых грунтов и скальных пород. Оно основано на использовании гидравлического удара, который возникает в результате мгновенных огромных давлений, создаваемых в воде или другой жидкости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электроразрядами</a:t>
            </a:r>
            <a:r>
              <a:rPr lang="ru-RU" dirty="0">
                <a:latin typeface="Calibri"/>
                <a:ea typeface="Calibri"/>
                <a:cs typeface="Times New Roman"/>
              </a:rPr>
              <a:t> высокого напряжения</a:t>
            </a:r>
            <a:r>
              <a:rPr lang="ru-RU" dirty="0">
                <a:latin typeface="Calibri"/>
                <a:ea typeface="Calibri"/>
                <a:cs typeface="Times New Roman"/>
              </a:rPr>
              <a:t>. Эффективность бурения не зависит от крепости пород и глубины скважины и определяется параметрами электрического пробоя и условиями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удаления </a:t>
            </a:r>
            <a:r>
              <a:rPr lang="ru-RU" dirty="0">
                <a:latin typeface="Calibri"/>
                <a:ea typeface="Calibri"/>
                <a:cs typeface="Times New Roman"/>
              </a:rPr>
              <a:t>продуктов разрушения. Скорость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бурения </a:t>
            </a:r>
            <a:r>
              <a:rPr lang="ru-RU" dirty="0">
                <a:latin typeface="Calibri"/>
                <a:ea typeface="Calibri"/>
                <a:cs typeface="Times New Roman"/>
              </a:rPr>
              <a:t>до 6-10 м/ч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Ультразвуковое бурение</a:t>
            </a:r>
            <a:r>
              <a:rPr lang="ru-RU" dirty="0">
                <a:latin typeface="Calibri"/>
                <a:ea typeface="Calibri"/>
                <a:cs typeface="Times New Roman"/>
              </a:rPr>
              <a:t> - основано на использовании мощности, создаваемой ультразвуковыми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колебаниями, которые в жидкости образуют пустоты или пузырьки. </a:t>
            </a:r>
            <a:r>
              <a:rPr lang="ru-RU" dirty="0">
                <a:latin typeface="Calibri"/>
                <a:ea typeface="Calibri"/>
                <a:cs typeface="Times New Roman"/>
              </a:rPr>
              <a:t>Огромное давление,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возникающее </a:t>
            </a:r>
            <a:r>
              <a:rPr lang="ru-RU" dirty="0">
                <a:latin typeface="Calibri"/>
                <a:ea typeface="Calibri"/>
                <a:cs typeface="Times New Roman"/>
              </a:rPr>
              <a:t>при заполнении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образовавшихся </a:t>
            </a:r>
            <a:r>
              <a:rPr lang="ru-RU" dirty="0">
                <a:latin typeface="Calibri"/>
                <a:ea typeface="Calibri"/>
                <a:cs typeface="Times New Roman"/>
              </a:rPr>
              <a:t>пустот, легко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разрушает </a:t>
            </a:r>
            <a:r>
              <a:rPr lang="ru-RU" dirty="0">
                <a:latin typeface="Calibri"/>
                <a:ea typeface="Calibri"/>
                <a:cs typeface="Times New Roman"/>
              </a:rPr>
              <a:t>твердые породы грунта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Диаметр </a:t>
            </a:r>
            <a:r>
              <a:rPr lang="ru-RU" dirty="0">
                <a:latin typeface="Calibri"/>
                <a:ea typeface="Calibri"/>
                <a:cs typeface="Times New Roman"/>
              </a:rPr>
              <a:t>скважин – 300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мм;</a:t>
            </a: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Глубина </a:t>
            </a:r>
            <a:r>
              <a:rPr lang="ru-RU" dirty="0">
                <a:latin typeface="Calibri"/>
                <a:ea typeface="Calibri"/>
                <a:cs typeface="Times New Roman"/>
              </a:rPr>
              <a:t>бурильной скважины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достигает </a:t>
            </a:r>
            <a:r>
              <a:rPr lang="ru-RU" dirty="0">
                <a:latin typeface="Calibri"/>
                <a:ea typeface="Calibri"/>
                <a:cs typeface="Times New Roman"/>
              </a:rPr>
              <a:t>32 м</a:t>
            </a:r>
            <a:endParaRPr lang="ru-RU" dirty="0"/>
          </a:p>
        </p:txBody>
      </p:sp>
      <p:pic>
        <p:nvPicPr>
          <p:cNvPr id="9218" name="Picture 2" descr="C:\Users\007\Desktop\ultrazvuk_bur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782246" cy="43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бурение?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Бурение - технический процесс разрушения горных пород с помощью специальной техники - бурового </a:t>
            </a:r>
            <a:r>
              <a:rPr lang="ru-RU" dirty="0" smtClean="0"/>
              <a:t>оборудования </a:t>
            </a:r>
            <a:r>
              <a:rPr lang="ru-RU" dirty="0"/>
              <a:t>(реже термическим, </a:t>
            </a:r>
            <a:r>
              <a:rPr lang="ru-RU" dirty="0" err="1"/>
              <a:t>гидроэрозионным</a:t>
            </a:r>
            <a:r>
              <a:rPr lang="ru-RU" dirty="0"/>
              <a:t>, взрывным и другими способами) с удалением продуктов разрушения. Бурение скважин - это процесс сооружения направленной цилиндрической горной выработки, диаметр которой существенно мал по сравнению с её длиной по стволу </a:t>
            </a:r>
          </a:p>
        </p:txBody>
      </p:sp>
    </p:spTree>
    <p:extLst>
      <p:ext uri="{BB962C8B-B14F-4D97-AF65-F5344CB8AC3E}">
        <p14:creationId xmlns:p14="http://schemas.microsoft.com/office/powerpoint/2010/main" val="18759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Горизонтально направленное </a:t>
            </a:r>
            <a:r>
              <a:rPr lang="ru-RU" dirty="0" smtClean="0"/>
              <a:t>бурение (ГНБ)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ГНБ — это способ прокладки труб, а также кабелей без рытья траншей, выполняемый, как правило, под автомобильными и железными дорогами.</a:t>
            </a:r>
          </a:p>
          <a:p>
            <a:r>
              <a:rPr lang="ru-RU" dirty="0" smtClean="0"/>
              <a:t>Метод горизонтально направленного бурения на сегодняшний день считается очень востребованным. В первую очередь — это связано с тем, что использование такого метода позволяет снизить финансовые затраты по прокладке трубопровода в 2,5–3 раза.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ГНБ лучше открытого прокладывания труб по нескольким признакам:</a:t>
            </a:r>
          </a:p>
          <a:p>
            <a:r>
              <a:rPr lang="ru-RU" dirty="0"/>
              <a:t>позволяет сохранить природный </a:t>
            </a:r>
            <a:r>
              <a:rPr lang="ru-RU" dirty="0" smtClean="0"/>
              <a:t>ландшафт</a:t>
            </a:r>
          </a:p>
          <a:p>
            <a:r>
              <a:rPr lang="ru-RU" dirty="0"/>
              <a:t>помимо финансовых расходов, снижаются и трудозатраты, так как основную работу выполняет специальная </a:t>
            </a:r>
            <a:r>
              <a:rPr lang="ru-RU" dirty="0" smtClean="0"/>
              <a:t>техника</a:t>
            </a:r>
          </a:p>
          <a:p>
            <a:r>
              <a:rPr lang="ru-RU" dirty="0"/>
              <a:t>достаточно небольшой бригады, состоящей из 3–5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можно прокладывать под транспортными путями, водоёмами и зданиями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ru-RU" dirty="0" smtClean="0"/>
              <a:t>ГНБ относят к механическим буровым работам</a:t>
            </a:r>
          </a:p>
          <a:p>
            <a:r>
              <a:rPr lang="ru-RU" dirty="0" smtClean="0"/>
              <a:t>Бурение происходит за счёт вращения специальной лопатки </a:t>
            </a:r>
            <a:endParaRPr lang="ru-RU" dirty="0"/>
          </a:p>
        </p:txBody>
      </p:sp>
      <p:pic>
        <p:nvPicPr>
          <p:cNvPr id="4098" name="Picture 2" descr="C:\Users\007\Desktop\14_6_guide-plat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28" y="2132856"/>
            <a:ext cx="5288533" cy="39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ru-RU" dirty="0" smtClean="0"/>
              <a:t>Кроме того ГНБ используют при прокладке тоннелей, используя специальные </a:t>
            </a:r>
            <a:r>
              <a:rPr lang="ru-RU" dirty="0" smtClean="0"/>
              <a:t>проходческие щиты – Щитовая проходка</a:t>
            </a:r>
            <a:endParaRPr lang="ru-RU" dirty="0"/>
          </a:p>
        </p:txBody>
      </p:sp>
      <p:pic>
        <p:nvPicPr>
          <p:cNvPr id="5123" name="Picture 3" descr="C:\Users\007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968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буровых выработок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разрабатываемых породах бурильным инструментом бурят цилиндрические отверстия - выработки. </a:t>
            </a:r>
            <a:r>
              <a:rPr lang="ru-RU" dirty="0" smtClean="0"/>
              <a:t>Они подразделяются на: скважины и шпуры.</a:t>
            </a:r>
          </a:p>
          <a:p>
            <a:r>
              <a:rPr lang="ru-RU" dirty="0"/>
              <a:t>Выработку диаметром до 75 мм и глубиной до 6м называют </a:t>
            </a:r>
            <a:r>
              <a:rPr lang="ru-RU" dirty="0" smtClean="0"/>
              <a:t>шпуром</a:t>
            </a:r>
          </a:p>
          <a:p>
            <a:r>
              <a:rPr lang="ru-RU" dirty="0" smtClean="0"/>
              <a:t>Выработку больших размеров-скважиной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Буровые работы в строительстве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Производят для </a:t>
            </a:r>
            <a:r>
              <a:rPr lang="ru-RU" dirty="0"/>
              <a:t>исследования физико-механических свойств грунтов, определения уровня грунтовых вод, устройства скважин водоснабжения или свай, образования шахт подземных </a:t>
            </a:r>
            <a:r>
              <a:rPr lang="ru-RU" dirty="0" smtClean="0"/>
              <a:t>разработок. Работы </a:t>
            </a:r>
            <a:r>
              <a:rPr lang="ru-RU" dirty="0"/>
              <a:t>выполняют при помощи механизированного инструмента, станков и машин</a:t>
            </a:r>
            <a:r>
              <a:rPr lang="ru-RU" dirty="0" smtClean="0"/>
              <a:t>. </a:t>
            </a:r>
            <a:r>
              <a:rPr lang="ru-RU" dirty="0"/>
              <a:t>Ручное бурение применяют лишь при </a:t>
            </a:r>
            <a:r>
              <a:rPr lang="ru-RU" dirty="0" smtClean="0"/>
              <a:t>глубине </a:t>
            </a:r>
            <a:r>
              <a:rPr lang="ru-RU" dirty="0"/>
              <a:t>бурения </a:t>
            </a:r>
            <a:r>
              <a:rPr lang="ru-RU" dirty="0" smtClean="0"/>
              <a:t>выработок не </a:t>
            </a:r>
            <a:r>
              <a:rPr lang="ru-RU" dirty="0"/>
              <a:t>более </a:t>
            </a:r>
            <a:r>
              <a:rPr lang="ru-RU" dirty="0" smtClean="0"/>
              <a:t>5м при условии что на участке слабые грунты.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9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бурения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остоит </a:t>
            </a:r>
            <a:r>
              <a:rPr lang="ru-RU" dirty="0"/>
              <a:t>из двух операций: разрушение (отделение) породы на дне скважины и удаления разрушенной породы из скважины</a:t>
            </a:r>
            <a:r>
              <a:rPr lang="ru-RU" dirty="0" smtClean="0"/>
              <a:t>.</a:t>
            </a:r>
          </a:p>
          <a:p>
            <a:r>
              <a:rPr lang="ru-RU" dirty="0"/>
              <a:t>Эффективность бурения скважин и шпуров определяется скоростью бурения, которая зависит от: физико-механических свойств грунта, вида и формы бурового инструмента, диаметра скважины, её глубины и т.д.</a:t>
            </a:r>
          </a:p>
        </p:txBody>
      </p:sp>
    </p:spTree>
    <p:extLst>
      <p:ext uri="{BB962C8B-B14F-4D97-AF65-F5344CB8AC3E}">
        <p14:creationId xmlns:p14="http://schemas.microsoft.com/office/powerpoint/2010/main" val="30648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бурения по направлению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Вертикальное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Горизонтальное                                        направленное                                                   бурение</a:t>
            </a:r>
            <a:endParaRPr lang="ru-RU" dirty="0"/>
          </a:p>
        </p:txBody>
      </p:sp>
      <p:pic>
        <p:nvPicPr>
          <p:cNvPr id="1026" name="Picture 2" descr="C:\Users\007\Desktop\images-liderskvazin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68650" cy="21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7\Desktop\Mashina-dlya-gorizontalnogo-bur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49" y="4365104"/>
            <a:ext cx="32512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разрушения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По характеру разрушения горных пород способы бурения делят </a:t>
            </a:r>
            <a:r>
              <a:rPr lang="ru-RU" sz="4400" dirty="0" smtClean="0"/>
              <a:t>на: </a:t>
            </a:r>
            <a:r>
              <a:rPr lang="ru-RU" sz="4400" dirty="0"/>
              <a:t>механические и немеханические.</a:t>
            </a:r>
          </a:p>
        </p:txBody>
      </p:sp>
    </p:spTree>
    <p:extLst>
      <p:ext uri="{BB962C8B-B14F-4D97-AF65-F5344CB8AC3E}">
        <p14:creationId xmlns:p14="http://schemas.microsoft.com/office/powerpoint/2010/main" val="232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/>
          </a:bodyPr>
          <a:lstStyle/>
          <a:p>
            <a:r>
              <a:rPr lang="ru-RU" dirty="0"/>
              <a:t>К первой группе относятся ударный (ударно-канатный), ударно-вращательный, вращательный, а также вибрационный способы бурения, при которых породу разрушают механически, воздействуя на нее </a:t>
            </a:r>
            <a:r>
              <a:rPr lang="ru-RU" dirty="0" err="1"/>
              <a:t>породоразрушающими</a:t>
            </a:r>
            <a:r>
              <a:rPr lang="ru-RU" dirty="0"/>
              <a:t> инструментами</a:t>
            </a:r>
            <a:r>
              <a:rPr lang="ru-RU" dirty="0" smtClean="0"/>
              <a:t>.</a:t>
            </a:r>
          </a:p>
          <a:p>
            <a:r>
              <a:rPr lang="ru-RU" dirty="0"/>
              <a:t>Ко второй группе относятся </a:t>
            </a:r>
            <a:r>
              <a:rPr lang="ru-RU" dirty="0" smtClean="0"/>
              <a:t>термический, гидравлический, электрогидравлический и ультразвуковой </a:t>
            </a:r>
            <a:r>
              <a:rPr lang="ru-RU" dirty="0"/>
              <a:t>способы, при которых для бурения используют физико-химические методы разрушения горных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21723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бурения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Ударный способ - заключается в том, что буровой снаряд массой 1000-3000 кг падает с определенной высоты в забой скважины и разрушает </a:t>
            </a:r>
            <a:r>
              <a:rPr lang="ru-RU" dirty="0" smtClean="0"/>
              <a:t>породу благодаря </a:t>
            </a:r>
            <a:r>
              <a:rPr lang="ru-RU" dirty="0"/>
              <a:t>развивающейся при его падении живой силе </a:t>
            </a:r>
            <a:r>
              <a:rPr lang="ru-RU" dirty="0" smtClean="0"/>
              <a:t>                                    удара</a:t>
            </a:r>
            <a:r>
              <a:rPr lang="ru-RU" dirty="0" smtClean="0"/>
              <a:t>. В основном </a:t>
            </a:r>
            <a:r>
              <a:rPr lang="ru-RU" dirty="0" smtClean="0"/>
              <a:t>                                               применяется </a:t>
            </a:r>
            <a:r>
              <a:rPr lang="ru-RU" dirty="0" smtClean="0"/>
              <a:t>для </a:t>
            </a:r>
            <a:r>
              <a:rPr lang="ru-RU" dirty="0" smtClean="0"/>
              <a:t>выработок                                                    шпуров, но также возможна                                            выработка скважины до                                       250м с диаметром до 300мм</a:t>
            </a:r>
            <a:endParaRPr lang="ru-RU" dirty="0"/>
          </a:p>
        </p:txBody>
      </p:sp>
      <p:pic>
        <p:nvPicPr>
          <p:cNvPr id="1026" name="Picture 2" descr="C:\Users\007\Desktop\Samodelnaya-burovaya-ustanovka-dlya-udarnogo-bureniya-768x7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356992"/>
            <a:ext cx="368437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814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Буровые работы.</vt:lpstr>
      <vt:lpstr>Что же такое бурение?</vt:lpstr>
      <vt:lpstr>Виды буровых выработок</vt:lpstr>
      <vt:lpstr>Буровые работы в строительстве </vt:lpstr>
      <vt:lpstr>Процесс бурения</vt:lpstr>
      <vt:lpstr>Виды бурения по направлению</vt:lpstr>
      <vt:lpstr>Характер разрушения</vt:lpstr>
      <vt:lpstr>Презентация PowerPoint</vt:lpstr>
      <vt:lpstr>Способы бурения I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Горизонтально направленное бурение (ГНБ)</vt:lpstr>
      <vt:lpstr>Достоинства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Буровые работы.</dc:title>
  <dc:creator>Пользователь Windows</dc:creator>
  <cp:lastModifiedBy>Пользователь Windows</cp:lastModifiedBy>
  <cp:revision>18</cp:revision>
  <dcterms:created xsi:type="dcterms:W3CDTF">2019-10-06T16:46:15Z</dcterms:created>
  <dcterms:modified xsi:type="dcterms:W3CDTF">2019-10-08T15:57:24Z</dcterms:modified>
</cp:coreProperties>
</file>