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337" r:id="rId6"/>
    <p:sldId id="334" r:id="rId7"/>
    <p:sldId id="261" r:id="rId8"/>
    <p:sldId id="336" r:id="rId9"/>
    <p:sldId id="339" r:id="rId10"/>
    <p:sldId id="338" r:id="rId11"/>
    <p:sldId id="335" r:id="rId12"/>
    <p:sldId id="258" r:id="rId13"/>
    <p:sldId id="341" r:id="rId14"/>
    <p:sldId id="342" r:id="rId15"/>
    <p:sldId id="343" r:id="rId16"/>
    <p:sldId id="351" r:id="rId17"/>
    <p:sldId id="354" r:id="rId18"/>
    <p:sldId id="353" r:id="rId19"/>
    <p:sldId id="352" r:id="rId20"/>
    <p:sldId id="345" r:id="rId21"/>
    <p:sldId id="346" r:id="rId22"/>
    <p:sldId id="347" r:id="rId23"/>
    <p:sldId id="348" r:id="rId24"/>
    <p:sldId id="349" r:id="rId25"/>
    <p:sldId id="350" r:id="rId26"/>
    <p:sldId id="355" r:id="rId27"/>
    <p:sldId id="356" r:id="rId28"/>
    <p:sldId id="357" r:id="rId29"/>
    <p:sldId id="358" r:id="rId30"/>
    <p:sldId id="359" r:id="rId31"/>
    <p:sldId id="360"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5" r:id="rId47"/>
    <p:sldId id="426" r:id="rId48"/>
    <p:sldId id="427" r:id="rId49"/>
    <p:sldId id="428" r:id="rId50"/>
    <p:sldId id="421" r:id="rId51"/>
    <p:sldId id="422" r:id="rId52"/>
    <p:sldId id="423" r:id="rId53"/>
    <p:sldId id="424"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361" r:id="rId88"/>
    <p:sldId id="362" r:id="rId89"/>
    <p:sldId id="363" r:id="rId90"/>
    <p:sldId id="364" r:id="rId91"/>
    <p:sldId id="365" r:id="rId92"/>
    <p:sldId id="366" r:id="rId93"/>
    <p:sldId id="367" r:id="rId94"/>
    <p:sldId id="368" r:id="rId95"/>
    <p:sldId id="370" r:id="rId96"/>
    <p:sldId id="369" r:id="rId97"/>
    <p:sldId id="372" r:id="rId98"/>
    <p:sldId id="371" r:id="rId99"/>
    <p:sldId id="373" r:id="rId100"/>
    <p:sldId id="374" r:id="rId101"/>
    <p:sldId id="376" r:id="rId102"/>
    <p:sldId id="375" r:id="rId103"/>
    <p:sldId id="377" r:id="rId104"/>
    <p:sldId id="378" r:id="rId105"/>
    <p:sldId id="379" r:id="rId106"/>
    <p:sldId id="380" r:id="rId107"/>
    <p:sldId id="382" r:id="rId108"/>
    <p:sldId id="381" r:id="rId109"/>
    <p:sldId id="383" r:id="rId110"/>
    <p:sldId id="384" r:id="rId111"/>
    <p:sldId id="385" r:id="rId112"/>
    <p:sldId id="386" r:id="rId113"/>
    <p:sldId id="387" r:id="rId114"/>
    <p:sldId id="388" r:id="rId115"/>
    <p:sldId id="389" r:id="rId116"/>
    <p:sldId id="390" r:id="rId117"/>
    <p:sldId id="391" r:id="rId118"/>
    <p:sldId id="392" r:id="rId119"/>
    <p:sldId id="394" r:id="rId120"/>
    <p:sldId id="395" r:id="rId121"/>
    <p:sldId id="393" r:id="rId122"/>
    <p:sldId id="396" r:id="rId123"/>
    <p:sldId id="397" r:id="rId124"/>
    <p:sldId id="398" r:id="rId125"/>
    <p:sldId id="399" r:id="rId126"/>
    <p:sldId id="400" r:id="rId127"/>
    <p:sldId id="401" r:id="rId128"/>
    <p:sldId id="402" r:id="rId129"/>
    <p:sldId id="403" r:id="rId130"/>
    <p:sldId id="404" r:id="rId131"/>
    <p:sldId id="405" r:id="rId132"/>
    <p:sldId id="406" r:id="rId133"/>
    <p:sldId id="262" r:id="rId134"/>
    <p:sldId id="280" r:id="rId135"/>
    <p:sldId id="281" r:id="rId136"/>
    <p:sldId id="286" r:id="rId137"/>
    <p:sldId id="287" r:id="rId138"/>
    <p:sldId id="288" r:id="rId139"/>
    <p:sldId id="282" r:id="rId140"/>
    <p:sldId id="283" r:id="rId141"/>
    <p:sldId id="284" r:id="rId142"/>
    <p:sldId id="285" r:id="rId143"/>
    <p:sldId id="289" r:id="rId144"/>
    <p:sldId id="293" r:id="rId145"/>
    <p:sldId id="305" r:id="rId146"/>
    <p:sldId id="328" r:id="rId147"/>
    <p:sldId id="290" r:id="rId148"/>
    <p:sldId id="291" r:id="rId149"/>
    <p:sldId id="294" r:id="rId150"/>
    <p:sldId id="295" r:id="rId151"/>
    <p:sldId id="296" r:id="rId152"/>
    <p:sldId id="297" r:id="rId153"/>
    <p:sldId id="329" r:id="rId154"/>
    <p:sldId id="330" r:id="rId155"/>
    <p:sldId id="331" r:id="rId156"/>
    <p:sldId id="332" r:id="rId157"/>
    <p:sldId id="306" r:id="rId158"/>
    <p:sldId id="307" r:id="rId159"/>
    <p:sldId id="308" r:id="rId160"/>
    <p:sldId id="309" r:id="rId161"/>
    <p:sldId id="310" r:id="rId162"/>
    <p:sldId id="311" r:id="rId163"/>
    <p:sldId id="312" r:id="rId164"/>
    <p:sldId id="313" r:id="rId165"/>
    <p:sldId id="314" r:id="rId166"/>
    <p:sldId id="315" r:id="rId167"/>
    <p:sldId id="316" r:id="rId168"/>
    <p:sldId id="317" r:id="rId169"/>
    <p:sldId id="318" r:id="rId170"/>
    <p:sldId id="319" r:id="rId171"/>
    <p:sldId id="320" r:id="rId172"/>
    <p:sldId id="321" r:id="rId173"/>
    <p:sldId id="322" r:id="rId174"/>
    <p:sldId id="323" r:id="rId175"/>
    <p:sldId id="324" r:id="rId176"/>
    <p:sldId id="325" r:id="rId177"/>
    <p:sldId id="326" r:id="rId178"/>
    <p:sldId id="327" r:id="rId179"/>
    <p:sldId id="279" r:id="rId1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эмеблемой и дисциплиной">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Заголовок 1"/>
          <p:cNvSpPr>
            <a:spLocks noGrp="1"/>
          </p:cNvSpPr>
          <p:nvPr>
            <p:ph type="ctrTitle" hasCustomPrompt="1"/>
          </p:nvPr>
        </p:nvSpPr>
        <p:spPr>
          <a:xfrm>
            <a:off x="2206171" y="1565508"/>
            <a:ext cx="6672785" cy="3659634"/>
          </a:xfrm>
        </p:spPr>
        <p:txBody>
          <a:bodyPr anchor="ctr">
            <a:normAutofit/>
          </a:bodyPr>
          <a:lstStyle>
            <a:lvl1pPr algn="l">
              <a:defRPr sz="4400" cap="all" baseline="0"/>
            </a:lvl1pPr>
          </a:lstStyle>
          <a:p>
            <a:r>
              <a:rPr lang="ru-RU" dirty="0" smtClean="0"/>
              <a:t>Тема лекции</a:t>
            </a:r>
            <a:endParaRPr lang="ru-RU" dirty="0"/>
          </a:p>
        </p:txBody>
      </p:sp>
      <p:sp>
        <p:nvSpPr>
          <p:cNvPr id="21" name="Подзаголовок 2"/>
          <p:cNvSpPr>
            <a:spLocks noGrp="1"/>
          </p:cNvSpPr>
          <p:nvPr>
            <p:ph type="subTitle" idx="1" hasCustomPrompt="1"/>
          </p:nvPr>
        </p:nvSpPr>
        <p:spPr>
          <a:xfrm>
            <a:off x="2191658" y="4427364"/>
            <a:ext cx="6668998" cy="812292"/>
          </a:xfrm>
        </p:spPr>
        <p:txBody>
          <a:bodyPr>
            <a:normAutofit/>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ПОДЗАГОЛОВОК</a:t>
            </a:r>
            <a:endParaRPr lang="ru-RU" dirty="0"/>
          </a:p>
        </p:txBody>
      </p:sp>
      <p:pic>
        <p:nvPicPr>
          <p:cNvPr id="2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65507"/>
            <a:ext cx="1778017" cy="2847342"/>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sz="quarter" idx="10" hasCustomPrompt="1"/>
          </p:nvPr>
        </p:nvSpPr>
        <p:spPr>
          <a:xfrm>
            <a:off x="351980" y="4427363"/>
            <a:ext cx="1814286" cy="812293"/>
          </a:xfrm>
        </p:spPr>
        <p:txBody>
          <a:bodyPr anchor="ctr">
            <a:noAutofit/>
          </a:bodyPr>
          <a:lstStyle>
            <a:lvl1pPr marL="0" indent="0">
              <a:spcBef>
                <a:spcPts val="0"/>
              </a:spcBef>
              <a:buNone/>
              <a:defRPr sz="1400" b="1" baseline="0"/>
            </a:lvl1pPr>
            <a:lvl2pPr>
              <a:defRPr sz="1800"/>
            </a:lvl2pPr>
          </a:lstStyle>
          <a:p>
            <a:pPr lvl="0"/>
            <a:r>
              <a:rPr lang="ru-RU" dirty="0" smtClean="0"/>
              <a:t>НАЗВАНИЕ ДИСЦИПЛИНЫ</a:t>
            </a:r>
          </a:p>
          <a:p>
            <a:pPr lvl="0"/>
            <a:endParaRPr lang="ru-RU" dirty="0" smtClean="0"/>
          </a:p>
          <a:p>
            <a:pPr lvl="0"/>
            <a:endParaRPr lang="ru-RU" dirty="0"/>
          </a:p>
        </p:txBody>
      </p:sp>
      <p:pic>
        <p:nvPicPr>
          <p:cNvPr id="1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65507"/>
            <a:ext cx="1778017" cy="284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Вертикальный текст 2"/>
          <p:cNvSpPr>
            <a:spLocks noGrp="1"/>
          </p:cNvSpPr>
          <p:nvPr>
            <p:ph type="body" orient="vert" idx="1" hasCustomPrompt="1"/>
          </p:nvPr>
        </p:nvSpPr>
        <p:spPr>
          <a:xfrm>
            <a:off x="420913" y="1600200"/>
            <a:ext cx="8202387" cy="4572000"/>
          </a:xfrm>
        </p:spPr>
        <p:txBody>
          <a:bodyPr vert="eaVert"/>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10" name="Группа 9"/>
          <p:cNvGrpSpPr/>
          <p:nvPr/>
        </p:nvGrpSpPr>
        <p:grpSpPr>
          <a:xfrm>
            <a:off x="425449" y="1219204"/>
            <a:ext cx="8302611" cy="84403"/>
            <a:chOff x="1073150" y="1219201"/>
            <a:chExt cx="10058400" cy="63125"/>
          </a:xfrm>
        </p:grpSpPr>
        <p:cxnSp>
          <p:nvCxnSpPr>
            <p:cNvPr id="11" name="Прямая соединительная линия 10"/>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Группа 12"/>
          <p:cNvGrpSpPr/>
          <p:nvPr/>
        </p:nvGrpSpPr>
        <p:grpSpPr>
          <a:xfrm>
            <a:off x="425449" y="1219204"/>
            <a:ext cx="8302611" cy="84403"/>
            <a:chOff x="1073150" y="1219201"/>
            <a:chExt cx="10058400" cy="63125"/>
          </a:xfrm>
        </p:grpSpPr>
        <p:cxnSp>
          <p:nvCxnSpPr>
            <p:cNvPr id="14" name="Прямая соединительная линия 13"/>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hasCustomPrompt="1"/>
          </p:nvPr>
        </p:nvSpPr>
        <p:spPr>
          <a:xfrm>
            <a:off x="7029451" y="365125"/>
            <a:ext cx="1285875" cy="5811838"/>
          </a:xfrm>
        </p:spPr>
        <p:txBody>
          <a:bodyPr vert="eaVert"/>
          <a:lstStyle>
            <a:lvl1pPr>
              <a:defRPr/>
            </a:lvl1pPr>
          </a:lstStyle>
          <a:p>
            <a:r>
              <a:rPr lang="ru-RU" dirty="0" smtClean="0"/>
              <a:t>Заголовок</a:t>
            </a:r>
            <a:endParaRPr lang="ru-RU" dirty="0"/>
          </a:p>
        </p:txBody>
      </p:sp>
      <p:sp>
        <p:nvSpPr>
          <p:cNvPr id="3" name="Вертикальный текст 2"/>
          <p:cNvSpPr>
            <a:spLocks noGrp="1"/>
          </p:cNvSpPr>
          <p:nvPr>
            <p:ph type="body" orient="vert" idx="1" hasCustomPrompt="1"/>
          </p:nvPr>
        </p:nvSpPr>
        <p:spPr>
          <a:xfrm>
            <a:off x="828676" y="180000"/>
            <a:ext cx="6015470" cy="6009323"/>
          </a:xfrm>
        </p:spPr>
        <p:txBody>
          <a:bodyPr vert="eaVert"/>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7" name="Группа 6"/>
          <p:cNvGrpSpPr/>
          <p:nvPr/>
        </p:nvGrpSpPr>
        <p:grpSpPr>
          <a:xfrm rot="5400000">
            <a:off x="4181447" y="3239395"/>
            <a:ext cx="5632704" cy="63302"/>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без ленты с эмблемой">
    <p:spTree>
      <p:nvGrpSpPr>
        <p:cNvPr id="1" name=""/>
        <p:cNvGrpSpPr/>
        <p:nvPr/>
      </p:nvGrpSpPr>
      <p:grpSpPr>
        <a:xfrm>
          <a:off x="0" y="0"/>
          <a:ext cx="0" cy="0"/>
          <a:chOff x="0" y="0"/>
          <a:chExt cx="0" cy="0"/>
        </a:xfrm>
      </p:grpSpPr>
      <p:grpSp>
        <p:nvGrpSpPr>
          <p:cNvPr id="8" name="Группа 7"/>
          <p:cNvGrpSpPr/>
          <p:nvPr/>
        </p:nvGrpSpPr>
        <p:grpSpPr>
          <a:xfrm>
            <a:off x="0" y="2514603"/>
            <a:ext cx="9144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hasCustomPrompt="1"/>
          </p:nvPr>
        </p:nvSpPr>
        <p:spPr>
          <a:xfrm>
            <a:off x="828676" y="2971806"/>
            <a:ext cx="7553324" cy="1684150"/>
          </a:xfrm>
        </p:spPr>
        <p:txBody>
          <a:bodyPr anchor="ctr">
            <a:normAutofit/>
          </a:bodyPr>
          <a:lstStyle>
            <a:lvl1pPr>
              <a:defRPr sz="4400" cap="all" baseline="0">
                <a:solidFill>
                  <a:schemeClr val="bg1"/>
                </a:solidFill>
              </a:defRPr>
            </a:lvl1pPr>
          </a:lstStyle>
          <a:p>
            <a:r>
              <a:rPr lang="ru-RU" dirty="0" smtClean="0"/>
              <a:t>заголовок раздела</a:t>
            </a:r>
            <a:endParaRPr lang="ru-RU" dirty="0"/>
          </a:p>
        </p:txBody>
      </p:sp>
      <p:sp>
        <p:nvSpPr>
          <p:cNvPr id="3" name="Текст 2"/>
          <p:cNvSpPr>
            <a:spLocks noGrp="1"/>
          </p:cNvSpPr>
          <p:nvPr>
            <p:ph type="body" idx="1" hasCustomPrompt="1"/>
          </p:nvPr>
        </p:nvSpPr>
        <p:spPr>
          <a:xfrm>
            <a:off x="828676" y="4655956"/>
            <a:ext cx="7553324"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Подзаголовок</a:t>
            </a:r>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pic>
        <p:nvPicPr>
          <p:cNvPr id="16"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7025" y="84234"/>
            <a:ext cx="1481284" cy="2372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77025" y="84234"/>
            <a:ext cx="1481284" cy="23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1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Дата 2"/>
          <p:cNvSpPr>
            <a:spLocks noGrp="1"/>
          </p:cNvSpPr>
          <p:nvPr>
            <p:ph type="dt" sz="half" idx="10"/>
          </p:nvPr>
        </p:nvSpPr>
        <p:spPr/>
        <p:txBody>
          <a:bodyPr/>
          <a:lstStyle/>
          <a:p>
            <a:fld id="{CE434EBB-CA1B-4AFF-B478-3EF031955AF3}" type="datetimeFigureOut">
              <a:rPr lang="ru-RU" smtClean="0"/>
              <a:t>28.10.2014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C22FEC-BBE2-4A42-B7C3-541CFF265694}" type="slidenum">
              <a:rPr lang="ru-RU" smtClean="0"/>
              <a:t>‹#›</a:t>
            </a:fld>
            <a:endParaRPr lang="ru-RU"/>
          </a:p>
        </p:txBody>
      </p:sp>
      <p:grpSp>
        <p:nvGrpSpPr>
          <p:cNvPr id="6" name="Группа 5"/>
          <p:cNvGrpSpPr/>
          <p:nvPr/>
        </p:nvGrpSpPr>
        <p:grpSpPr>
          <a:xfrm>
            <a:off x="425449" y="1219204"/>
            <a:ext cx="8302611" cy="84403"/>
            <a:chOff x="1073150" y="1219201"/>
            <a:chExt cx="10058400" cy="63125"/>
          </a:xfrm>
        </p:grpSpPr>
        <p:cxnSp>
          <p:nvCxnSpPr>
            <p:cNvPr id="7" name="Прямая соединительная линия 6"/>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Группа 8"/>
          <p:cNvGrpSpPr/>
          <p:nvPr/>
        </p:nvGrpSpPr>
        <p:grpSpPr>
          <a:xfrm>
            <a:off x="425449" y="1219204"/>
            <a:ext cx="8302611" cy="84403"/>
            <a:chOff x="1073150" y="1219201"/>
            <a:chExt cx="10058400" cy="63125"/>
          </a:xfrm>
        </p:grpSpPr>
        <p:cxnSp>
          <p:nvCxnSpPr>
            <p:cNvPr id="10" name="Прямая соединительная линия 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434EBB-CA1B-4AFF-B478-3EF031955AF3}" type="datetimeFigureOut">
              <a:rPr lang="ru-RU" smtClean="0"/>
              <a:t>28.10.2014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C22FEC-BBE2-4A42-B7C3-541CFF265694}" type="slidenum">
              <a:rPr lang="ru-RU" smtClean="0"/>
              <a:t>‹#›</a:t>
            </a:fld>
            <a:endParaRPr lang="ru-RU"/>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26" name="Группа 25"/>
          <p:cNvGrpSpPr/>
          <p:nvPr/>
        </p:nvGrpSpPr>
        <p:grpSpPr>
          <a:xfrm>
            <a:off x="1217079" y="3"/>
            <a:ext cx="847731" cy="2282569"/>
            <a:chOff x="1287595" y="-33670"/>
            <a:chExt cx="847731" cy="2971806"/>
          </a:xfrm>
        </p:grpSpPr>
        <p:grpSp>
          <p:nvGrpSpPr>
            <p:cNvPr id="27" name="Группа 26"/>
            <p:cNvGrpSpPr/>
            <p:nvPr userDrawn="1"/>
          </p:nvGrpSpPr>
          <p:grpSpPr>
            <a:xfrm>
              <a:off x="1287595" y="-33670"/>
              <a:ext cx="847731" cy="2971806"/>
              <a:chOff x="1224793" y="0"/>
              <a:chExt cx="847731" cy="2282569"/>
            </a:xfrm>
          </p:grpSpPr>
          <p:grpSp>
            <p:nvGrpSpPr>
              <p:cNvPr id="30" name="Группа 29"/>
              <p:cNvGrpSpPr/>
              <p:nvPr userDrawn="1"/>
            </p:nvGrpSpPr>
            <p:grpSpPr>
              <a:xfrm>
                <a:off x="1224793" y="0"/>
                <a:ext cx="847731" cy="2282569"/>
                <a:chOff x="2486025" y="539938"/>
                <a:chExt cx="847731" cy="1927036"/>
              </a:xfrm>
            </p:grpSpPr>
            <p:sp>
              <p:nvSpPr>
                <p:cNvPr id="33" name="Прямоугольник 32"/>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userDrawn="1"/>
              </p:nvGrpSpPr>
              <p:grpSpPr>
                <a:xfrm>
                  <a:off x="2486030" y="2292093"/>
                  <a:ext cx="847726" cy="174881"/>
                  <a:chOff x="5143500" y="1833806"/>
                  <a:chExt cx="1088434" cy="207208"/>
                </a:xfrm>
              </p:grpSpPr>
              <p:sp>
                <p:nvSpPr>
                  <p:cNvPr id="35" name="Прямоугольный треугольник 34"/>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ый треугольник 35"/>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31" name="Прямая соединительная линия 30"/>
              <p:cNvCxnSpPr>
                <a:stCxn id="36"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35"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8" name="Прямая соединительная линия 27"/>
            <p:cNvCxnSpPr>
              <a:stCxn id="36" idx="0"/>
              <a:endCxn id="33"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36" idx="4"/>
              <a:endCxn id="35"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sp>
        <p:nvSpPr>
          <p:cNvPr id="20" name="Заголовок 1"/>
          <p:cNvSpPr>
            <a:spLocks noGrp="1"/>
          </p:cNvSpPr>
          <p:nvPr>
            <p:ph type="ctrTitle"/>
          </p:nvPr>
        </p:nvSpPr>
        <p:spPr>
          <a:xfrm>
            <a:off x="828676" y="2292097"/>
            <a:ext cx="7572375"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21" name="Подзаголовок 2"/>
          <p:cNvSpPr>
            <a:spLocks noGrp="1"/>
          </p:cNvSpPr>
          <p:nvPr>
            <p:ph type="subTitle" idx="1"/>
          </p:nvPr>
        </p:nvSpPr>
        <p:spPr>
          <a:xfrm>
            <a:off x="828675" y="4511787"/>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grpSp>
        <p:nvGrpSpPr>
          <p:cNvPr id="22" name="Группа 21"/>
          <p:cNvGrpSpPr/>
          <p:nvPr/>
        </p:nvGrpSpPr>
        <p:grpSpPr>
          <a:xfrm>
            <a:off x="1217079" y="3"/>
            <a:ext cx="847731" cy="2282569"/>
            <a:chOff x="1287595" y="-33670"/>
            <a:chExt cx="847731" cy="2971806"/>
          </a:xfrm>
        </p:grpSpPr>
        <p:grpSp>
          <p:nvGrpSpPr>
            <p:cNvPr id="23" name="Группа 22"/>
            <p:cNvGrpSpPr/>
            <p:nvPr userDrawn="1"/>
          </p:nvGrpSpPr>
          <p:grpSpPr>
            <a:xfrm>
              <a:off x="1287595" y="-33670"/>
              <a:ext cx="847731" cy="2971806"/>
              <a:chOff x="1224793" y="0"/>
              <a:chExt cx="847731" cy="2282569"/>
            </a:xfrm>
          </p:grpSpPr>
          <p:grpSp>
            <p:nvGrpSpPr>
              <p:cNvPr id="37" name="Группа 36"/>
              <p:cNvGrpSpPr/>
              <p:nvPr userDrawn="1"/>
            </p:nvGrpSpPr>
            <p:grpSpPr>
              <a:xfrm>
                <a:off x="1224793" y="0"/>
                <a:ext cx="847731" cy="2282569"/>
                <a:chOff x="2486025" y="539938"/>
                <a:chExt cx="847731" cy="1927036"/>
              </a:xfrm>
            </p:grpSpPr>
            <p:sp>
              <p:nvSpPr>
                <p:cNvPr id="40" name="Прямоугольник 39"/>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1" name="Группа 40"/>
                <p:cNvGrpSpPr/>
                <p:nvPr userDrawn="1"/>
              </p:nvGrpSpPr>
              <p:grpSpPr>
                <a:xfrm>
                  <a:off x="2486030" y="2292093"/>
                  <a:ext cx="847726" cy="174881"/>
                  <a:chOff x="5143500" y="1833806"/>
                  <a:chExt cx="1088434" cy="207208"/>
                </a:xfrm>
              </p:grpSpPr>
              <p:sp>
                <p:nvSpPr>
                  <p:cNvPr id="42" name="Прямоугольный треугольник 41"/>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ый треугольник 42"/>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38" name="Прямая соединительная линия 37"/>
              <p:cNvCxnSpPr>
                <a:stCxn id="36"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stCxn id="35"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4" name="Прямая соединительная линия 23"/>
            <p:cNvCxnSpPr>
              <a:stCxn id="36" idx="0"/>
              <a:endCxn id="33"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36" idx="4"/>
              <a:endCxn id="35"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без ленты">
    <p:spTree>
      <p:nvGrpSpPr>
        <p:cNvPr id="1" name=""/>
        <p:cNvGrpSpPr/>
        <p:nvPr/>
      </p:nvGrpSpPr>
      <p:grpSpPr>
        <a:xfrm>
          <a:off x="0" y="0"/>
          <a:ext cx="0" cy="0"/>
          <a:chOff x="0" y="0"/>
          <a:chExt cx="0" cy="0"/>
        </a:xfrm>
      </p:grpSpPr>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828676" y="2292097"/>
            <a:ext cx="7572375"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828675" y="4511787"/>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spTree>
    <p:extLst>
      <p:ext uri="{BB962C8B-B14F-4D97-AF65-F5344CB8AC3E}">
        <p14:creationId xmlns:p14="http://schemas.microsoft.com/office/powerpoint/2010/main" val="11178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без ленты с эмблемой">
    <p:spTree>
      <p:nvGrpSpPr>
        <p:cNvPr id="1" name=""/>
        <p:cNvGrpSpPr/>
        <p:nvPr/>
      </p:nvGrpSpPr>
      <p:grpSpPr>
        <a:xfrm>
          <a:off x="0" y="0"/>
          <a:ext cx="0" cy="0"/>
          <a:chOff x="0" y="0"/>
          <a:chExt cx="0" cy="0"/>
        </a:xfrm>
      </p:grpSpPr>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2544417" y="2292097"/>
            <a:ext cx="5856634"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2544417" y="4535509"/>
            <a:ext cx="5870713"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pic>
        <p:nvPicPr>
          <p:cNvPr id="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19255" y="1580022"/>
            <a:ext cx="2313505" cy="37048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19255" y="1580022"/>
            <a:ext cx="2313505" cy="3704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0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828675" y="2292097"/>
            <a:ext cx="4300538"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828675" y="4511787"/>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11" name="Рисунок 10"/>
          <p:cNvSpPr>
            <a:spLocks noGrp="1"/>
          </p:cNvSpPr>
          <p:nvPr>
            <p:ph type="pic" sz="quarter" idx="13"/>
          </p:nvPr>
        </p:nvSpPr>
        <p:spPr>
          <a:xfrm>
            <a:off x="5235799" y="1310656"/>
            <a:ext cx="3908203" cy="4208604"/>
          </a:xfrm>
          <a:solidFill>
            <a:schemeClr val="tx1">
              <a:lumMod val="20000"/>
              <a:lumOff val="80000"/>
            </a:schemeClr>
          </a:solidFill>
        </p:spPr>
        <p:txBody>
          <a:bodyPr tIns="1005840"/>
          <a:lstStyle>
            <a:lvl1pPr marL="0" indent="0" algn="ctr">
              <a:buNone/>
              <a:defRPr/>
            </a:lvl1pPr>
          </a:lstStyle>
          <a:p>
            <a:r>
              <a:rPr lang="ru-RU" smtClean="0"/>
              <a:t>Вставка рисунка</a:t>
            </a:r>
            <a:endParaRPr lang="ru-RU" dirty="0"/>
          </a:p>
        </p:txBody>
      </p:sp>
      <p:grpSp>
        <p:nvGrpSpPr>
          <p:cNvPr id="53" name="Группа 52"/>
          <p:cNvGrpSpPr/>
          <p:nvPr/>
        </p:nvGrpSpPr>
        <p:grpSpPr>
          <a:xfrm>
            <a:off x="1202565" y="3"/>
            <a:ext cx="847731" cy="2282569"/>
            <a:chOff x="1287595" y="-33670"/>
            <a:chExt cx="847731" cy="2971806"/>
          </a:xfrm>
        </p:grpSpPr>
        <p:grpSp>
          <p:nvGrpSpPr>
            <p:cNvPr id="54" name="Группа 53"/>
            <p:cNvGrpSpPr/>
            <p:nvPr userDrawn="1"/>
          </p:nvGrpSpPr>
          <p:grpSpPr>
            <a:xfrm>
              <a:off x="1287595" y="-33670"/>
              <a:ext cx="847731" cy="2971806"/>
              <a:chOff x="1224793" y="0"/>
              <a:chExt cx="847731" cy="2282569"/>
            </a:xfrm>
          </p:grpSpPr>
          <p:grpSp>
            <p:nvGrpSpPr>
              <p:cNvPr id="57" name="Группа 56"/>
              <p:cNvGrpSpPr/>
              <p:nvPr userDrawn="1"/>
            </p:nvGrpSpPr>
            <p:grpSpPr>
              <a:xfrm>
                <a:off x="1224793" y="0"/>
                <a:ext cx="847731" cy="2282569"/>
                <a:chOff x="2486025" y="539938"/>
                <a:chExt cx="847731" cy="1927036"/>
              </a:xfrm>
            </p:grpSpPr>
            <p:sp>
              <p:nvSpPr>
                <p:cNvPr id="60" name="Прямоугольник 59"/>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1" name="Группа 60"/>
                <p:cNvGrpSpPr/>
                <p:nvPr userDrawn="1"/>
              </p:nvGrpSpPr>
              <p:grpSpPr>
                <a:xfrm>
                  <a:off x="2486030" y="2292093"/>
                  <a:ext cx="847726" cy="174881"/>
                  <a:chOff x="5143500" y="1833806"/>
                  <a:chExt cx="1088434" cy="207208"/>
                </a:xfrm>
              </p:grpSpPr>
              <p:sp>
                <p:nvSpPr>
                  <p:cNvPr id="62" name="Прямоугольный треугольник 61"/>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ый треугольник 62"/>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58" name="Прямая соединительная линия 57"/>
              <p:cNvCxnSpPr>
                <a:stCxn id="63"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a:stCxn id="62"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55" name="Прямая соединительная линия 54"/>
            <p:cNvCxnSpPr>
              <a:stCxn id="63" idx="0"/>
              <a:endCxn id="60"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a:stCxn id="63" idx="4"/>
              <a:endCxn id="62"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grpSp>
        <p:nvGrpSpPr>
          <p:cNvPr id="24" name="Группа 23"/>
          <p:cNvGrpSpPr/>
          <p:nvPr/>
        </p:nvGrpSpPr>
        <p:grpSpPr>
          <a:xfrm>
            <a:off x="1202565" y="3"/>
            <a:ext cx="847731" cy="2282569"/>
            <a:chOff x="1287595" y="-33670"/>
            <a:chExt cx="847731" cy="2971806"/>
          </a:xfrm>
        </p:grpSpPr>
        <p:grpSp>
          <p:nvGrpSpPr>
            <p:cNvPr id="25" name="Группа 24"/>
            <p:cNvGrpSpPr/>
            <p:nvPr userDrawn="1"/>
          </p:nvGrpSpPr>
          <p:grpSpPr>
            <a:xfrm>
              <a:off x="1287595" y="-33670"/>
              <a:ext cx="847731" cy="2971806"/>
              <a:chOff x="1224793" y="0"/>
              <a:chExt cx="847731" cy="2282569"/>
            </a:xfrm>
          </p:grpSpPr>
          <p:grpSp>
            <p:nvGrpSpPr>
              <p:cNvPr id="28" name="Группа 27"/>
              <p:cNvGrpSpPr/>
              <p:nvPr userDrawn="1"/>
            </p:nvGrpSpPr>
            <p:grpSpPr>
              <a:xfrm>
                <a:off x="1224793" y="0"/>
                <a:ext cx="847731" cy="2282569"/>
                <a:chOff x="2486025" y="539938"/>
                <a:chExt cx="847731" cy="1927036"/>
              </a:xfrm>
            </p:grpSpPr>
            <p:sp>
              <p:nvSpPr>
                <p:cNvPr id="31" name="Прямоугольник 30"/>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2" name="Группа 31"/>
                <p:cNvGrpSpPr/>
                <p:nvPr userDrawn="1"/>
              </p:nvGrpSpPr>
              <p:grpSpPr>
                <a:xfrm>
                  <a:off x="2486030" y="2292093"/>
                  <a:ext cx="847726" cy="174881"/>
                  <a:chOff x="5143500" y="1833806"/>
                  <a:chExt cx="1088434" cy="207208"/>
                </a:xfrm>
              </p:grpSpPr>
              <p:sp>
                <p:nvSpPr>
                  <p:cNvPr id="33" name="Прямоугольный треугольник 32"/>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ый треугольник 33"/>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29" name="Прямая соединительная линия 28"/>
              <p:cNvCxnSpPr>
                <a:stCxn id="63"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62"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6" name="Прямая соединительная линия 25"/>
            <p:cNvCxnSpPr>
              <a:stCxn id="63" idx="0"/>
              <a:endCxn id="60"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stCxn id="63" idx="4"/>
              <a:endCxn id="62"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без ленты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828675" y="2292097"/>
            <a:ext cx="4300538"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828675" y="4511787"/>
            <a:ext cx="4300538"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11" name="Рисунок 10"/>
          <p:cNvSpPr>
            <a:spLocks noGrp="1"/>
          </p:cNvSpPr>
          <p:nvPr>
            <p:ph type="pic" sz="quarter" idx="13"/>
          </p:nvPr>
        </p:nvSpPr>
        <p:spPr>
          <a:xfrm>
            <a:off x="5235799" y="1310656"/>
            <a:ext cx="3908203" cy="4208604"/>
          </a:xfrm>
          <a:solidFill>
            <a:schemeClr val="tx1">
              <a:lumMod val="20000"/>
              <a:lumOff val="80000"/>
            </a:schemeClr>
          </a:solidFill>
        </p:spPr>
        <p:txBody>
          <a:bodyPr tIns="1005840"/>
          <a:lstStyle>
            <a:lvl1pPr marL="0" indent="0" algn="ctr">
              <a:buNone/>
              <a:defRPr/>
            </a:lvl1pPr>
          </a:lstStyle>
          <a:p>
            <a:r>
              <a:rPr lang="ru-RU" smtClean="0"/>
              <a:t>Вставка рисунка</a:t>
            </a:r>
            <a:endParaRPr lang="ru-RU" dirty="0"/>
          </a:p>
        </p:txBody>
      </p:sp>
    </p:spTree>
    <p:extLst>
      <p:ext uri="{BB962C8B-B14F-4D97-AF65-F5344CB8AC3E}">
        <p14:creationId xmlns:p14="http://schemas.microsoft.com/office/powerpoint/2010/main" val="19436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Объект 2"/>
          <p:cNvSpPr>
            <a:spLocks noGrp="1"/>
          </p:cNvSpPr>
          <p:nvPr>
            <p:ph idx="1" hasCustomPrompt="1"/>
          </p:nvPr>
        </p:nvSpPr>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10" name="Группа 9"/>
          <p:cNvGrpSpPr/>
          <p:nvPr/>
        </p:nvGrpSpPr>
        <p:grpSpPr>
          <a:xfrm>
            <a:off x="425449" y="1219204"/>
            <a:ext cx="8302611" cy="84403"/>
            <a:chOff x="1073150" y="1219201"/>
            <a:chExt cx="10058400" cy="63125"/>
          </a:xfrm>
        </p:grpSpPr>
        <p:cxnSp>
          <p:nvCxnSpPr>
            <p:cNvPr id="11" name="Прямая соединительная линия 10"/>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эмблемой">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Заголовок 1"/>
          <p:cNvSpPr>
            <a:spLocks noGrp="1"/>
          </p:cNvSpPr>
          <p:nvPr>
            <p:ph type="ctrTitle" hasCustomPrompt="1"/>
          </p:nvPr>
        </p:nvSpPr>
        <p:spPr>
          <a:xfrm>
            <a:off x="2423886" y="1507451"/>
            <a:ext cx="6455070" cy="3686967"/>
          </a:xfrm>
        </p:spPr>
        <p:txBody>
          <a:bodyPr anchor="ctr">
            <a:normAutofit/>
          </a:bodyPr>
          <a:lstStyle>
            <a:lvl1pPr algn="l">
              <a:defRPr sz="4400" cap="all" baseline="0"/>
            </a:lvl1pPr>
          </a:lstStyle>
          <a:p>
            <a:r>
              <a:rPr lang="ru-RU" dirty="0" smtClean="0"/>
              <a:t>ОБРАЗЕЦ ЗАГОЛОВКА</a:t>
            </a:r>
            <a:endParaRPr lang="ru-RU" dirty="0"/>
          </a:p>
        </p:txBody>
      </p:sp>
      <p:sp>
        <p:nvSpPr>
          <p:cNvPr id="21" name="Подзаголовок 2"/>
          <p:cNvSpPr>
            <a:spLocks noGrp="1"/>
          </p:cNvSpPr>
          <p:nvPr>
            <p:ph type="subTitle" idx="1"/>
          </p:nvPr>
        </p:nvSpPr>
        <p:spPr>
          <a:xfrm>
            <a:off x="2423886" y="4340279"/>
            <a:ext cx="6436770" cy="854139"/>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2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21964"/>
            <a:ext cx="2293257" cy="3672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21964"/>
            <a:ext cx="2293257" cy="367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5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3"/>
            <a:ext cx="9144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828676" y="2971806"/>
            <a:ext cx="7553324" cy="1684150"/>
          </a:xfrm>
        </p:spPr>
        <p:txBody>
          <a:bodyPr anchor="ctr">
            <a:normAutofit/>
          </a:bodyPr>
          <a:lstStyle>
            <a:lvl1pPr>
              <a:defRPr sz="4400" cap="all"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hasCustomPrompt="1"/>
          </p:nvPr>
        </p:nvSpPr>
        <p:spPr>
          <a:xfrm>
            <a:off x="828676" y="4655956"/>
            <a:ext cx="7553324" cy="509750"/>
          </a:xfrm>
        </p:spPr>
        <p:txBody>
          <a:bodyPr>
            <a:normAutofit/>
          </a:bodyPr>
          <a:lstStyle>
            <a:lvl1pPr marL="0" indent="0" algn="just">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подзаголовка</a:t>
            </a:r>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39" name="Группа 38"/>
          <p:cNvGrpSpPr/>
          <p:nvPr/>
        </p:nvGrpSpPr>
        <p:grpSpPr>
          <a:xfrm>
            <a:off x="1287595" y="-21680"/>
            <a:ext cx="847731" cy="2971806"/>
            <a:chOff x="1287595" y="-33670"/>
            <a:chExt cx="847731" cy="2971806"/>
          </a:xfrm>
        </p:grpSpPr>
        <p:grpSp>
          <p:nvGrpSpPr>
            <p:cNvPr id="17" name="Группа 16"/>
            <p:cNvGrpSpPr/>
            <p:nvPr userDrawn="1"/>
          </p:nvGrpSpPr>
          <p:grpSpPr>
            <a:xfrm>
              <a:off x="1287595" y="-33670"/>
              <a:ext cx="847731" cy="2971806"/>
              <a:chOff x="1224793" y="0"/>
              <a:chExt cx="847731" cy="2282569"/>
            </a:xfrm>
          </p:grpSpPr>
          <p:grpSp>
            <p:nvGrpSpPr>
              <p:cNvPr id="18" name="Группа 17"/>
              <p:cNvGrpSpPr/>
              <p:nvPr userDrawn="1"/>
            </p:nvGrpSpPr>
            <p:grpSpPr>
              <a:xfrm>
                <a:off x="1224793" y="0"/>
                <a:ext cx="847731" cy="2282569"/>
                <a:chOff x="2486025" y="539938"/>
                <a:chExt cx="847731" cy="1927036"/>
              </a:xfrm>
            </p:grpSpPr>
            <p:sp>
              <p:nvSpPr>
                <p:cNvPr id="21" name="Прямоугольник 20"/>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userDrawn="1"/>
              </p:nvGrpSpPr>
              <p:grpSpPr>
                <a:xfrm>
                  <a:off x="2486030" y="2292093"/>
                  <a:ext cx="847726" cy="174881"/>
                  <a:chOff x="5143500" y="1833806"/>
                  <a:chExt cx="1088434" cy="207208"/>
                </a:xfrm>
              </p:grpSpPr>
              <p:sp>
                <p:nvSpPr>
                  <p:cNvPr id="23" name="Прямоугольный треугольник 22"/>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ый треугольник 23"/>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19" name="Прямая соединительная линия 18"/>
              <p:cNvCxnSpPr>
                <a:stCxn id="24"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23"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5" name="Прямая соединительная линия 24"/>
            <p:cNvCxnSpPr>
              <a:stCxn id="24" idx="0"/>
              <a:endCxn id="21"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24" idx="4"/>
              <a:endCxn id="23"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p:nvPr/>
        </p:nvGrpSpPr>
        <p:grpSpPr>
          <a:xfrm>
            <a:off x="1287595" y="-21680"/>
            <a:ext cx="847731" cy="2971806"/>
            <a:chOff x="1287595" y="-33670"/>
            <a:chExt cx="847731" cy="2971806"/>
          </a:xfrm>
        </p:grpSpPr>
        <p:grpSp>
          <p:nvGrpSpPr>
            <p:cNvPr id="27" name="Группа 26"/>
            <p:cNvGrpSpPr/>
            <p:nvPr userDrawn="1"/>
          </p:nvGrpSpPr>
          <p:grpSpPr>
            <a:xfrm>
              <a:off x="1287595" y="-33670"/>
              <a:ext cx="847731" cy="2971806"/>
              <a:chOff x="1224793" y="0"/>
              <a:chExt cx="847731" cy="2282569"/>
            </a:xfrm>
          </p:grpSpPr>
          <p:grpSp>
            <p:nvGrpSpPr>
              <p:cNvPr id="30" name="Группа 29"/>
              <p:cNvGrpSpPr/>
              <p:nvPr userDrawn="1"/>
            </p:nvGrpSpPr>
            <p:grpSpPr>
              <a:xfrm>
                <a:off x="1224793" y="0"/>
                <a:ext cx="847731" cy="2282569"/>
                <a:chOff x="2486025" y="539938"/>
                <a:chExt cx="847731" cy="1927036"/>
              </a:xfrm>
            </p:grpSpPr>
            <p:sp>
              <p:nvSpPr>
                <p:cNvPr id="34" name="Прямоугольник 33"/>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5" name="Группа 34"/>
                <p:cNvGrpSpPr/>
                <p:nvPr userDrawn="1"/>
              </p:nvGrpSpPr>
              <p:grpSpPr>
                <a:xfrm>
                  <a:off x="2486030" y="2292093"/>
                  <a:ext cx="847726" cy="174881"/>
                  <a:chOff x="5143500" y="1833806"/>
                  <a:chExt cx="1088434" cy="207208"/>
                </a:xfrm>
              </p:grpSpPr>
              <p:sp>
                <p:nvSpPr>
                  <p:cNvPr id="36" name="Прямоугольный треугольник 35"/>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ый треугольник 36"/>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31" name="Прямая соединительная линия 30"/>
              <p:cNvCxnSpPr>
                <a:stCxn id="24"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3"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8" name="Прямая соединительная линия 27"/>
            <p:cNvCxnSpPr>
              <a:stCxn id="24" idx="0"/>
              <a:endCxn id="21"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24" idx="4"/>
              <a:endCxn id="23"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без ленты">
    <p:spTree>
      <p:nvGrpSpPr>
        <p:cNvPr id="1" name=""/>
        <p:cNvGrpSpPr/>
        <p:nvPr/>
      </p:nvGrpSpPr>
      <p:grpSpPr>
        <a:xfrm>
          <a:off x="0" y="0"/>
          <a:ext cx="0" cy="0"/>
          <a:chOff x="0" y="0"/>
          <a:chExt cx="0" cy="0"/>
        </a:xfrm>
      </p:grpSpPr>
      <p:grpSp>
        <p:nvGrpSpPr>
          <p:cNvPr id="8" name="Группа 7"/>
          <p:cNvGrpSpPr/>
          <p:nvPr/>
        </p:nvGrpSpPr>
        <p:grpSpPr>
          <a:xfrm>
            <a:off x="0" y="2514603"/>
            <a:ext cx="9144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828676" y="2971806"/>
            <a:ext cx="7553324" cy="1684150"/>
          </a:xfrm>
        </p:spPr>
        <p:txBody>
          <a:bodyPr anchor="ctr">
            <a:normAutofit/>
          </a:bodyPr>
          <a:lstStyle>
            <a:lvl1pPr>
              <a:defRPr sz="4400" cap="all"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hasCustomPrompt="1"/>
          </p:nvPr>
        </p:nvSpPr>
        <p:spPr>
          <a:xfrm>
            <a:off x="828676" y="4655956"/>
            <a:ext cx="7553324"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подзаголовка</a:t>
            </a:r>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spTree>
    <p:extLst>
      <p:ext uri="{BB962C8B-B14F-4D97-AF65-F5344CB8AC3E}">
        <p14:creationId xmlns:p14="http://schemas.microsoft.com/office/powerpoint/2010/main" val="11356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с эмблемой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1pPr marL="180975" indent="-180975">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7" name="Группа 6"/>
          <p:cNvGrpSpPr/>
          <p:nvPr/>
        </p:nvGrpSpPr>
        <p:grpSpPr>
          <a:xfrm>
            <a:off x="178812" y="1116000"/>
            <a:ext cx="8806156" cy="404153"/>
            <a:chOff x="178812" y="1116000"/>
            <a:chExt cx="8806156" cy="404153"/>
          </a:xfrm>
        </p:grpSpPr>
        <p:pic>
          <p:nvPicPr>
            <p:cNvPr id="8"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Группа 9"/>
          <p:cNvGrpSpPr/>
          <p:nvPr/>
        </p:nvGrpSpPr>
        <p:grpSpPr>
          <a:xfrm>
            <a:off x="178812" y="1116000"/>
            <a:ext cx="8806156" cy="404153"/>
            <a:chOff x="178812" y="1116000"/>
            <a:chExt cx="8806156" cy="404153"/>
          </a:xfrm>
        </p:grpSpPr>
        <p:pic>
          <p:nvPicPr>
            <p:cNvPr id="11"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88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Два объекта и эмблемой">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232229" y="1404000"/>
            <a:ext cx="4140000" cy="5098400"/>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585608" y="1404000"/>
            <a:ext cx="4140000" cy="5098400"/>
          </a:xfrm>
        </p:spPr>
        <p:txBody>
          <a:bodyPr/>
          <a:lstStyle>
            <a:lvl5pPr>
              <a:defRPr/>
            </a:lvl5pPr>
            <a:lvl6pPr>
              <a:defRPr/>
            </a:lvl6pPr>
            <a:lvl7pPr>
              <a:defRPr/>
            </a:lvl7pPr>
            <a:lvl8pPr>
              <a:defRPr/>
            </a:lvl8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sp>
        <p:nvSpPr>
          <p:cNvPr id="8" name="Объект 2"/>
          <p:cNvSpPr>
            <a:spLocks noGrp="1"/>
          </p:cNvSpPr>
          <p:nvPr>
            <p:ph idx="13"/>
          </p:nvPr>
        </p:nvSpPr>
        <p:spPr>
          <a:xfrm>
            <a:off x="241200" y="1404000"/>
            <a:ext cx="8487428" cy="5098400"/>
          </a:xfrm>
        </p:spPr>
        <p:txBody>
          <a:bodyPr/>
          <a:lstStyle>
            <a:lvl2pPr>
              <a:defRPr b="0"/>
            </a:lvl2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1"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116000"/>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116000"/>
            <a:ext cx="251445" cy="4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8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и эмблем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232231" y="1404000"/>
            <a:ext cx="4140908" cy="823912"/>
          </a:xfrm>
        </p:spPr>
        <p:txBody>
          <a:bodyPr anchor="ctr">
            <a:normAutofit/>
          </a:bodyPr>
          <a:lstStyle>
            <a:lvl1pPr marL="174625"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232231" y="2249944"/>
            <a:ext cx="4140908" cy="42524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86400" y="1404000"/>
            <a:ext cx="4140000" cy="823912"/>
          </a:xfrm>
        </p:spPr>
        <p:txBody>
          <a:bodyPr anchor="ctr">
            <a:normAutofit/>
          </a:bodyPr>
          <a:lstStyle>
            <a:lvl1pPr marL="174625"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586400" y="2249943"/>
            <a:ext cx="4140000" cy="4252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CE434EBB-CA1B-4AFF-B478-3EF031955AF3}" type="datetimeFigureOut">
              <a:rPr lang="ru-RU" smtClean="0"/>
              <a:t>28.10.2014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C22FEC-BBE2-4A42-B7C3-541CFF265694}" type="slidenum">
              <a:rPr lang="ru-RU" smtClean="0"/>
              <a:t>‹#›</a:t>
            </a:fld>
            <a:endParaRPr lang="ru-RU"/>
          </a:p>
        </p:txBody>
      </p:sp>
      <p:grpSp>
        <p:nvGrpSpPr>
          <p:cNvPr id="10" name="Группа 9"/>
          <p:cNvGrpSpPr/>
          <p:nvPr/>
        </p:nvGrpSpPr>
        <p:grpSpPr>
          <a:xfrm>
            <a:off x="178812" y="1116000"/>
            <a:ext cx="8806156" cy="404153"/>
            <a:chOff x="178812" y="1116000"/>
            <a:chExt cx="8806156" cy="404153"/>
          </a:xfrm>
        </p:grpSpPr>
        <p:pic>
          <p:nvPicPr>
            <p:cNvPr id="11"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Группа 12"/>
          <p:cNvGrpSpPr/>
          <p:nvPr/>
        </p:nvGrpSpPr>
        <p:grpSpPr>
          <a:xfrm>
            <a:off x="178812" y="1116000"/>
            <a:ext cx="8806156" cy="404153"/>
            <a:chOff x="178812" y="1116000"/>
            <a:chExt cx="8806156" cy="404153"/>
          </a:xfrm>
        </p:grpSpPr>
        <p:pic>
          <p:nvPicPr>
            <p:cNvPr id="14"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49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Пустой слайд с рамками и эмблема">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28675" y="6503036"/>
            <a:ext cx="1372169" cy="365125"/>
          </a:xfrm>
        </p:spPr>
        <p:txBody>
          <a:bodyPr/>
          <a:lstStyle/>
          <a:p>
            <a:fld id="{CE434EBB-CA1B-4AFF-B478-3EF031955AF3}" type="datetimeFigureOut">
              <a:rPr lang="ru-RU" smtClean="0"/>
              <a:t>28.10.2014</a:t>
            </a:fld>
            <a:endParaRPr lang="ru-RU"/>
          </a:p>
        </p:txBody>
      </p:sp>
      <p:sp>
        <p:nvSpPr>
          <p:cNvPr id="3" name="Нижний колонтитул 2"/>
          <p:cNvSpPr>
            <a:spLocks noGrp="1"/>
          </p:cNvSpPr>
          <p:nvPr>
            <p:ph type="ftr" sz="quarter" idx="11"/>
          </p:nvPr>
        </p:nvSpPr>
        <p:spPr>
          <a:xfrm>
            <a:off x="2200844" y="6503032"/>
            <a:ext cx="4742312" cy="365126"/>
          </a:xfrm>
        </p:spPr>
        <p:txBody>
          <a:bodyPr/>
          <a:lstStyle/>
          <a:p>
            <a:endParaRPr lang="ru-RU"/>
          </a:p>
        </p:txBody>
      </p:sp>
      <p:sp>
        <p:nvSpPr>
          <p:cNvPr id="4" name="Номер слайда 3"/>
          <p:cNvSpPr>
            <a:spLocks noGrp="1"/>
          </p:cNvSpPr>
          <p:nvPr>
            <p:ph type="sldNum" sz="quarter" idx="12"/>
          </p:nvPr>
        </p:nvSpPr>
        <p:spPr>
          <a:xfrm>
            <a:off x="6942586" y="6503036"/>
            <a:ext cx="1371600" cy="365125"/>
          </a:xfrm>
        </p:spPr>
        <p:txBody>
          <a:bodyPr/>
          <a:lstStyle/>
          <a:p>
            <a:fld id="{D1C22FEC-BBE2-4A42-B7C3-541CFF265694}" type="slidenum">
              <a:rPr lang="ru-RU" smtClean="0"/>
              <a:t>‹#›</a:t>
            </a:fld>
            <a:endParaRPr lang="ru-RU"/>
          </a:p>
        </p:txBody>
      </p:sp>
      <p:grpSp>
        <p:nvGrpSpPr>
          <p:cNvPr id="9" name="Группа 8"/>
          <p:cNvGrpSpPr/>
          <p:nvPr/>
        </p:nvGrpSpPr>
        <p:grpSpPr>
          <a:xfrm>
            <a:off x="425449" y="274394"/>
            <a:ext cx="8302611" cy="84403"/>
            <a:chOff x="1073150" y="1219201"/>
            <a:chExt cx="10058400" cy="63125"/>
          </a:xfrm>
        </p:grpSpPr>
        <p:cxnSp>
          <p:nvCxnSpPr>
            <p:cNvPr id="10" name="Прямая соединительная линия 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rot="10800000">
            <a:off x="424800" y="6418227"/>
            <a:ext cx="8302611"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Объект 2"/>
          <p:cNvSpPr>
            <a:spLocks noGrp="1"/>
          </p:cNvSpPr>
          <p:nvPr>
            <p:ph idx="1"/>
          </p:nvPr>
        </p:nvSpPr>
        <p:spPr>
          <a:xfrm>
            <a:off x="240633" y="522514"/>
            <a:ext cx="8487427" cy="5895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8"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70765"/>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69281"/>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6399046"/>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6399046"/>
            <a:ext cx="251445" cy="40266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Группа 15"/>
          <p:cNvGrpSpPr/>
          <p:nvPr/>
        </p:nvGrpSpPr>
        <p:grpSpPr>
          <a:xfrm>
            <a:off x="425449" y="274394"/>
            <a:ext cx="8302611" cy="84403"/>
            <a:chOff x="1073150" y="1219201"/>
            <a:chExt cx="10058400" cy="63125"/>
          </a:xfrm>
        </p:grpSpPr>
        <p:cxnSp>
          <p:nvCxnSpPr>
            <p:cNvPr id="17" name="Прямая соединительная линия 16"/>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21" name="Группа 20"/>
          <p:cNvGrpSpPr/>
          <p:nvPr/>
        </p:nvGrpSpPr>
        <p:grpSpPr>
          <a:xfrm rot="10800000">
            <a:off x="424800" y="6418227"/>
            <a:ext cx="8302611" cy="84403"/>
            <a:chOff x="1073150" y="1219201"/>
            <a:chExt cx="10058400" cy="63125"/>
          </a:xfrm>
        </p:grpSpPr>
        <p:cxnSp>
          <p:nvCxnSpPr>
            <p:cNvPr id="24" name="Прямая соединительная линия 23"/>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26"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70765"/>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69281"/>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6399046"/>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6399046"/>
            <a:ext cx="251445" cy="4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7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с эмблемой">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CE434EBB-CA1B-4AFF-B478-3EF031955AF3}" type="datetimeFigureOut">
              <a:rPr lang="ru-RU" smtClean="0"/>
              <a:t>28.10.2014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C22FEC-BBE2-4A42-B7C3-541CFF265694}" type="slidenum">
              <a:rPr lang="ru-RU" smtClean="0"/>
              <a:t>‹#›</a:t>
            </a:fld>
            <a:endParaRPr lang="ru-RU"/>
          </a:p>
        </p:txBody>
      </p:sp>
      <p:grpSp>
        <p:nvGrpSpPr>
          <p:cNvPr id="9" name="Группа 8"/>
          <p:cNvGrpSpPr/>
          <p:nvPr/>
        </p:nvGrpSpPr>
        <p:grpSpPr>
          <a:xfrm>
            <a:off x="178812" y="1116000"/>
            <a:ext cx="8806156" cy="404153"/>
            <a:chOff x="178812" y="1116000"/>
            <a:chExt cx="8806156" cy="404153"/>
          </a:xfrm>
        </p:grpSpPr>
        <p:pic>
          <p:nvPicPr>
            <p:cNvPr id="10"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Группа 11"/>
          <p:cNvGrpSpPr/>
          <p:nvPr/>
        </p:nvGrpSpPr>
        <p:grpSpPr>
          <a:xfrm>
            <a:off x="178812" y="1116000"/>
            <a:ext cx="8806156" cy="404153"/>
            <a:chOff x="178812" y="1116000"/>
            <a:chExt cx="8806156" cy="404153"/>
          </a:xfrm>
        </p:grpSpPr>
        <p:pic>
          <p:nvPicPr>
            <p:cNvPr id="13"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50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и эмблемой">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4231387" y="1600201"/>
            <a:ext cx="4390099"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49944" y="1600200"/>
            <a:ext cx="3667144"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grpSp>
        <p:nvGrpSpPr>
          <p:cNvPr id="8" name="Группа 7"/>
          <p:cNvGrpSpPr/>
          <p:nvPr/>
        </p:nvGrpSpPr>
        <p:grpSpPr>
          <a:xfrm>
            <a:off x="178812" y="1112335"/>
            <a:ext cx="8806156" cy="404153"/>
            <a:chOff x="178812" y="1116000"/>
            <a:chExt cx="8806156" cy="404153"/>
          </a:xfrm>
        </p:grpSpPr>
        <p:pic>
          <p:nvPicPr>
            <p:cNvPr id="9"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Группа 10"/>
          <p:cNvGrpSpPr/>
          <p:nvPr/>
        </p:nvGrpSpPr>
        <p:grpSpPr>
          <a:xfrm>
            <a:off x="178812" y="1112335"/>
            <a:ext cx="8806156" cy="404153"/>
            <a:chOff x="178812" y="1116000"/>
            <a:chExt cx="8806156" cy="404153"/>
          </a:xfrm>
        </p:grpSpPr>
        <p:pic>
          <p:nvPicPr>
            <p:cNvPr id="12"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81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3491002" y="1600201"/>
            <a:ext cx="5130483"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464458" y="1600200"/>
            <a:ext cx="291196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grpSp>
        <p:nvGrpSpPr>
          <p:cNvPr id="8" name="Группа 7"/>
          <p:cNvGrpSpPr/>
          <p:nvPr/>
        </p:nvGrpSpPr>
        <p:grpSpPr>
          <a:xfrm>
            <a:off x="425449" y="1219204"/>
            <a:ext cx="8302611" cy="84403"/>
            <a:chOff x="1073150" y="1219201"/>
            <a:chExt cx="10058400" cy="63125"/>
          </a:xfrm>
        </p:grpSpPr>
        <p:cxnSp>
          <p:nvCxnSpPr>
            <p:cNvPr id="9" name="Прямая соединительная линия 8"/>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425449" y="1219204"/>
            <a:ext cx="8302611" cy="84403"/>
            <a:chOff x="1073150" y="1219201"/>
            <a:chExt cx="10058400" cy="63125"/>
          </a:xfrm>
        </p:grpSpPr>
        <p:cxnSp>
          <p:nvCxnSpPr>
            <p:cNvPr id="12" name="Прямая соединительная линия 11"/>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вниз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chor="b"/>
          <a:lstStyle>
            <a:lvl1pPr>
              <a:defRPr sz="3200" b="1"/>
            </a:lvl1pPr>
          </a:lstStyle>
          <a:p>
            <a:r>
              <a:rPr lang="ru-RU" dirty="0" smtClean="0"/>
              <a:t>Заголовок</a:t>
            </a:r>
            <a:endParaRPr lang="ru-RU" dirty="0"/>
          </a:p>
        </p:txBody>
      </p:sp>
      <p:sp>
        <p:nvSpPr>
          <p:cNvPr id="3" name="Объект 2"/>
          <p:cNvSpPr>
            <a:spLocks noGrp="1"/>
          </p:cNvSpPr>
          <p:nvPr>
            <p:ph idx="1" hasCustomPrompt="1"/>
          </p:nvPr>
        </p:nvSpPr>
        <p:spPr>
          <a:xfrm>
            <a:off x="425449" y="1303608"/>
            <a:ext cx="8302611" cy="4255815"/>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hasCustomPrompt="1"/>
          </p:nvPr>
        </p:nvSpPr>
        <p:spPr>
          <a:xfrm>
            <a:off x="425448" y="5603966"/>
            <a:ext cx="8302611" cy="888274"/>
          </a:xfrm>
        </p:spPr>
        <p:txBody>
          <a:bodyPr>
            <a:noAutofit/>
          </a:bodyPr>
          <a:lstStyle>
            <a:lvl1pPr marL="0" indent="0">
              <a:spcBef>
                <a:spcPts val="1200"/>
              </a:spcBef>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smtClean="0"/>
              <a:t>Подпись</a:t>
            </a:r>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grpSp>
        <p:nvGrpSpPr>
          <p:cNvPr id="8" name="Группа 7"/>
          <p:cNvGrpSpPr/>
          <p:nvPr/>
        </p:nvGrpSpPr>
        <p:grpSpPr>
          <a:xfrm>
            <a:off x="425449" y="1219204"/>
            <a:ext cx="8302611" cy="84403"/>
            <a:chOff x="1073150" y="1219201"/>
            <a:chExt cx="10058400" cy="63125"/>
          </a:xfrm>
        </p:grpSpPr>
        <p:cxnSp>
          <p:nvCxnSpPr>
            <p:cNvPr id="9" name="Прямая соединительная линия 8"/>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9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и эмблемой">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3491002" y="1600201"/>
            <a:ext cx="5130483"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464458" y="1600200"/>
            <a:ext cx="291196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spTree>
    <p:extLst>
      <p:ext uri="{BB962C8B-B14F-4D97-AF65-F5344CB8AC3E}">
        <p14:creationId xmlns:p14="http://schemas.microsoft.com/office/powerpoint/2010/main" val="36844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с эмблемой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420913" y="1600200"/>
            <a:ext cx="8202387" cy="4572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7" name="Группа 6"/>
          <p:cNvGrpSpPr/>
          <p:nvPr/>
        </p:nvGrpSpPr>
        <p:grpSpPr>
          <a:xfrm>
            <a:off x="178812" y="1116000"/>
            <a:ext cx="8806156" cy="404153"/>
            <a:chOff x="178812" y="1116000"/>
            <a:chExt cx="8806156" cy="404153"/>
          </a:xfrm>
        </p:grpSpPr>
        <p:pic>
          <p:nvPicPr>
            <p:cNvPr id="8"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Группа 9"/>
          <p:cNvGrpSpPr/>
          <p:nvPr/>
        </p:nvGrpSpPr>
        <p:grpSpPr>
          <a:xfrm>
            <a:off x="178812" y="1116000"/>
            <a:ext cx="8806156" cy="404153"/>
            <a:chOff x="178812" y="1116000"/>
            <a:chExt cx="8806156" cy="404153"/>
          </a:xfrm>
        </p:grpSpPr>
        <p:pic>
          <p:nvPicPr>
            <p:cNvPr id="11"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userDrawn="1"/>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33523" y="1116000"/>
              <a:ext cx="251445" cy="402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87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с эмблемой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29451" y="365125"/>
            <a:ext cx="1285875" cy="5811838"/>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28675" y="180000"/>
            <a:ext cx="6021012"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7" name="Группа 6"/>
          <p:cNvGrpSpPr/>
          <p:nvPr/>
        </p:nvGrpSpPr>
        <p:grpSpPr>
          <a:xfrm rot="5400000">
            <a:off x="4181447" y="3239395"/>
            <a:ext cx="5632704" cy="63302"/>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808754" y="89472"/>
            <a:ext cx="251445" cy="402669"/>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13"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805896" y="6047251"/>
            <a:ext cx="251445" cy="402669"/>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808754" y="89472"/>
            <a:ext cx="251445" cy="402669"/>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1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805896" y="6047251"/>
            <a:ext cx="251445" cy="402669"/>
          </a:xfrm>
          <a:prstGeom prst="rect">
            <a:avLst/>
          </a:prstGeom>
          <a:noFill/>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0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с эмеблемой и дисциплиной">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Заголовок 1"/>
          <p:cNvSpPr>
            <a:spLocks noGrp="1"/>
          </p:cNvSpPr>
          <p:nvPr>
            <p:ph type="ctrTitle" hasCustomPrompt="1"/>
          </p:nvPr>
        </p:nvSpPr>
        <p:spPr>
          <a:xfrm>
            <a:off x="2206171" y="1565508"/>
            <a:ext cx="6672785" cy="3659634"/>
          </a:xfrm>
        </p:spPr>
        <p:txBody>
          <a:bodyPr anchor="ctr">
            <a:normAutofit/>
          </a:bodyPr>
          <a:lstStyle>
            <a:lvl1pPr algn="l">
              <a:defRPr sz="4400" cap="all" baseline="0"/>
            </a:lvl1pPr>
          </a:lstStyle>
          <a:p>
            <a:r>
              <a:rPr lang="ru-RU" dirty="0" smtClean="0"/>
              <a:t>Тема лекции</a:t>
            </a:r>
            <a:endParaRPr lang="ru-RU" dirty="0"/>
          </a:p>
        </p:txBody>
      </p:sp>
      <p:sp>
        <p:nvSpPr>
          <p:cNvPr id="21" name="Подзаголовок 2"/>
          <p:cNvSpPr>
            <a:spLocks noGrp="1"/>
          </p:cNvSpPr>
          <p:nvPr>
            <p:ph type="subTitle" idx="1" hasCustomPrompt="1"/>
          </p:nvPr>
        </p:nvSpPr>
        <p:spPr>
          <a:xfrm>
            <a:off x="2191658" y="4427364"/>
            <a:ext cx="6668998" cy="812292"/>
          </a:xfrm>
        </p:spPr>
        <p:txBody>
          <a:bodyPr>
            <a:normAutofit/>
          </a:bodyPr>
          <a:lstStyle>
            <a:lvl1pPr marL="0" indent="0" algn="l">
              <a:spcBef>
                <a:spcPts val="0"/>
              </a:spcBef>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ПОДЗАГОЛОВОК</a:t>
            </a:r>
            <a:endParaRPr lang="ru-RU" dirty="0"/>
          </a:p>
        </p:txBody>
      </p:sp>
      <p:pic>
        <p:nvPicPr>
          <p:cNvPr id="2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65507"/>
            <a:ext cx="1778017" cy="2847342"/>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sz="quarter" idx="10" hasCustomPrompt="1"/>
          </p:nvPr>
        </p:nvSpPr>
        <p:spPr>
          <a:xfrm>
            <a:off x="351980" y="4427363"/>
            <a:ext cx="1814286" cy="812293"/>
          </a:xfrm>
        </p:spPr>
        <p:txBody>
          <a:bodyPr anchor="ctr">
            <a:noAutofit/>
          </a:bodyPr>
          <a:lstStyle>
            <a:lvl1pPr marL="0" indent="0">
              <a:spcBef>
                <a:spcPts val="0"/>
              </a:spcBef>
              <a:buNone/>
              <a:defRPr sz="1400" b="1" baseline="0"/>
            </a:lvl1pPr>
            <a:lvl2pPr>
              <a:defRPr sz="1800"/>
            </a:lvl2pPr>
          </a:lstStyle>
          <a:p>
            <a:pPr lvl="0"/>
            <a:r>
              <a:rPr lang="ru-RU" dirty="0" smtClean="0"/>
              <a:t>НАЗВАНИЕ ДИСЦИПЛИНЫ</a:t>
            </a:r>
          </a:p>
          <a:p>
            <a:pPr lvl="0"/>
            <a:endParaRPr lang="ru-RU" dirty="0" smtClean="0"/>
          </a:p>
          <a:p>
            <a:pPr lvl="0"/>
            <a:endParaRPr lang="ru-RU" dirty="0"/>
          </a:p>
        </p:txBody>
      </p:sp>
    </p:spTree>
    <p:extLst>
      <p:ext uri="{BB962C8B-B14F-4D97-AF65-F5344CB8AC3E}">
        <p14:creationId xmlns:p14="http://schemas.microsoft.com/office/powerpoint/2010/main" val="5499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Пустой слайд с рамками">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28675" y="6503036"/>
            <a:ext cx="1372169" cy="365125"/>
          </a:xfrm>
        </p:spPr>
        <p:txBody>
          <a:bodyPr/>
          <a:lstStyle/>
          <a:p>
            <a:fld id="{CE434EBB-CA1B-4AFF-B478-3EF031955AF3}" type="datetimeFigureOut">
              <a:rPr lang="ru-RU" smtClean="0"/>
              <a:t>28.10.2014</a:t>
            </a:fld>
            <a:endParaRPr lang="ru-RU"/>
          </a:p>
        </p:txBody>
      </p:sp>
      <p:sp>
        <p:nvSpPr>
          <p:cNvPr id="3" name="Нижний колонтитул 2"/>
          <p:cNvSpPr>
            <a:spLocks noGrp="1"/>
          </p:cNvSpPr>
          <p:nvPr>
            <p:ph type="ftr" sz="quarter" idx="11"/>
          </p:nvPr>
        </p:nvSpPr>
        <p:spPr>
          <a:xfrm>
            <a:off x="2200844" y="6503032"/>
            <a:ext cx="4742312" cy="365126"/>
          </a:xfrm>
        </p:spPr>
        <p:txBody>
          <a:bodyPr/>
          <a:lstStyle/>
          <a:p>
            <a:endParaRPr lang="ru-RU"/>
          </a:p>
        </p:txBody>
      </p:sp>
      <p:sp>
        <p:nvSpPr>
          <p:cNvPr id="4" name="Номер слайда 3"/>
          <p:cNvSpPr>
            <a:spLocks noGrp="1"/>
          </p:cNvSpPr>
          <p:nvPr>
            <p:ph type="sldNum" sz="quarter" idx="12"/>
          </p:nvPr>
        </p:nvSpPr>
        <p:spPr>
          <a:xfrm>
            <a:off x="6942586" y="6503036"/>
            <a:ext cx="1371600" cy="365125"/>
          </a:xfrm>
        </p:spPr>
        <p:txBody>
          <a:bodyPr/>
          <a:lstStyle/>
          <a:p>
            <a:fld id="{D1C22FEC-BBE2-4A42-B7C3-541CFF265694}" type="slidenum">
              <a:rPr lang="ru-RU" smtClean="0"/>
              <a:t>‹#›</a:t>
            </a:fld>
            <a:endParaRPr lang="ru-RU"/>
          </a:p>
        </p:txBody>
      </p:sp>
      <p:grpSp>
        <p:nvGrpSpPr>
          <p:cNvPr id="9" name="Группа 8"/>
          <p:cNvGrpSpPr/>
          <p:nvPr/>
        </p:nvGrpSpPr>
        <p:grpSpPr>
          <a:xfrm>
            <a:off x="425449" y="274394"/>
            <a:ext cx="8302611" cy="84403"/>
            <a:chOff x="1073150" y="1219201"/>
            <a:chExt cx="10058400" cy="63125"/>
          </a:xfrm>
        </p:grpSpPr>
        <p:cxnSp>
          <p:nvCxnSpPr>
            <p:cNvPr id="10" name="Прямая соединительная линия 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rot="10800000">
            <a:off x="424800" y="6418227"/>
            <a:ext cx="8302611"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Объект 2"/>
          <p:cNvSpPr>
            <a:spLocks noGrp="1"/>
          </p:cNvSpPr>
          <p:nvPr>
            <p:ph idx="1" hasCustomPrompt="1"/>
          </p:nvPr>
        </p:nvSpPr>
        <p:spPr>
          <a:xfrm>
            <a:off x="240633" y="522514"/>
            <a:ext cx="8487427" cy="5895713"/>
          </a:xfrm>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7627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Дата 3"/>
          <p:cNvSpPr>
            <a:spLocks noGrp="1"/>
          </p:cNvSpPr>
          <p:nvPr>
            <p:ph type="dt" sz="half" idx="10"/>
          </p:nvPr>
        </p:nvSpPr>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C22FEC-BBE2-4A42-B7C3-541CFF265694}" type="slidenum">
              <a:rPr lang="ru-RU" smtClean="0"/>
              <a:t>‹#›</a:t>
            </a:fld>
            <a:endParaRPr lang="ru-RU"/>
          </a:p>
        </p:txBody>
      </p:sp>
      <p:grpSp>
        <p:nvGrpSpPr>
          <p:cNvPr id="26" name="Группа 25"/>
          <p:cNvGrpSpPr/>
          <p:nvPr/>
        </p:nvGrpSpPr>
        <p:grpSpPr>
          <a:xfrm>
            <a:off x="1217079" y="3"/>
            <a:ext cx="847731" cy="2282569"/>
            <a:chOff x="1287595" y="-33670"/>
            <a:chExt cx="847731" cy="2971806"/>
          </a:xfrm>
        </p:grpSpPr>
        <p:grpSp>
          <p:nvGrpSpPr>
            <p:cNvPr id="27" name="Группа 26"/>
            <p:cNvGrpSpPr/>
            <p:nvPr userDrawn="1"/>
          </p:nvGrpSpPr>
          <p:grpSpPr>
            <a:xfrm>
              <a:off x="1287595" y="-33670"/>
              <a:ext cx="847731" cy="2971806"/>
              <a:chOff x="1224793" y="0"/>
              <a:chExt cx="847731" cy="2282569"/>
            </a:xfrm>
          </p:grpSpPr>
          <p:grpSp>
            <p:nvGrpSpPr>
              <p:cNvPr id="30" name="Группа 29"/>
              <p:cNvGrpSpPr/>
              <p:nvPr userDrawn="1"/>
            </p:nvGrpSpPr>
            <p:grpSpPr>
              <a:xfrm>
                <a:off x="1224793" y="0"/>
                <a:ext cx="847731" cy="2282569"/>
                <a:chOff x="2486025" y="539938"/>
                <a:chExt cx="847731" cy="1927036"/>
              </a:xfrm>
            </p:grpSpPr>
            <p:sp>
              <p:nvSpPr>
                <p:cNvPr id="33" name="Прямоугольник 32"/>
                <p:cNvSpPr/>
                <p:nvPr userDrawn="1"/>
              </p:nvSpPr>
              <p:spPr>
                <a:xfrm>
                  <a:off x="2486025" y="539938"/>
                  <a:ext cx="847725" cy="1752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userDrawn="1"/>
              </p:nvGrpSpPr>
              <p:grpSpPr>
                <a:xfrm>
                  <a:off x="2486030" y="2292093"/>
                  <a:ext cx="847726" cy="174881"/>
                  <a:chOff x="5143500" y="1833806"/>
                  <a:chExt cx="1088434" cy="207208"/>
                </a:xfrm>
              </p:grpSpPr>
              <p:sp>
                <p:nvSpPr>
                  <p:cNvPr id="35" name="Прямоугольный треугольник 34"/>
                  <p:cNvSpPr/>
                  <p:nvPr userDrawn="1"/>
                </p:nvSpPr>
                <p:spPr>
                  <a:xfrm rot="10800000">
                    <a:off x="5681134" y="1833806"/>
                    <a:ext cx="550800" cy="20720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ый треугольник 35"/>
                  <p:cNvSpPr/>
                  <p:nvPr userDrawn="1"/>
                </p:nvSpPr>
                <p:spPr>
                  <a:xfrm flipV="1">
                    <a:off x="5143500" y="1833806"/>
                    <a:ext cx="549860" cy="207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cxnSp>
            <p:nvCxnSpPr>
              <p:cNvPr id="31" name="Прямая соединительная линия 30"/>
              <p:cNvCxnSpPr>
                <a:stCxn id="36" idx="0"/>
              </p:cNvCxnSpPr>
              <p:nvPr userDrawn="1"/>
            </p:nvCxnSpPr>
            <p:spPr>
              <a:xfrm flipV="1">
                <a:off x="1224798" y="0"/>
                <a:ext cx="0" cy="2282569"/>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a:stCxn id="35" idx="0"/>
              </p:cNvCxnSpPr>
              <p:nvPr userDrawn="1"/>
            </p:nvCxnSpPr>
            <p:spPr>
              <a:xfrm flipH="1" flipV="1">
                <a:off x="2072518" y="0"/>
                <a:ext cx="6" cy="2282568"/>
              </a:xfrm>
              <a:prstGeom prst="line">
                <a:avLst/>
              </a:prstGeom>
              <a:ln w="57150" cap="flat">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grpSp>
        <p:cxnSp>
          <p:nvCxnSpPr>
            <p:cNvPr id="28" name="Прямая соединительная линия 27"/>
            <p:cNvCxnSpPr>
              <a:stCxn id="36" idx="0"/>
              <a:endCxn id="33" idx="2"/>
            </p:cNvCxnSpPr>
            <p:nvPr userDrawn="1"/>
          </p:nvCxnSpPr>
          <p:spPr>
            <a:xfrm flipV="1">
              <a:off x="1287600" y="2668442"/>
              <a:ext cx="42385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36" idx="4"/>
              <a:endCxn id="35" idx="0"/>
            </p:cNvCxnSpPr>
            <p:nvPr userDrawn="1"/>
          </p:nvCxnSpPr>
          <p:spPr>
            <a:xfrm>
              <a:off x="1715858" y="2668441"/>
              <a:ext cx="419468" cy="269694"/>
            </a:xfrm>
            <a:prstGeom prst="line">
              <a:avLst/>
            </a:prstGeom>
            <a:ln w="57150" cap="flat">
              <a:solidFill>
                <a:schemeClr val="accent1">
                  <a:lumMod val="75000"/>
                </a:schemeClr>
              </a:solidFill>
              <a:miter lim="800000"/>
              <a:headEnd type="none" w="sm" len="sm"/>
            </a:ln>
          </p:spPr>
          <p:style>
            <a:lnRef idx="1">
              <a:schemeClr val="accent1"/>
            </a:lnRef>
            <a:fillRef idx="0">
              <a:schemeClr val="accent1"/>
            </a:fillRef>
            <a:effectRef idx="0">
              <a:schemeClr val="accent1"/>
            </a:effectRef>
            <a:fontRef idx="minor">
              <a:schemeClr val="tx1"/>
            </a:fontRef>
          </p:style>
        </p:cxnSp>
      </p:grpSp>
      <p:sp>
        <p:nvSpPr>
          <p:cNvPr id="20" name="Заголовок 1"/>
          <p:cNvSpPr>
            <a:spLocks noGrp="1"/>
          </p:cNvSpPr>
          <p:nvPr>
            <p:ph type="ctrTitle"/>
          </p:nvPr>
        </p:nvSpPr>
        <p:spPr>
          <a:xfrm>
            <a:off x="828676" y="2292097"/>
            <a:ext cx="7572375"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21" name="Подзаголовок 2"/>
          <p:cNvSpPr>
            <a:spLocks noGrp="1"/>
          </p:cNvSpPr>
          <p:nvPr>
            <p:ph type="subTitle" idx="1"/>
          </p:nvPr>
        </p:nvSpPr>
        <p:spPr>
          <a:xfrm>
            <a:off x="828675" y="4511787"/>
            <a:ext cx="7572376"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с эмблемой">
    <p:spTree>
      <p:nvGrpSpPr>
        <p:cNvPr id="1" name=""/>
        <p:cNvGrpSpPr/>
        <p:nvPr/>
      </p:nvGrpSpPr>
      <p:grpSpPr>
        <a:xfrm>
          <a:off x="0" y="0"/>
          <a:ext cx="0" cy="0"/>
          <a:chOff x="0" y="0"/>
          <a:chExt cx="0" cy="0"/>
        </a:xfrm>
      </p:grpSpPr>
      <p:grpSp>
        <p:nvGrpSpPr>
          <p:cNvPr id="13" name="Группа 12"/>
          <p:cNvGrpSpPr/>
          <p:nvPr/>
        </p:nvGrpSpPr>
        <p:grpSpPr>
          <a:xfrm rot="10800000">
            <a:off x="0" y="5645513"/>
            <a:ext cx="9144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3"/>
            <a:ext cx="9144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Заголовок 1"/>
          <p:cNvSpPr>
            <a:spLocks noGrp="1"/>
          </p:cNvSpPr>
          <p:nvPr>
            <p:ph type="ctrTitle" hasCustomPrompt="1"/>
          </p:nvPr>
        </p:nvSpPr>
        <p:spPr>
          <a:xfrm>
            <a:off x="2423886" y="1507451"/>
            <a:ext cx="6455070" cy="3686967"/>
          </a:xfrm>
        </p:spPr>
        <p:txBody>
          <a:bodyPr anchor="ctr">
            <a:normAutofit/>
          </a:bodyPr>
          <a:lstStyle>
            <a:lvl1pPr algn="l">
              <a:defRPr sz="4400" cap="all" baseline="0"/>
            </a:lvl1pPr>
          </a:lstStyle>
          <a:p>
            <a:r>
              <a:rPr lang="ru-RU" dirty="0" smtClean="0"/>
              <a:t>ОБРАЗЕЦ ЗАГОЛОВКА</a:t>
            </a:r>
            <a:endParaRPr lang="ru-RU" dirty="0"/>
          </a:p>
        </p:txBody>
      </p:sp>
      <p:sp>
        <p:nvSpPr>
          <p:cNvPr id="21" name="Подзаголовок 2"/>
          <p:cNvSpPr>
            <a:spLocks noGrp="1"/>
          </p:cNvSpPr>
          <p:nvPr>
            <p:ph type="subTitle" idx="1"/>
          </p:nvPr>
        </p:nvSpPr>
        <p:spPr>
          <a:xfrm>
            <a:off x="2423886" y="4340279"/>
            <a:ext cx="6436770" cy="854139"/>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24"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30629" y="1521964"/>
            <a:ext cx="2293257" cy="367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5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Два объекта и эмблемой">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232229" y="1404000"/>
            <a:ext cx="4140000" cy="5098400"/>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585608" y="1404000"/>
            <a:ext cx="4140000" cy="5098400"/>
          </a:xfrm>
        </p:spPr>
        <p:txBody>
          <a:bodyPr/>
          <a:lstStyle>
            <a:lvl5pPr>
              <a:defRPr/>
            </a:lvl5pPr>
            <a:lvl6pPr>
              <a:defRPr/>
            </a:lvl6pPr>
            <a:lvl7pPr>
              <a:defRPr/>
            </a:lvl7pPr>
            <a:lvl8pPr>
              <a:defRPr/>
            </a:lvl8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sp>
        <p:nvSpPr>
          <p:cNvPr id="8" name="Объект 2"/>
          <p:cNvSpPr>
            <a:spLocks noGrp="1"/>
          </p:cNvSpPr>
          <p:nvPr>
            <p:ph idx="13"/>
          </p:nvPr>
        </p:nvSpPr>
        <p:spPr>
          <a:xfrm>
            <a:off x="241200" y="1404000"/>
            <a:ext cx="8487428" cy="5098400"/>
          </a:xfrm>
        </p:spPr>
        <p:txBody>
          <a:bodyPr/>
          <a:lstStyle>
            <a:lvl2pPr>
              <a:defRPr b="0"/>
            </a:lvl2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1"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117484"/>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116000"/>
            <a:ext cx="251445" cy="4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8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Пустой слайд с рамками и эмблема">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28675" y="6503036"/>
            <a:ext cx="1372169" cy="365125"/>
          </a:xfrm>
        </p:spPr>
        <p:txBody>
          <a:bodyPr/>
          <a:lstStyle/>
          <a:p>
            <a:fld id="{CE434EBB-CA1B-4AFF-B478-3EF031955AF3}" type="datetimeFigureOut">
              <a:rPr lang="ru-RU" smtClean="0"/>
              <a:t>28.10.2014</a:t>
            </a:fld>
            <a:endParaRPr lang="ru-RU"/>
          </a:p>
        </p:txBody>
      </p:sp>
      <p:sp>
        <p:nvSpPr>
          <p:cNvPr id="3" name="Нижний колонтитул 2"/>
          <p:cNvSpPr>
            <a:spLocks noGrp="1"/>
          </p:cNvSpPr>
          <p:nvPr>
            <p:ph type="ftr" sz="quarter" idx="11"/>
          </p:nvPr>
        </p:nvSpPr>
        <p:spPr>
          <a:xfrm>
            <a:off x="2200844" y="6503032"/>
            <a:ext cx="4742312" cy="365126"/>
          </a:xfrm>
        </p:spPr>
        <p:txBody>
          <a:bodyPr/>
          <a:lstStyle/>
          <a:p>
            <a:endParaRPr lang="ru-RU"/>
          </a:p>
        </p:txBody>
      </p:sp>
      <p:sp>
        <p:nvSpPr>
          <p:cNvPr id="4" name="Номер слайда 3"/>
          <p:cNvSpPr>
            <a:spLocks noGrp="1"/>
          </p:cNvSpPr>
          <p:nvPr>
            <p:ph type="sldNum" sz="quarter" idx="12"/>
          </p:nvPr>
        </p:nvSpPr>
        <p:spPr>
          <a:xfrm>
            <a:off x="6942586" y="6503036"/>
            <a:ext cx="1371600" cy="365125"/>
          </a:xfrm>
        </p:spPr>
        <p:txBody>
          <a:bodyPr/>
          <a:lstStyle/>
          <a:p>
            <a:fld id="{D1C22FEC-BBE2-4A42-B7C3-541CFF265694}" type="slidenum">
              <a:rPr lang="ru-RU" smtClean="0"/>
              <a:t>‹#›</a:t>
            </a:fld>
            <a:endParaRPr lang="ru-RU"/>
          </a:p>
        </p:txBody>
      </p:sp>
      <p:grpSp>
        <p:nvGrpSpPr>
          <p:cNvPr id="9" name="Группа 8"/>
          <p:cNvGrpSpPr/>
          <p:nvPr/>
        </p:nvGrpSpPr>
        <p:grpSpPr>
          <a:xfrm>
            <a:off x="425449" y="274394"/>
            <a:ext cx="8302611" cy="84403"/>
            <a:chOff x="1073150" y="1219201"/>
            <a:chExt cx="10058400" cy="63125"/>
          </a:xfrm>
        </p:grpSpPr>
        <p:cxnSp>
          <p:nvCxnSpPr>
            <p:cNvPr id="10" name="Прямая соединительная линия 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rot="10800000">
            <a:off x="424800" y="6418227"/>
            <a:ext cx="8302611"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Объект 2"/>
          <p:cNvSpPr>
            <a:spLocks noGrp="1"/>
          </p:cNvSpPr>
          <p:nvPr>
            <p:ph idx="1"/>
          </p:nvPr>
        </p:nvSpPr>
        <p:spPr>
          <a:xfrm>
            <a:off x="240633" y="522514"/>
            <a:ext cx="8487427" cy="58957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8"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170765"/>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169281"/>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8812" y="6399046"/>
            <a:ext cx="251445" cy="4026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Изображение\Эмблема ветеринарии серая.png"/>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42667" y="6399046"/>
            <a:ext cx="251445" cy="40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7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73901" y="76200"/>
            <a:ext cx="8104249" cy="1096962"/>
          </a:xfrm>
        </p:spPr>
        <p:txBody>
          <a:bodyPr/>
          <a:lstStyle>
            <a:lvl1pPr>
              <a:defRPr/>
            </a:lvl1pPr>
          </a:lstStyle>
          <a:p>
            <a:r>
              <a:rPr lang="ru-RU" dirty="0" smtClean="0"/>
              <a:t>Заголовок</a:t>
            </a:r>
            <a:endParaRPr lang="ru-RU" dirty="0"/>
          </a:p>
        </p:txBody>
      </p:sp>
      <p:sp>
        <p:nvSpPr>
          <p:cNvPr id="3" name="Объект 2"/>
          <p:cNvSpPr>
            <a:spLocks noGrp="1"/>
          </p:cNvSpPr>
          <p:nvPr>
            <p:ph idx="1" hasCustomPrompt="1"/>
          </p:nvPr>
        </p:nvSpPr>
        <p:spPr>
          <a:xfrm>
            <a:off x="593900" y="1404000"/>
            <a:ext cx="8284249" cy="5098400"/>
          </a:xfrm>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5525592" y="6505938"/>
            <a:ext cx="1769773" cy="365125"/>
          </a:xfrm>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a:xfrm>
            <a:off x="773901" y="6501490"/>
            <a:ext cx="4742312" cy="365126"/>
          </a:xfrm>
        </p:spPr>
        <p:txBody>
          <a:bodyPr/>
          <a:lstStyle/>
          <a:p>
            <a:endParaRPr lang="ru-RU"/>
          </a:p>
        </p:txBody>
      </p:sp>
      <p:sp>
        <p:nvSpPr>
          <p:cNvPr id="6" name="Номер слайда 5"/>
          <p:cNvSpPr>
            <a:spLocks noGrp="1"/>
          </p:cNvSpPr>
          <p:nvPr>
            <p:ph type="sldNum" sz="quarter" idx="12"/>
          </p:nvPr>
        </p:nvSpPr>
        <p:spPr>
          <a:xfrm>
            <a:off x="7295288" y="6501494"/>
            <a:ext cx="1371600" cy="365125"/>
          </a:xfrm>
        </p:spPr>
        <p:txBody>
          <a:bodyPr/>
          <a:lstStyle/>
          <a:p>
            <a:fld id="{D1C22FEC-BBE2-4A42-B7C3-541CFF265694}" type="slidenum">
              <a:rPr lang="ru-RU" smtClean="0"/>
              <a:t>‹#›</a:t>
            </a:fld>
            <a:endParaRPr lang="ru-RU"/>
          </a:p>
        </p:txBody>
      </p:sp>
      <p:grpSp>
        <p:nvGrpSpPr>
          <p:cNvPr id="10" name="Группа 9"/>
          <p:cNvGrpSpPr/>
          <p:nvPr/>
        </p:nvGrpSpPr>
        <p:grpSpPr>
          <a:xfrm>
            <a:off x="778150" y="1219204"/>
            <a:ext cx="8100000" cy="84403"/>
            <a:chOff x="1073150" y="1219201"/>
            <a:chExt cx="10058400" cy="63125"/>
          </a:xfrm>
        </p:grpSpPr>
        <p:cxnSp>
          <p:nvCxnSpPr>
            <p:cNvPr id="11" name="Прямая соединительная линия 10"/>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Прямоугольник 13"/>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grpSp>
        <p:nvGrpSpPr>
          <p:cNvPr id="15" name="Группа 14"/>
          <p:cNvGrpSpPr/>
          <p:nvPr/>
        </p:nvGrpSpPr>
        <p:grpSpPr>
          <a:xfrm rot="5400000">
            <a:off x="-3072456" y="3389811"/>
            <a:ext cx="6858000" cy="84403"/>
            <a:chOff x="1073150" y="1219201"/>
            <a:chExt cx="10058400" cy="63125"/>
          </a:xfrm>
        </p:grpSpPr>
        <p:cxnSp>
          <p:nvCxnSpPr>
            <p:cNvPr id="16" name="Прямая соединительная линия 15"/>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Группа 17"/>
          <p:cNvGrpSpPr/>
          <p:nvPr/>
        </p:nvGrpSpPr>
        <p:grpSpPr>
          <a:xfrm>
            <a:off x="778150" y="1219204"/>
            <a:ext cx="8100000" cy="84403"/>
            <a:chOff x="1073150" y="1219201"/>
            <a:chExt cx="10058400" cy="63125"/>
          </a:xfrm>
        </p:grpSpPr>
        <p:cxnSp>
          <p:nvCxnSpPr>
            <p:cNvPr id="19" name="Прямая соединительная линия 18"/>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 name="Прямоугольник 20"/>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grpSp>
        <p:nvGrpSpPr>
          <p:cNvPr id="22" name="Группа 21"/>
          <p:cNvGrpSpPr/>
          <p:nvPr/>
        </p:nvGrpSpPr>
        <p:grpSpPr>
          <a:xfrm rot="5400000">
            <a:off x="-3072456" y="3389811"/>
            <a:ext cx="6858000" cy="84403"/>
            <a:chOff x="1073150" y="1219201"/>
            <a:chExt cx="10058400" cy="63125"/>
          </a:xfrm>
        </p:grpSpPr>
        <p:cxnSp>
          <p:nvCxnSpPr>
            <p:cNvPr id="23" name="Прямая соединительная линия 2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3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Объект">
    <p:spTree>
      <p:nvGrpSpPr>
        <p:cNvPr id="1" name=""/>
        <p:cNvGrpSpPr/>
        <p:nvPr/>
      </p:nvGrpSpPr>
      <p:grpSpPr>
        <a:xfrm>
          <a:off x="0" y="0"/>
          <a:ext cx="0" cy="0"/>
          <a:chOff x="0" y="0"/>
          <a:chExt cx="0" cy="0"/>
        </a:xfrm>
      </p:grpSpPr>
      <p:sp>
        <p:nvSpPr>
          <p:cNvPr id="3" name="Объект 2"/>
          <p:cNvSpPr>
            <a:spLocks noGrp="1"/>
          </p:cNvSpPr>
          <p:nvPr>
            <p:ph idx="1" hasCustomPrompt="1"/>
          </p:nvPr>
        </p:nvSpPr>
        <p:spPr>
          <a:xfrm>
            <a:off x="593900" y="260648"/>
            <a:ext cx="8284249" cy="6241752"/>
          </a:xfrm>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a:xfrm>
            <a:off x="5525592" y="6505938"/>
            <a:ext cx="1769773" cy="365125"/>
          </a:xfrm>
        </p:spPr>
        <p:txBody>
          <a:body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11"/>
          </p:nvPr>
        </p:nvSpPr>
        <p:spPr>
          <a:xfrm>
            <a:off x="773901" y="6501490"/>
            <a:ext cx="4742312" cy="365126"/>
          </a:xfrm>
        </p:spPr>
        <p:txBody>
          <a:bodyPr/>
          <a:lstStyle/>
          <a:p>
            <a:endParaRPr lang="ru-RU"/>
          </a:p>
        </p:txBody>
      </p:sp>
      <p:sp>
        <p:nvSpPr>
          <p:cNvPr id="6" name="Номер слайда 5"/>
          <p:cNvSpPr>
            <a:spLocks noGrp="1"/>
          </p:cNvSpPr>
          <p:nvPr>
            <p:ph type="sldNum" sz="quarter" idx="12"/>
          </p:nvPr>
        </p:nvSpPr>
        <p:spPr>
          <a:xfrm>
            <a:off x="7295288" y="6501494"/>
            <a:ext cx="1371600" cy="365125"/>
          </a:xfrm>
        </p:spPr>
        <p:txBody>
          <a:bodyPr/>
          <a:lstStyle/>
          <a:p>
            <a:fld id="{D1C22FEC-BBE2-4A42-B7C3-541CFF265694}" type="slidenum">
              <a:rPr lang="ru-RU" smtClean="0"/>
              <a:t>‹#›</a:t>
            </a:fld>
            <a:endParaRPr lang="ru-RU"/>
          </a:p>
        </p:txBody>
      </p:sp>
      <p:sp>
        <p:nvSpPr>
          <p:cNvPr id="14" name="Прямоугольник 13"/>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grpSp>
        <p:nvGrpSpPr>
          <p:cNvPr id="15" name="Группа 14"/>
          <p:cNvGrpSpPr/>
          <p:nvPr/>
        </p:nvGrpSpPr>
        <p:grpSpPr>
          <a:xfrm rot="5400000">
            <a:off x="-3072456" y="3389811"/>
            <a:ext cx="6858000" cy="84403"/>
            <a:chOff x="1073150" y="1219201"/>
            <a:chExt cx="10058400" cy="63125"/>
          </a:xfrm>
        </p:grpSpPr>
        <p:cxnSp>
          <p:nvCxnSpPr>
            <p:cNvPr id="16" name="Прямая соединительная линия 15"/>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 name="Прямоугольник 20"/>
          <p:cNvSpPr/>
          <p:nvPr/>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grpSp>
        <p:nvGrpSpPr>
          <p:cNvPr id="22" name="Группа 21"/>
          <p:cNvGrpSpPr/>
          <p:nvPr/>
        </p:nvGrpSpPr>
        <p:grpSpPr>
          <a:xfrm rot="5400000">
            <a:off x="-3072456" y="3389811"/>
            <a:ext cx="6858000" cy="84403"/>
            <a:chOff x="1073150" y="1219201"/>
            <a:chExt cx="10058400" cy="63125"/>
          </a:xfrm>
        </p:grpSpPr>
        <p:cxnSp>
          <p:nvCxnSpPr>
            <p:cNvPr id="23" name="Прямая соединительная линия 2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131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ru-RU" dirty="0" smtClean="0"/>
              <a:t>Заголовок</a:t>
            </a:r>
            <a:endParaRPr lang="ru-RU" dirty="0"/>
          </a:p>
        </p:txBody>
      </p:sp>
      <p:sp>
        <p:nvSpPr>
          <p:cNvPr id="3" name="Объект 2"/>
          <p:cNvSpPr>
            <a:spLocks noGrp="1"/>
          </p:cNvSpPr>
          <p:nvPr>
            <p:ph sz="half" idx="1" hasCustomPrompt="1"/>
          </p:nvPr>
        </p:nvSpPr>
        <p:spPr>
          <a:xfrm>
            <a:off x="232229" y="1404000"/>
            <a:ext cx="4140000" cy="5098400"/>
          </a:xfrm>
        </p:spPr>
        <p:txBody>
          <a:bodyPr/>
          <a:lstStyle>
            <a:lvl1pPr>
              <a:defRPr/>
            </a:lvl1pPr>
            <a:lvl5pPr>
              <a:defRPr/>
            </a:lvl5pPr>
            <a:lvl6pPr>
              <a:defRPr/>
            </a:lvl6pPr>
            <a:lvl7pPr>
              <a:defRPr/>
            </a:lvl7pPr>
            <a:lvl8pPr>
              <a:defRPr/>
            </a:lvl8pPr>
            <a:lvl9pPr>
              <a:defRPr/>
            </a:lvl9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hasCustomPrompt="1"/>
          </p:nvPr>
        </p:nvSpPr>
        <p:spPr>
          <a:xfrm>
            <a:off x="4585608" y="1404000"/>
            <a:ext cx="4140000" cy="5098400"/>
          </a:xfrm>
        </p:spPr>
        <p:txBody>
          <a:bodyPr/>
          <a:lstStyle>
            <a:lvl1pPr>
              <a:defRPr/>
            </a:lvl1pPr>
            <a:lvl5pPr>
              <a:defRPr/>
            </a:lvl5pPr>
            <a:lvl6pPr>
              <a:defRPr/>
            </a:lvl6pPr>
            <a:lvl7pPr>
              <a:defRPr/>
            </a:lvl7pPr>
            <a:lvl8pPr>
              <a:defRPr/>
            </a:lvl8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grpSp>
        <p:nvGrpSpPr>
          <p:cNvPr id="8" name="Группа 7"/>
          <p:cNvGrpSpPr/>
          <p:nvPr/>
        </p:nvGrpSpPr>
        <p:grpSpPr>
          <a:xfrm>
            <a:off x="425449" y="1219204"/>
            <a:ext cx="8302611" cy="84403"/>
            <a:chOff x="1073150" y="1219201"/>
            <a:chExt cx="10058400" cy="63125"/>
          </a:xfrm>
        </p:grpSpPr>
        <p:cxnSp>
          <p:nvCxnSpPr>
            <p:cNvPr id="9" name="Прямая соединительная линия 8"/>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425449" y="1219204"/>
            <a:ext cx="8302611" cy="84403"/>
            <a:chOff x="1073150" y="1219201"/>
            <a:chExt cx="10058400" cy="63125"/>
          </a:xfrm>
        </p:grpSpPr>
        <p:cxnSp>
          <p:nvCxnSpPr>
            <p:cNvPr id="12" name="Прямая соединительная линия 11"/>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Заголовок</a:t>
            </a:r>
            <a:endParaRPr lang="ru-RU" dirty="0"/>
          </a:p>
        </p:txBody>
      </p:sp>
      <p:sp>
        <p:nvSpPr>
          <p:cNvPr id="3" name="Текст 2"/>
          <p:cNvSpPr>
            <a:spLocks noGrp="1"/>
          </p:cNvSpPr>
          <p:nvPr>
            <p:ph type="body" idx="1" hasCustomPrompt="1"/>
          </p:nvPr>
        </p:nvSpPr>
        <p:spPr>
          <a:xfrm>
            <a:off x="232231" y="1404000"/>
            <a:ext cx="4140908" cy="823912"/>
          </a:xfrm>
        </p:spPr>
        <p:txBody>
          <a:bodyPr anchor="ctr">
            <a:normAutofit/>
          </a:bodyPr>
          <a:lstStyle>
            <a:lvl1pPr marL="173038"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Текст</a:t>
            </a:r>
          </a:p>
        </p:txBody>
      </p:sp>
      <p:sp>
        <p:nvSpPr>
          <p:cNvPr id="4" name="Объект 3"/>
          <p:cNvSpPr>
            <a:spLocks noGrp="1"/>
          </p:cNvSpPr>
          <p:nvPr>
            <p:ph sz="half" idx="2" hasCustomPrompt="1"/>
          </p:nvPr>
        </p:nvSpPr>
        <p:spPr>
          <a:xfrm>
            <a:off x="232231" y="2249944"/>
            <a:ext cx="4140908" cy="4252456"/>
          </a:xfrm>
        </p:spPr>
        <p:txBody>
          <a:body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hasCustomPrompt="1"/>
          </p:nvPr>
        </p:nvSpPr>
        <p:spPr>
          <a:xfrm>
            <a:off x="4586400" y="1404000"/>
            <a:ext cx="4140000" cy="823912"/>
          </a:xfrm>
        </p:spPr>
        <p:txBody>
          <a:bodyPr anchor="ctr">
            <a:normAutofit/>
          </a:bodyPr>
          <a:lstStyle>
            <a:lvl1pPr marL="173038"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Текст</a:t>
            </a:r>
          </a:p>
        </p:txBody>
      </p:sp>
      <p:sp>
        <p:nvSpPr>
          <p:cNvPr id="6" name="Объект 5"/>
          <p:cNvSpPr>
            <a:spLocks noGrp="1"/>
          </p:cNvSpPr>
          <p:nvPr>
            <p:ph sz="quarter" idx="4" hasCustomPrompt="1"/>
          </p:nvPr>
        </p:nvSpPr>
        <p:spPr>
          <a:xfrm>
            <a:off x="4586400" y="2249943"/>
            <a:ext cx="4140000" cy="4252457"/>
          </a:xfrm>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p:txBody>
          <a:bodyPr/>
          <a:lstStyle/>
          <a:p>
            <a:fld id="{CE434EBB-CA1B-4AFF-B478-3EF031955AF3}" type="datetimeFigureOut">
              <a:rPr lang="ru-RU" smtClean="0"/>
              <a:t>28.10.2014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C22FEC-BBE2-4A42-B7C3-541CFF265694}" type="slidenum">
              <a:rPr lang="ru-RU" smtClean="0"/>
              <a:t>‹#›</a:t>
            </a:fld>
            <a:endParaRPr lang="ru-RU"/>
          </a:p>
        </p:txBody>
      </p:sp>
      <p:grpSp>
        <p:nvGrpSpPr>
          <p:cNvPr id="10" name="Группа 9"/>
          <p:cNvGrpSpPr/>
          <p:nvPr/>
        </p:nvGrpSpPr>
        <p:grpSpPr>
          <a:xfrm>
            <a:off x="425449" y="1219204"/>
            <a:ext cx="8302611" cy="84403"/>
            <a:chOff x="1073150" y="1219201"/>
            <a:chExt cx="10058400" cy="63125"/>
          </a:xfrm>
        </p:grpSpPr>
        <p:cxnSp>
          <p:nvCxnSpPr>
            <p:cNvPr id="11" name="Прямая соединительная линия 10"/>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Группа 12"/>
          <p:cNvGrpSpPr/>
          <p:nvPr/>
        </p:nvGrpSpPr>
        <p:grpSpPr>
          <a:xfrm>
            <a:off x="425449" y="1219204"/>
            <a:ext cx="8302611" cy="84403"/>
            <a:chOff x="1073150" y="1219201"/>
            <a:chExt cx="10058400" cy="63125"/>
          </a:xfrm>
        </p:grpSpPr>
        <p:cxnSp>
          <p:nvCxnSpPr>
            <p:cNvPr id="14" name="Прямая соединительная линия 13"/>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nchor="b"/>
          <a:lstStyle>
            <a:lvl1pPr>
              <a:defRPr sz="3200"/>
            </a:lvl1pPr>
          </a:lstStyle>
          <a:p>
            <a:r>
              <a:rPr lang="ru-RU" dirty="0" smtClean="0"/>
              <a:t>Заголовок</a:t>
            </a:r>
            <a:endParaRPr lang="ru-RU" dirty="0"/>
          </a:p>
        </p:txBody>
      </p:sp>
      <p:sp>
        <p:nvSpPr>
          <p:cNvPr id="3" name="Объект 2"/>
          <p:cNvSpPr>
            <a:spLocks noGrp="1"/>
          </p:cNvSpPr>
          <p:nvPr>
            <p:ph idx="1" hasCustomPrompt="1"/>
          </p:nvPr>
        </p:nvSpPr>
        <p:spPr>
          <a:xfrm>
            <a:off x="4231387" y="1600201"/>
            <a:ext cx="4390099"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hasCustomPrompt="1"/>
          </p:nvPr>
        </p:nvSpPr>
        <p:spPr>
          <a:xfrm>
            <a:off x="449944" y="1600200"/>
            <a:ext cx="3667144"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smtClean="0"/>
              <a:t>Подпись</a:t>
            </a:r>
          </a:p>
        </p:txBody>
      </p:sp>
      <p:sp>
        <p:nvSpPr>
          <p:cNvPr id="5" name="Дата 4"/>
          <p:cNvSpPr>
            <a:spLocks noGrp="1"/>
          </p:cNvSpPr>
          <p:nvPr>
            <p:ph type="dt" sz="half" idx="10"/>
          </p:nvPr>
        </p:nvSpPr>
        <p:spPr/>
        <p:txBody>
          <a:bodyPr/>
          <a:lstStyle/>
          <a:p>
            <a:fld id="{CE434EBB-CA1B-4AFF-B478-3EF031955AF3}" type="datetimeFigureOut">
              <a:rPr lang="ru-RU" smtClean="0"/>
              <a:t>28.10.2014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C22FEC-BBE2-4A42-B7C3-541CFF265694}" type="slidenum">
              <a:rPr lang="ru-RU" smtClean="0"/>
              <a:t>‹#›</a:t>
            </a:fld>
            <a:endParaRPr lang="ru-RU"/>
          </a:p>
        </p:txBody>
      </p:sp>
      <p:grpSp>
        <p:nvGrpSpPr>
          <p:cNvPr id="8" name="Группа 7"/>
          <p:cNvGrpSpPr/>
          <p:nvPr/>
        </p:nvGrpSpPr>
        <p:grpSpPr>
          <a:xfrm>
            <a:off x="425449" y="1219204"/>
            <a:ext cx="8302611" cy="84403"/>
            <a:chOff x="1073150" y="1219201"/>
            <a:chExt cx="10058400" cy="63125"/>
          </a:xfrm>
        </p:grpSpPr>
        <p:cxnSp>
          <p:nvCxnSpPr>
            <p:cNvPr id="9" name="Прямая соединительная линия 8"/>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425449" y="1219204"/>
            <a:ext cx="8302611" cy="84403"/>
            <a:chOff x="1073150" y="1219201"/>
            <a:chExt cx="10058400" cy="63125"/>
          </a:xfrm>
        </p:grpSpPr>
        <p:cxnSp>
          <p:nvCxnSpPr>
            <p:cNvPr id="12" name="Прямая соединительная линия 11"/>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Пустой слайд с рамками">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28675" y="6503036"/>
            <a:ext cx="1372169" cy="365125"/>
          </a:xfrm>
        </p:spPr>
        <p:txBody>
          <a:bodyPr/>
          <a:lstStyle/>
          <a:p>
            <a:fld id="{CE434EBB-CA1B-4AFF-B478-3EF031955AF3}" type="datetimeFigureOut">
              <a:rPr lang="ru-RU" smtClean="0"/>
              <a:t>28.10.2014</a:t>
            </a:fld>
            <a:endParaRPr lang="ru-RU"/>
          </a:p>
        </p:txBody>
      </p:sp>
      <p:sp>
        <p:nvSpPr>
          <p:cNvPr id="3" name="Нижний колонтитул 2"/>
          <p:cNvSpPr>
            <a:spLocks noGrp="1"/>
          </p:cNvSpPr>
          <p:nvPr>
            <p:ph type="ftr" sz="quarter" idx="11"/>
          </p:nvPr>
        </p:nvSpPr>
        <p:spPr>
          <a:xfrm>
            <a:off x="2200844" y="6503032"/>
            <a:ext cx="4742312" cy="365126"/>
          </a:xfrm>
        </p:spPr>
        <p:txBody>
          <a:bodyPr/>
          <a:lstStyle/>
          <a:p>
            <a:endParaRPr lang="ru-RU"/>
          </a:p>
        </p:txBody>
      </p:sp>
      <p:sp>
        <p:nvSpPr>
          <p:cNvPr id="4" name="Номер слайда 3"/>
          <p:cNvSpPr>
            <a:spLocks noGrp="1"/>
          </p:cNvSpPr>
          <p:nvPr>
            <p:ph type="sldNum" sz="quarter" idx="12"/>
          </p:nvPr>
        </p:nvSpPr>
        <p:spPr>
          <a:xfrm>
            <a:off x="6942586" y="6503036"/>
            <a:ext cx="1371600" cy="365125"/>
          </a:xfrm>
        </p:spPr>
        <p:txBody>
          <a:bodyPr/>
          <a:lstStyle/>
          <a:p>
            <a:fld id="{D1C22FEC-BBE2-4A42-B7C3-541CFF265694}" type="slidenum">
              <a:rPr lang="ru-RU" smtClean="0"/>
              <a:t>‹#›</a:t>
            </a:fld>
            <a:endParaRPr lang="ru-RU"/>
          </a:p>
        </p:txBody>
      </p:sp>
      <p:grpSp>
        <p:nvGrpSpPr>
          <p:cNvPr id="9" name="Группа 8"/>
          <p:cNvGrpSpPr/>
          <p:nvPr/>
        </p:nvGrpSpPr>
        <p:grpSpPr>
          <a:xfrm>
            <a:off x="425449" y="274394"/>
            <a:ext cx="8302611" cy="84403"/>
            <a:chOff x="1073150" y="1219201"/>
            <a:chExt cx="10058400" cy="63125"/>
          </a:xfrm>
        </p:grpSpPr>
        <p:cxnSp>
          <p:nvCxnSpPr>
            <p:cNvPr id="10" name="Прямая соединительная линия 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rot="10800000">
            <a:off x="424800" y="6418227"/>
            <a:ext cx="8302611"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5" name="Объект 2"/>
          <p:cNvSpPr>
            <a:spLocks noGrp="1"/>
          </p:cNvSpPr>
          <p:nvPr>
            <p:ph idx="1" hasCustomPrompt="1"/>
          </p:nvPr>
        </p:nvSpPr>
        <p:spPr>
          <a:xfrm>
            <a:off x="240633" y="522514"/>
            <a:ext cx="8487427" cy="5895713"/>
          </a:xfrm>
        </p:spPr>
        <p:txBody>
          <a:bodyPr/>
          <a:lstStyle>
            <a:lvl1pPr>
              <a:defRPr/>
            </a:lvl1p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cxnSp>
        <p:nvCxnSpPr>
          <p:cNvPr id="18" name="Прямая соединительная линия 17"/>
          <p:cNvCxnSpPr/>
          <p:nvPr/>
        </p:nvCxnSpPr>
        <p:spPr>
          <a:xfrm rot="10800000">
            <a:off x="425449" y="-73446"/>
            <a:ext cx="8302611"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9" name="Группа 18"/>
          <p:cNvGrpSpPr/>
          <p:nvPr/>
        </p:nvGrpSpPr>
        <p:grpSpPr>
          <a:xfrm rot="10800000">
            <a:off x="424800" y="6850470"/>
            <a:ext cx="8302611" cy="63125"/>
            <a:chOff x="1073150" y="1219201"/>
            <a:chExt cx="10058400" cy="63125"/>
          </a:xfrm>
        </p:grpSpPr>
        <p:cxnSp>
          <p:nvCxnSpPr>
            <p:cNvPr id="20" name="Прямая соединительная линия 19"/>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userDrawn="1"/>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27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200" y="76200"/>
            <a:ext cx="8303700" cy="1096962"/>
          </a:xfrm>
          <a:prstGeom prst="rect">
            <a:avLst/>
          </a:prstGeom>
        </p:spPr>
        <p:txBody>
          <a:bodyPr vert="horz" lIns="0" tIns="45720" rIns="0" bIns="45720" rtlCol="0" anchor="b">
            <a:normAutofit/>
          </a:bodyPr>
          <a:lstStyle/>
          <a:p>
            <a:r>
              <a:rPr lang="ru-RU" dirty="0" smtClean="0"/>
              <a:t>Заголовок</a:t>
            </a:r>
            <a:endParaRPr lang="ru-RU" dirty="0"/>
          </a:p>
        </p:txBody>
      </p:sp>
      <p:sp>
        <p:nvSpPr>
          <p:cNvPr id="3" name="Текст 2"/>
          <p:cNvSpPr>
            <a:spLocks noGrp="1"/>
          </p:cNvSpPr>
          <p:nvPr>
            <p:ph type="body" idx="1"/>
          </p:nvPr>
        </p:nvSpPr>
        <p:spPr>
          <a:xfrm>
            <a:off x="241200" y="1404000"/>
            <a:ext cx="8487428" cy="5098400"/>
          </a:xfrm>
          <a:prstGeom prst="rect">
            <a:avLst/>
          </a:prstGeom>
        </p:spPr>
        <p:txBody>
          <a:bodyPr vert="horz" lIns="0" tIns="45720" rIns="0" bIns="45720" rtlCol="0">
            <a:normAutofit/>
          </a:bodyPr>
          <a:lstStyle/>
          <a:p>
            <a:pPr lvl="0"/>
            <a:r>
              <a:rPr lang="ru-RU" dirty="0" smtClean="0"/>
              <a:t>Текст</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Шестой уровень</a:t>
            </a:r>
          </a:p>
          <a:p>
            <a:pPr lvl="6"/>
            <a:r>
              <a:rPr lang="ru-RU" dirty="0" smtClean="0"/>
              <a:t>Седьмой уровень</a:t>
            </a:r>
          </a:p>
          <a:p>
            <a:pPr lvl="7"/>
            <a:r>
              <a:rPr lang="ru-RU" dirty="0" smtClean="0"/>
              <a:t>Восьмой уровень</a:t>
            </a:r>
          </a:p>
          <a:p>
            <a:pPr lvl="8"/>
            <a:r>
              <a:rPr lang="ru-RU" dirty="0" smtClean="0"/>
              <a:t>Девятый уровень</a:t>
            </a:r>
            <a:endParaRPr lang="ru-RU" dirty="0"/>
          </a:p>
        </p:txBody>
      </p:sp>
      <p:sp>
        <p:nvSpPr>
          <p:cNvPr id="4" name="Дата 3"/>
          <p:cNvSpPr>
            <a:spLocks noGrp="1"/>
          </p:cNvSpPr>
          <p:nvPr>
            <p:ph type="dt" sz="half" idx="2"/>
          </p:nvPr>
        </p:nvSpPr>
        <p:spPr>
          <a:xfrm>
            <a:off x="5172891" y="6505938"/>
            <a:ext cx="1769773"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CE434EBB-CA1B-4AFF-B478-3EF031955AF3}" type="datetimeFigureOut">
              <a:rPr lang="ru-RU" smtClean="0"/>
              <a:t>28.10.2014</a:t>
            </a:fld>
            <a:endParaRPr lang="ru-RU"/>
          </a:p>
        </p:txBody>
      </p:sp>
      <p:sp>
        <p:nvSpPr>
          <p:cNvPr id="5" name="Нижний колонтитул 4"/>
          <p:cNvSpPr>
            <a:spLocks noGrp="1"/>
          </p:cNvSpPr>
          <p:nvPr>
            <p:ph type="ftr" sz="quarter" idx="3"/>
          </p:nvPr>
        </p:nvSpPr>
        <p:spPr>
          <a:xfrm>
            <a:off x="421200" y="6501490"/>
            <a:ext cx="4742312" cy="365126"/>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endParaRPr lang="ru-RU"/>
          </a:p>
        </p:txBody>
      </p:sp>
      <p:sp>
        <p:nvSpPr>
          <p:cNvPr id="6" name="Номер слайда 5"/>
          <p:cNvSpPr>
            <a:spLocks noGrp="1"/>
          </p:cNvSpPr>
          <p:nvPr>
            <p:ph type="sldNum" sz="quarter" idx="4"/>
          </p:nvPr>
        </p:nvSpPr>
        <p:spPr>
          <a:xfrm>
            <a:off x="6942587" y="6501494"/>
            <a:ext cx="13716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D1C22FEC-BBE2-4A42-B7C3-541CFF265694}" type="slidenum">
              <a:rPr lang="ru-RU" smtClean="0"/>
              <a:t>‹#›</a:t>
            </a:fld>
            <a:endParaRPr lang="ru-RU"/>
          </a:p>
        </p:txBody>
      </p:sp>
      <p:cxnSp>
        <p:nvCxnSpPr>
          <p:cNvPr id="13" name="Прямая соединительная линия 12"/>
          <p:cNvCxnSpPr/>
          <p:nvPr/>
        </p:nvCxnSpPr>
        <p:spPr>
          <a:xfrm rot="10800000">
            <a:off x="425449" y="1219204"/>
            <a:ext cx="8302611"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425449" y="1303607"/>
            <a:ext cx="8302611"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98"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Arial" pitchFamily="34" charset="0"/>
          <a:ea typeface="+mj-ea"/>
          <a:cs typeface="Arial" pitchFamily="34" charset="0"/>
        </a:defRPr>
      </a:lvl1pPr>
    </p:titleStyle>
    <p:bodyStyle>
      <a:lvl1pPr marL="180975" indent="-180975" algn="l" defTabSz="914400" rtl="0" eaLnBrk="1" latinLnBrk="0" hangingPunct="1">
        <a:lnSpc>
          <a:spcPct val="90000"/>
        </a:lnSpc>
        <a:spcBef>
          <a:spcPts val="1800"/>
        </a:spcBef>
        <a:buFont typeface="Arial" pitchFamily="34" charset="0"/>
        <a:buChar char="•"/>
        <a:tabLst/>
        <a:defRPr sz="2800" kern="1200">
          <a:solidFill>
            <a:schemeClr val="tx1"/>
          </a:solidFill>
          <a:latin typeface="Arial" pitchFamily="34" charset="0"/>
          <a:ea typeface="+mn-ea"/>
          <a:cs typeface="Arial" pitchFamily="34" charset="0"/>
        </a:defRPr>
      </a:lvl1pPr>
      <a:lvl2pPr marL="180975" indent="0" algn="l" defTabSz="914400" rtl="0" eaLnBrk="1" latinLnBrk="0" hangingPunct="1">
        <a:lnSpc>
          <a:spcPct val="90000"/>
        </a:lnSpc>
        <a:spcBef>
          <a:spcPts val="600"/>
        </a:spcBef>
        <a:buFont typeface="Wingdings" panose="05000000000000000000" pitchFamily="2" charset="2"/>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6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90000"/>
        </a:lnSpc>
        <a:spcBef>
          <a:spcPts val="6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6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itchFamily="34" charset="0"/>
        <a:buChar char="•"/>
        <a:defRPr sz="1400" kern="1200">
          <a:solidFill>
            <a:schemeClr val="tx1"/>
          </a:solidFill>
          <a:latin typeface="Arial" pitchFamily="34" charset="0"/>
          <a:ea typeface="+mn-ea"/>
          <a:cs typeface="Arial" pitchFamily="34" charset="0"/>
        </a:defRPr>
      </a:lvl6pPr>
      <a:lvl7pPr marL="2971800" indent="-228600" algn="l" defTabSz="914400" rtl="0" eaLnBrk="1" latinLnBrk="0" hangingPunct="1">
        <a:lnSpc>
          <a:spcPct val="90000"/>
        </a:lnSpc>
        <a:spcBef>
          <a:spcPts val="500"/>
        </a:spcBef>
        <a:buFont typeface="Arial" pitchFamily="34" charset="0"/>
        <a:buChar char="•"/>
        <a:defRPr sz="1400" kern="1200">
          <a:solidFill>
            <a:schemeClr val="tx1"/>
          </a:solidFill>
          <a:latin typeface="Arial" pitchFamily="34" charset="0"/>
          <a:ea typeface="+mn-ea"/>
          <a:cs typeface="Arial" pitchFamily="34" charset="0"/>
        </a:defRPr>
      </a:lvl7pPr>
      <a:lvl8pPr marL="3429000" indent="-228600" algn="l" defTabSz="914400" rtl="0" eaLnBrk="1" latinLnBrk="0" hangingPunct="1">
        <a:lnSpc>
          <a:spcPct val="90000"/>
        </a:lnSpc>
        <a:spcBef>
          <a:spcPts val="500"/>
        </a:spcBef>
        <a:buFont typeface="Arial" pitchFamily="34" charset="0"/>
        <a:buChar char="•"/>
        <a:defRPr sz="1400" kern="1200">
          <a:solidFill>
            <a:schemeClr val="tx1"/>
          </a:solidFill>
          <a:latin typeface="Arial" pitchFamily="34" charset="0"/>
          <a:ea typeface="+mn-ea"/>
          <a:cs typeface="Arial" pitchFamily="34" charset="0"/>
        </a:defRPr>
      </a:lvl8pPr>
      <a:lvl9pPr marL="3886200" indent="-228600" algn="l" defTabSz="914400" rtl="0" eaLnBrk="1" latinLnBrk="0" hangingPunct="1">
        <a:lnSpc>
          <a:spcPct val="90000"/>
        </a:lnSpc>
        <a:spcBef>
          <a:spcPts val="500"/>
        </a:spcBef>
        <a:buFont typeface="Arial" pitchFamily="34" charset="0"/>
        <a:buChar char="•"/>
        <a:defRPr sz="1400" kern="1200">
          <a:solidFill>
            <a:schemeClr val="tx1"/>
          </a:solidFill>
          <a:latin typeface="Arial" pitchFamily="34" charset="0"/>
          <a:ea typeface="+mn-ea"/>
          <a:cs typeface="Arial"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t>Законодательное регулирование </a:t>
            </a:r>
            <a:r>
              <a:rPr lang="ru-RU" dirty="0" smtClean="0"/>
              <a:t>деятельности ветеринарных аптечных учреждений</a:t>
            </a:r>
            <a:endParaRPr lang="ru-RU" dirty="0"/>
          </a:p>
        </p:txBody>
      </p:sp>
      <p:sp>
        <p:nvSpPr>
          <p:cNvPr id="5" name="Подзаголовок 4"/>
          <p:cNvSpPr>
            <a:spLocks noGrp="1"/>
          </p:cNvSpPr>
          <p:nvPr>
            <p:ph type="subTitle" idx="1"/>
          </p:nvPr>
        </p:nvSpPr>
        <p:spPr/>
        <p:txBody>
          <a:bodyPr/>
          <a:lstStyle/>
          <a:p>
            <a:endParaRPr lang="ru-RU" dirty="0"/>
          </a:p>
        </p:txBody>
      </p:sp>
      <p:sp>
        <p:nvSpPr>
          <p:cNvPr id="6" name="Текст 5"/>
          <p:cNvSpPr>
            <a:spLocks noGrp="1"/>
          </p:cNvSpPr>
          <p:nvPr>
            <p:ph type="body" sz="quarter" idx="10"/>
          </p:nvPr>
        </p:nvSpPr>
        <p:spPr/>
        <p:txBody>
          <a:bodyPr/>
          <a:lstStyle/>
          <a:p>
            <a:r>
              <a:rPr lang="ru-RU" smtClean="0"/>
              <a:t>Ветеринарное законодательство РФ</a:t>
            </a:r>
            <a:endParaRPr lang="ru-RU" dirty="0"/>
          </a:p>
        </p:txBody>
      </p:sp>
    </p:spTree>
    <p:extLst>
      <p:ext uri="{BB962C8B-B14F-4D97-AF65-F5344CB8AC3E}">
        <p14:creationId xmlns:p14="http://schemas.microsoft.com/office/powerpoint/2010/main" val="65112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Инструкции</a:t>
            </a:r>
            <a:endParaRPr lang="ru-RU" dirty="0"/>
          </a:p>
        </p:txBody>
      </p:sp>
      <p:sp>
        <p:nvSpPr>
          <p:cNvPr id="3" name="Объект 2"/>
          <p:cNvSpPr>
            <a:spLocks noGrp="1"/>
          </p:cNvSpPr>
          <p:nvPr>
            <p:ph idx="1"/>
          </p:nvPr>
        </p:nvSpPr>
        <p:spPr/>
        <p:txBody>
          <a:bodyPr/>
          <a:lstStyle/>
          <a:p>
            <a:r>
              <a:rPr lang="ru-RU" dirty="0"/>
              <a:t>по </a:t>
            </a:r>
            <a:r>
              <a:rPr lang="ru-RU" dirty="0" smtClean="0"/>
              <a:t>изготовлению в </a:t>
            </a:r>
            <a:r>
              <a:rPr lang="ru-RU" dirty="0"/>
              <a:t>аптеках жидких лекарственных </a:t>
            </a:r>
            <a:r>
              <a:rPr lang="ru-RU" dirty="0" smtClean="0"/>
              <a:t>форм</a:t>
            </a:r>
            <a:br>
              <a:rPr lang="ru-RU" dirty="0" smtClean="0"/>
            </a:br>
            <a:r>
              <a:rPr lang="ru-RU" sz="1400" dirty="0" smtClean="0"/>
              <a:t>Приказ Минздрава РФ от </a:t>
            </a:r>
            <a:r>
              <a:rPr lang="ru-RU" sz="1400" dirty="0"/>
              <a:t>21 октября 1997 г. N 308</a:t>
            </a:r>
          </a:p>
          <a:p>
            <a:r>
              <a:rPr lang="ru-RU" dirty="0" smtClean="0"/>
              <a:t>по санитарному режиму аптечных организаций (аптек)</a:t>
            </a:r>
            <a:br>
              <a:rPr lang="ru-RU" dirty="0" smtClean="0"/>
            </a:br>
            <a:r>
              <a:rPr lang="ru-RU" sz="1400" dirty="0"/>
              <a:t>Приказ Минздрава </a:t>
            </a:r>
            <a:r>
              <a:rPr lang="ru-RU" sz="1400" dirty="0" smtClean="0"/>
              <a:t>РФ от </a:t>
            </a:r>
            <a:r>
              <a:rPr lang="ru-RU" sz="1400" dirty="0"/>
              <a:t>21 октября 1997 г. N </a:t>
            </a:r>
            <a:r>
              <a:rPr lang="ru-RU" sz="1400" dirty="0" smtClean="0"/>
              <a:t>309</a:t>
            </a:r>
          </a:p>
          <a:p>
            <a:r>
              <a:rPr lang="ru-RU" dirty="0"/>
              <a:t>по организации хранения в аптечных учреждениях различных групп лекарственных средств и изделий медицинского </a:t>
            </a:r>
            <a:r>
              <a:rPr lang="ru-RU" dirty="0" smtClean="0"/>
              <a:t>назначения</a:t>
            </a:r>
            <a:br>
              <a:rPr lang="ru-RU" dirty="0" smtClean="0"/>
            </a:br>
            <a:r>
              <a:rPr lang="ru-RU" sz="1400" dirty="0"/>
              <a:t>Приказ Минздрава РФ от 13.11.1996 N 377</a:t>
            </a:r>
            <a:endParaRPr lang="ru-RU" sz="1400" dirty="0" smtClean="0"/>
          </a:p>
          <a:p>
            <a:endParaRPr lang="ru-RU" dirty="0"/>
          </a:p>
          <a:p>
            <a:endParaRPr lang="ru-RU" dirty="0"/>
          </a:p>
        </p:txBody>
      </p:sp>
    </p:spTree>
    <p:extLst>
      <p:ext uri="{BB962C8B-B14F-4D97-AF65-F5344CB8AC3E}">
        <p14:creationId xmlns:p14="http://schemas.microsoft.com/office/powerpoint/2010/main" val="244321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Организациям и индивидуальным предпринимателям </a:t>
            </a:r>
            <a:r>
              <a:rPr lang="ru-RU" dirty="0" smtClean="0"/>
              <a:t>необходимо вести </a:t>
            </a:r>
            <a:r>
              <a:rPr lang="ru-RU" dirty="0"/>
              <a:t>учет лекарственных средств с ограниченным сроком годности </a:t>
            </a:r>
            <a:r>
              <a:rPr lang="ru-RU" dirty="0" smtClean="0"/>
              <a:t>на бумажном </a:t>
            </a:r>
            <a:r>
              <a:rPr lang="ru-RU" dirty="0"/>
              <a:t>носителе или в электронном виде с архивацией. Контроль </a:t>
            </a:r>
            <a:r>
              <a:rPr lang="ru-RU" dirty="0" smtClean="0"/>
              <a:t>за своевременной </a:t>
            </a:r>
            <a:r>
              <a:rPr lang="ru-RU" dirty="0"/>
              <a:t>реализацией лекарственных средств с ограниченным </a:t>
            </a:r>
            <a:r>
              <a:rPr lang="ru-RU" dirty="0" smtClean="0"/>
              <a:t>сроком годности </a:t>
            </a:r>
            <a:r>
              <a:rPr lang="ru-RU" dirty="0"/>
              <a:t>должен осуществляться с использованием </a:t>
            </a:r>
            <a:r>
              <a:rPr lang="ru-RU" dirty="0" smtClean="0"/>
              <a:t>компьютерных технологий</a:t>
            </a:r>
            <a:r>
              <a:rPr lang="ru-RU" dirty="0"/>
              <a:t>, стеллажных карт с указанием наименования </a:t>
            </a:r>
            <a:r>
              <a:rPr lang="ru-RU" dirty="0" smtClean="0"/>
              <a:t>лекарственного средства</a:t>
            </a:r>
            <a:r>
              <a:rPr lang="ru-RU" dirty="0"/>
              <a:t>, серии, срока годности либо журналов учета сроков годности.</a:t>
            </a:r>
          </a:p>
          <a:p>
            <a:r>
              <a:rPr lang="ru-RU" dirty="0"/>
              <a:t>Порядок ведения учета указанных лекарственных средств </a:t>
            </a:r>
            <a:r>
              <a:rPr lang="ru-RU" dirty="0" smtClean="0"/>
              <a:t>устанавливается руководителем </a:t>
            </a:r>
            <a:r>
              <a:rPr lang="ru-RU" dirty="0"/>
              <a:t>организации или индивидуальным предпринимателем</a:t>
            </a:r>
          </a:p>
        </p:txBody>
      </p:sp>
    </p:spTree>
    <p:extLst>
      <p:ext uri="{BB962C8B-B14F-4D97-AF65-F5344CB8AC3E}">
        <p14:creationId xmlns:p14="http://schemas.microsoft.com/office/powerpoint/2010/main" val="7709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При выявлении лекарственных средств с истекшим </a:t>
            </a:r>
            <a:r>
              <a:rPr lang="ru-RU" dirty="0" smtClean="0"/>
              <a:t>сроком годности</a:t>
            </a:r>
            <a:r>
              <a:rPr lang="ru-RU" dirty="0"/>
              <a:t>, фальсифицированных, контрафактных, в поврежденной </a:t>
            </a:r>
            <a:r>
              <a:rPr lang="ru-RU" dirty="0" smtClean="0"/>
              <a:t>упаковке составляется </a:t>
            </a:r>
            <a:r>
              <a:rPr lang="ru-RU" dirty="0"/>
              <a:t>акт. Они должны храниться отдельно от других </a:t>
            </a:r>
            <a:r>
              <a:rPr lang="ru-RU" dirty="0" smtClean="0"/>
              <a:t>групп лекарственных </a:t>
            </a:r>
            <a:r>
              <a:rPr lang="ru-RU" dirty="0"/>
              <a:t>средств в специально выделенной и </a:t>
            </a:r>
            <a:r>
              <a:rPr lang="ru-RU" dirty="0" smtClean="0"/>
              <a:t>обозначенной (карантинной</a:t>
            </a:r>
            <a:r>
              <a:rPr lang="ru-RU" dirty="0"/>
              <a:t>) зоне или в специальном контейнере не более 3 месяцев </a:t>
            </a:r>
            <a:r>
              <a:rPr lang="ru-RU" dirty="0" smtClean="0"/>
              <a:t>с целью </a:t>
            </a:r>
            <a:r>
              <a:rPr lang="ru-RU" dirty="0"/>
              <a:t>уничтожения таких лекарственных средств в соответствии </a:t>
            </a:r>
            <a:r>
              <a:rPr lang="ru-RU" dirty="0" smtClean="0"/>
              <a:t>с законодательством </a:t>
            </a:r>
            <a:r>
              <a:rPr lang="ru-RU" dirty="0"/>
              <a:t>Российской Федерации.</a:t>
            </a:r>
          </a:p>
        </p:txBody>
      </p:sp>
    </p:spTree>
    <p:extLst>
      <p:ext uri="{BB962C8B-B14F-4D97-AF65-F5344CB8AC3E}">
        <p14:creationId xmlns:p14="http://schemas.microsoft.com/office/powerpoint/2010/main" val="34778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Помещения, мебель и оборудование для хранения </a:t>
            </a:r>
            <a:r>
              <a:rPr lang="ru-RU" dirty="0" smtClean="0"/>
              <a:t>лекарственных средств </a:t>
            </a:r>
            <a:r>
              <a:rPr lang="ru-RU" dirty="0"/>
              <a:t>должны содержаться в чистоте и убираться влажным способом </a:t>
            </a:r>
            <a:r>
              <a:rPr lang="ru-RU" dirty="0" smtClean="0"/>
              <a:t>с применением </a:t>
            </a:r>
            <a:r>
              <a:rPr lang="ru-RU" dirty="0"/>
              <a:t>моющих средств не реже одного раза в день.</a:t>
            </a:r>
          </a:p>
          <a:p>
            <a:r>
              <a:rPr lang="ru-RU" dirty="0" smtClean="0"/>
              <a:t>В </a:t>
            </a:r>
            <a:r>
              <a:rPr lang="ru-RU" dirty="0"/>
              <a:t>помещениях для хранения лекарственных средств не </a:t>
            </a:r>
            <a:r>
              <a:rPr lang="ru-RU" dirty="0" smtClean="0"/>
              <a:t>допускается хранение </a:t>
            </a:r>
            <a:r>
              <a:rPr lang="ru-RU" dirty="0"/>
              <a:t>иных веществ (дезинфицирующих, моющих средств и т.д.), а </a:t>
            </a:r>
            <a:r>
              <a:rPr lang="ru-RU" dirty="0" smtClean="0"/>
              <a:t>также оборудования </a:t>
            </a:r>
            <a:r>
              <a:rPr lang="ru-RU" dirty="0"/>
              <a:t>и материалов.</a:t>
            </a:r>
          </a:p>
          <a:p>
            <a:r>
              <a:rPr lang="ru-RU" dirty="0" smtClean="0"/>
              <a:t>Возможность </a:t>
            </a:r>
            <a:r>
              <a:rPr lang="ru-RU" dirty="0"/>
              <a:t>доступа посторонних лиц в помещения для </a:t>
            </a:r>
            <a:r>
              <a:rPr lang="ru-RU" dirty="0" smtClean="0"/>
              <a:t>хранения лекарственных </a:t>
            </a:r>
            <a:r>
              <a:rPr lang="ru-RU" dirty="0"/>
              <a:t>средств должна быть исключена</a:t>
            </a:r>
          </a:p>
        </p:txBody>
      </p:sp>
    </p:spTree>
    <p:extLst>
      <p:ext uri="{BB962C8B-B14F-4D97-AF65-F5344CB8AC3E}">
        <p14:creationId xmlns:p14="http://schemas.microsoft.com/office/powerpoint/2010/main" val="1819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Особые требования</a:t>
            </a:r>
            <a:endParaRPr lang="ru-RU" dirty="0"/>
          </a:p>
        </p:txBody>
      </p:sp>
      <p:sp>
        <p:nvSpPr>
          <p:cNvPr id="2" name="Объект 1"/>
          <p:cNvSpPr>
            <a:spLocks noGrp="1"/>
          </p:cNvSpPr>
          <p:nvPr>
            <p:ph idx="1"/>
          </p:nvPr>
        </p:nvSpPr>
        <p:spPr/>
        <p:txBody>
          <a:bodyPr>
            <a:normAutofit fontScale="92500" lnSpcReduction="20000"/>
          </a:bodyPr>
          <a:lstStyle/>
          <a:p>
            <a:r>
              <a:rPr lang="ru-RU" b="1" dirty="0" smtClean="0"/>
              <a:t>Хранение огнеопасных и взрывоопасных </a:t>
            </a:r>
            <a:r>
              <a:rPr lang="ru-RU" b="1" dirty="0"/>
              <a:t>лекарственных средств и организации их </a:t>
            </a:r>
            <a:r>
              <a:rPr lang="ru-RU" b="1" dirty="0" smtClean="0"/>
              <a:t>хранения</a:t>
            </a:r>
          </a:p>
          <a:p>
            <a:r>
              <a:rPr lang="ru-RU" b="1" dirty="0" smtClean="0"/>
              <a:t>Отдельные группы </a:t>
            </a:r>
            <a:r>
              <a:rPr lang="ru-RU" b="1" dirty="0"/>
              <a:t>лекарственных средств </a:t>
            </a:r>
            <a:r>
              <a:rPr lang="ru-RU" b="1" dirty="0" smtClean="0"/>
              <a:t>в зависимости </a:t>
            </a:r>
            <a:r>
              <a:rPr lang="ru-RU" b="1" dirty="0"/>
              <a:t>от физических и физико-химических свойств, </a:t>
            </a:r>
            <a:r>
              <a:rPr lang="ru-RU" b="1" dirty="0" smtClean="0"/>
              <a:t>воздействия на </a:t>
            </a:r>
            <a:r>
              <a:rPr lang="ru-RU" b="1" dirty="0"/>
              <a:t>них различных факторов внешней </a:t>
            </a:r>
            <a:r>
              <a:rPr lang="ru-RU" b="1" dirty="0" smtClean="0"/>
              <a:t>среды:</a:t>
            </a:r>
          </a:p>
          <a:p>
            <a:pPr lvl="2"/>
            <a:r>
              <a:rPr lang="ru-RU" b="1" dirty="0" smtClean="0"/>
              <a:t>требующих защиты от :</a:t>
            </a:r>
          </a:p>
          <a:p>
            <a:pPr lvl="3"/>
            <a:r>
              <a:rPr lang="ru-RU" b="1" dirty="0" smtClean="0"/>
              <a:t>действия света</a:t>
            </a:r>
          </a:p>
          <a:p>
            <a:pPr lvl="3"/>
            <a:r>
              <a:rPr lang="ru-RU" b="1" dirty="0" smtClean="0"/>
              <a:t>влаги</a:t>
            </a:r>
          </a:p>
          <a:p>
            <a:pPr lvl="3"/>
            <a:r>
              <a:rPr lang="ru-RU" b="1" dirty="0" smtClean="0"/>
              <a:t>улетучивания </a:t>
            </a:r>
            <a:r>
              <a:rPr lang="ru-RU" b="1" dirty="0"/>
              <a:t>и </a:t>
            </a:r>
            <a:r>
              <a:rPr lang="ru-RU" b="1" dirty="0" smtClean="0"/>
              <a:t>высыхания</a:t>
            </a:r>
          </a:p>
          <a:p>
            <a:pPr lvl="3"/>
            <a:r>
              <a:rPr lang="ru-RU" b="1" dirty="0" smtClean="0"/>
              <a:t>повышенной  и пониженной температуры</a:t>
            </a:r>
          </a:p>
          <a:p>
            <a:pPr lvl="3"/>
            <a:r>
              <a:rPr lang="ru-RU" b="1" dirty="0" smtClean="0"/>
              <a:t>газов</a:t>
            </a:r>
          </a:p>
          <a:p>
            <a:pPr lvl="3"/>
            <a:r>
              <a:rPr lang="ru-RU" b="1" dirty="0" smtClean="0"/>
              <a:t>огнеопасных</a:t>
            </a:r>
          </a:p>
          <a:p>
            <a:pPr lvl="3"/>
            <a:r>
              <a:rPr lang="ru-RU" b="1" dirty="0" smtClean="0"/>
              <a:t>взрывоопасных</a:t>
            </a:r>
          </a:p>
          <a:p>
            <a:pPr lvl="3"/>
            <a:r>
              <a:rPr lang="ru-RU" b="1" dirty="0" smtClean="0"/>
              <a:t>сильнодействующих и ядовитых</a:t>
            </a:r>
          </a:p>
          <a:p>
            <a:pPr lvl="3"/>
            <a:r>
              <a:rPr lang="ru-RU" b="1" dirty="0" smtClean="0"/>
              <a:t>наркотических и психотропных</a:t>
            </a:r>
            <a:endParaRPr lang="ru-RU" dirty="0"/>
          </a:p>
        </p:txBody>
      </p:sp>
    </p:spTree>
    <p:extLst>
      <p:ext uri="{BB962C8B-B14F-4D97-AF65-F5344CB8AC3E}">
        <p14:creationId xmlns:p14="http://schemas.microsoft.com/office/powerpoint/2010/main" val="16325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Хранение лекарственных средств, требующих защиты от действия света</a:t>
            </a:r>
          </a:p>
        </p:txBody>
      </p:sp>
      <p:sp>
        <p:nvSpPr>
          <p:cNvPr id="4" name="Объект 3"/>
          <p:cNvSpPr>
            <a:spLocks noGrp="1"/>
          </p:cNvSpPr>
          <p:nvPr>
            <p:ph idx="1"/>
          </p:nvPr>
        </p:nvSpPr>
        <p:spPr/>
        <p:txBody>
          <a:bodyPr>
            <a:normAutofit lnSpcReduction="10000"/>
          </a:bodyPr>
          <a:lstStyle/>
          <a:p>
            <a:r>
              <a:rPr lang="ru-RU" dirty="0"/>
              <a:t>Лекарственные средства, требующие защиты от действия </a:t>
            </a:r>
            <a:r>
              <a:rPr lang="ru-RU" dirty="0" smtClean="0"/>
              <a:t>света, хранятся </a:t>
            </a:r>
            <a:r>
              <a:rPr lang="ru-RU" dirty="0"/>
              <a:t>в помещениях или специально оборудованных </a:t>
            </a:r>
            <a:r>
              <a:rPr lang="ru-RU" dirty="0" smtClean="0"/>
              <a:t>местах, обеспечивающих </a:t>
            </a:r>
            <a:r>
              <a:rPr lang="ru-RU" dirty="0"/>
              <a:t>защиту от естественного и искусственного освещения.</a:t>
            </a:r>
          </a:p>
          <a:p>
            <a:r>
              <a:rPr lang="ru-RU" dirty="0" smtClean="0"/>
              <a:t>Фармацевтические </a:t>
            </a:r>
            <a:r>
              <a:rPr lang="ru-RU" dirty="0"/>
              <a:t>субстанции, требующие защиты от </a:t>
            </a:r>
            <a:r>
              <a:rPr lang="ru-RU" dirty="0" smtClean="0"/>
              <a:t>действия света</a:t>
            </a:r>
            <a:r>
              <a:rPr lang="ru-RU" dirty="0"/>
              <a:t>, следует хранить в таре из светозащитных материалов (стеклянной </a:t>
            </a:r>
            <a:r>
              <a:rPr lang="ru-RU" dirty="0" smtClean="0"/>
              <a:t>таре оранжевого </a:t>
            </a:r>
            <a:r>
              <a:rPr lang="ru-RU" dirty="0"/>
              <a:t>стекла, металлической таре, упаковке из алюминиевой </a:t>
            </a:r>
            <a:r>
              <a:rPr lang="ru-RU" dirty="0" smtClean="0"/>
              <a:t>фольги или </a:t>
            </a:r>
            <a:r>
              <a:rPr lang="ru-RU" dirty="0"/>
              <a:t>полимерных материалов, окрашенных в черный, коричневый </a:t>
            </a:r>
            <a:r>
              <a:rPr lang="ru-RU" dirty="0" smtClean="0"/>
              <a:t>или оранжевый </a:t>
            </a:r>
            <a:r>
              <a:rPr lang="ru-RU" dirty="0"/>
              <a:t>цвета), в темном помещении или шкафах.</a:t>
            </a:r>
          </a:p>
        </p:txBody>
      </p:sp>
    </p:spTree>
    <p:extLst>
      <p:ext uri="{BB962C8B-B14F-4D97-AF65-F5344CB8AC3E}">
        <p14:creationId xmlns:p14="http://schemas.microsoft.com/office/powerpoint/2010/main" val="224470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normAutofit lnSpcReduction="10000"/>
          </a:bodyPr>
          <a:lstStyle/>
          <a:p>
            <a:r>
              <a:rPr lang="ru-RU" dirty="0"/>
              <a:t>Для хранения особо чувствительных к свету </a:t>
            </a:r>
            <a:r>
              <a:rPr lang="ru-RU" dirty="0" smtClean="0"/>
              <a:t>фармацевтических субстанций </a:t>
            </a:r>
            <a:r>
              <a:rPr lang="ru-RU" dirty="0"/>
              <a:t>стеклянную тару оклеивают черной </a:t>
            </a:r>
            <a:r>
              <a:rPr lang="ru-RU" dirty="0" smtClean="0"/>
              <a:t> светонепроницаемой бумагой</a:t>
            </a:r>
            <a:r>
              <a:rPr lang="ru-RU" dirty="0"/>
              <a:t>.</a:t>
            </a:r>
          </a:p>
          <a:p>
            <a:r>
              <a:rPr lang="ru-RU" dirty="0" smtClean="0"/>
              <a:t>Лекарственные </a:t>
            </a:r>
            <a:r>
              <a:rPr lang="ru-RU" dirty="0"/>
              <a:t>средства, требующие защиты от действия </a:t>
            </a:r>
            <a:r>
              <a:rPr lang="ru-RU" dirty="0" smtClean="0"/>
              <a:t>света, упакованные </a:t>
            </a:r>
            <a:r>
              <a:rPr lang="ru-RU" dirty="0"/>
              <a:t>в первичную и вторичную (потребительскую) </a:t>
            </a:r>
            <a:r>
              <a:rPr lang="ru-RU" dirty="0" smtClean="0"/>
              <a:t>упаковку, следует </a:t>
            </a:r>
            <a:r>
              <a:rPr lang="ru-RU" dirty="0"/>
              <a:t>хранить в шкафах с плотно пригнанными дверцами, </a:t>
            </a:r>
            <a:r>
              <a:rPr lang="ru-RU" dirty="0" smtClean="0"/>
              <a:t>окрашенными внутри </a:t>
            </a:r>
            <a:r>
              <a:rPr lang="ru-RU" dirty="0"/>
              <a:t>черной краской, в плотно сбитых ящиках с плотно </a:t>
            </a:r>
            <a:r>
              <a:rPr lang="ru-RU" dirty="0" smtClean="0"/>
              <a:t>пригнанной крышкой </a:t>
            </a:r>
            <a:r>
              <a:rPr lang="ru-RU" dirty="0"/>
              <a:t>или на стеллажах при условии принятия мер для </a:t>
            </a:r>
            <a:r>
              <a:rPr lang="ru-RU" dirty="0" smtClean="0"/>
              <a:t>предотвращения попадания </a:t>
            </a:r>
            <a:r>
              <a:rPr lang="ru-RU" dirty="0"/>
              <a:t>на указанные лекарственные препараты прямого солнечного </a:t>
            </a:r>
            <a:r>
              <a:rPr lang="ru-RU" dirty="0" smtClean="0"/>
              <a:t>света или </a:t>
            </a:r>
            <a:r>
              <a:rPr lang="ru-RU" dirty="0"/>
              <a:t>иного яркого направленного света (использование </a:t>
            </a:r>
            <a:r>
              <a:rPr lang="ru-RU" dirty="0" smtClean="0"/>
              <a:t>светоотражающей пленки</a:t>
            </a:r>
            <a:r>
              <a:rPr lang="ru-RU" dirty="0"/>
              <a:t>, жалюзи, козырьков и др.).</a:t>
            </a:r>
          </a:p>
        </p:txBody>
      </p:sp>
    </p:spTree>
    <p:extLst>
      <p:ext uri="{BB962C8B-B14F-4D97-AF65-F5344CB8AC3E}">
        <p14:creationId xmlns:p14="http://schemas.microsoft.com/office/powerpoint/2010/main" val="83147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Хранение лекарственных средств, требующих защиты от воздействия</a:t>
            </a:r>
            <a:br>
              <a:rPr lang="ru-RU" dirty="0"/>
            </a:br>
            <a:r>
              <a:rPr lang="ru-RU" dirty="0"/>
              <a:t>влаги</a:t>
            </a:r>
          </a:p>
        </p:txBody>
      </p:sp>
      <p:sp>
        <p:nvSpPr>
          <p:cNvPr id="4" name="Объект 3"/>
          <p:cNvSpPr>
            <a:spLocks noGrp="1"/>
          </p:cNvSpPr>
          <p:nvPr>
            <p:ph idx="1"/>
          </p:nvPr>
        </p:nvSpPr>
        <p:spPr/>
        <p:txBody>
          <a:bodyPr>
            <a:normAutofit/>
          </a:bodyPr>
          <a:lstStyle/>
          <a:p>
            <a:r>
              <a:rPr lang="ru-RU" dirty="0"/>
              <a:t>Лекарственные средства, требующие защиты от воздействия </a:t>
            </a:r>
            <a:r>
              <a:rPr lang="ru-RU" dirty="0" smtClean="0"/>
              <a:t>влаги, следует </a:t>
            </a:r>
            <a:r>
              <a:rPr lang="ru-RU" dirty="0"/>
              <a:t>хранить в прохладном месте при температуре до +15 град. C </a:t>
            </a:r>
            <a:r>
              <a:rPr lang="ru-RU" dirty="0" smtClean="0"/>
              <a:t>в </a:t>
            </a:r>
            <a:r>
              <a:rPr lang="ru-RU" dirty="0"/>
              <a:t>герметично укупоренной таре из </a:t>
            </a:r>
            <a:r>
              <a:rPr lang="ru-RU" dirty="0" smtClean="0"/>
              <a:t>материалов, непроницаемых </a:t>
            </a:r>
            <a:r>
              <a:rPr lang="ru-RU" dirty="0"/>
              <a:t>для паров воды (стекла, металла, алюминиевой </a:t>
            </a:r>
            <a:r>
              <a:rPr lang="ru-RU" dirty="0" smtClean="0"/>
              <a:t>фольги, толстостенной </a:t>
            </a:r>
            <a:r>
              <a:rPr lang="ru-RU" dirty="0"/>
              <a:t>пластмассовой таре</a:t>
            </a:r>
            <a:r>
              <a:rPr lang="ru-RU" dirty="0" smtClean="0"/>
              <a:t>).</a:t>
            </a:r>
          </a:p>
          <a:p>
            <a:r>
              <a:rPr lang="ru-RU" dirty="0"/>
              <a:t>Фармацевтические субстанции с выраженными </a:t>
            </a:r>
            <a:r>
              <a:rPr lang="ru-RU" dirty="0" smtClean="0"/>
              <a:t>гигроскопическими свойствами </a:t>
            </a:r>
            <a:r>
              <a:rPr lang="ru-RU" dirty="0"/>
              <a:t>следует хранить в стеклянной таре с герметичной </a:t>
            </a:r>
            <a:r>
              <a:rPr lang="ru-RU" dirty="0" smtClean="0"/>
              <a:t>укупоркой, залитой </a:t>
            </a:r>
            <a:r>
              <a:rPr lang="ru-RU" dirty="0"/>
              <a:t>сверху </a:t>
            </a:r>
            <a:r>
              <a:rPr lang="ru-RU" dirty="0" smtClean="0"/>
              <a:t>парафином.</a:t>
            </a:r>
          </a:p>
        </p:txBody>
      </p:sp>
    </p:spTree>
    <p:extLst>
      <p:ext uri="{BB962C8B-B14F-4D97-AF65-F5344CB8AC3E}">
        <p14:creationId xmlns:p14="http://schemas.microsoft.com/office/powerpoint/2010/main" val="5132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r>
              <a:rPr lang="ru-RU" dirty="0"/>
              <a:t> Во избежание порчи и потери качества следует организовать хранение лекарственных средств, требующих защиты от воздействия влаги, в соответствии с инструкциями по применению лекарственных препаратов, и условиями, указанными на вторичной (потребительской) упаковке – для лекарственных препаратов, на первичной упаковке – для </a:t>
            </a:r>
            <a:r>
              <a:rPr lang="ru-RU" dirty="0" smtClean="0"/>
              <a:t>фармацевтических субстанций</a:t>
            </a:r>
            <a:r>
              <a:rPr lang="ru-RU" dirty="0"/>
              <a:t>.</a:t>
            </a:r>
          </a:p>
          <a:p>
            <a:pPr marL="0" indent="0">
              <a:buNone/>
            </a:pPr>
            <a:endParaRPr lang="ru-RU" dirty="0"/>
          </a:p>
        </p:txBody>
      </p:sp>
    </p:spTree>
    <p:extLst>
      <p:ext uri="{BB962C8B-B14F-4D97-AF65-F5344CB8AC3E}">
        <p14:creationId xmlns:p14="http://schemas.microsoft.com/office/powerpoint/2010/main" val="312079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901" y="76200"/>
            <a:ext cx="8104249" cy="1120552"/>
          </a:xfrm>
        </p:spPr>
        <p:txBody>
          <a:bodyPr>
            <a:normAutofit fontScale="90000"/>
          </a:bodyPr>
          <a:lstStyle/>
          <a:p>
            <a:r>
              <a:rPr lang="ru-RU" dirty="0"/>
              <a:t>Хранение лекарственных средств, требующих защиты</a:t>
            </a:r>
            <a:br>
              <a:rPr lang="ru-RU" dirty="0"/>
            </a:br>
            <a:r>
              <a:rPr lang="ru-RU" dirty="0"/>
              <a:t>от улетучивания и высыхания</a:t>
            </a:r>
          </a:p>
        </p:txBody>
      </p:sp>
      <p:sp>
        <p:nvSpPr>
          <p:cNvPr id="3" name="Объект 2"/>
          <p:cNvSpPr>
            <a:spLocks noGrp="1"/>
          </p:cNvSpPr>
          <p:nvPr>
            <p:ph idx="1"/>
          </p:nvPr>
        </p:nvSpPr>
        <p:spPr/>
        <p:txBody>
          <a:bodyPr>
            <a:normAutofit/>
          </a:bodyPr>
          <a:lstStyle/>
          <a:p>
            <a:r>
              <a:rPr lang="ru-RU" dirty="0"/>
              <a:t>Лекарственные средства, требующие защиты от улетучивания </a:t>
            </a:r>
            <a:r>
              <a:rPr lang="ru-RU" dirty="0" smtClean="0"/>
              <a:t>и </a:t>
            </a:r>
            <a:r>
              <a:rPr lang="ru-RU" dirty="0" err="1" smtClean="0"/>
              <a:t>высыханияследует</a:t>
            </a:r>
            <a:r>
              <a:rPr lang="ru-RU" dirty="0" smtClean="0"/>
              <a:t> </a:t>
            </a:r>
            <a:r>
              <a:rPr lang="ru-RU" dirty="0"/>
              <a:t>хранить в прохладном месте, </a:t>
            </a:r>
            <a:r>
              <a:rPr lang="ru-RU" dirty="0" smtClean="0"/>
              <a:t>в герметически </a:t>
            </a:r>
            <a:r>
              <a:rPr lang="ru-RU" dirty="0"/>
              <a:t>укупоренной таре из непроницаемых для </a:t>
            </a:r>
            <a:r>
              <a:rPr lang="ru-RU" dirty="0" smtClean="0"/>
              <a:t>улетучивающихся веществ </a:t>
            </a:r>
            <a:r>
              <a:rPr lang="ru-RU" dirty="0"/>
              <a:t>материалов (стекло, металл, толстостенная пластмасса) </a:t>
            </a:r>
            <a:r>
              <a:rPr lang="ru-RU" dirty="0" smtClean="0"/>
              <a:t>в соответствии </a:t>
            </a:r>
            <a:r>
              <a:rPr lang="ru-RU" dirty="0"/>
              <a:t>с инструкциями по применению лекарственных препаратов, </a:t>
            </a:r>
            <a:r>
              <a:rPr lang="ru-RU" dirty="0" smtClean="0"/>
              <a:t>и условиями</a:t>
            </a:r>
            <a:r>
              <a:rPr lang="ru-RU" dirty="0"/>
              <a:t>, указанными на вторичной </a:t>
            </a:r>
            <a:r>
              <a:rPr lang="ru-RU" dirty="0" smtClean="0"/>
              <a:t>(потребительской</a:t>
            </a:r>
            <a:r>
              <a:rPr lang="ru-RU" dirty="0"/>
              <a:t>) упаковке – </a:t>
            </a:r>
            <a:r>
              <a:rPr lang="ru-RU" dirty="0" smtClean="0"/>
              <a:t>для лекарственных </a:t>
            </a:r>
            <a:r>
              <a:rPr lang="ru-RU" dirty="0"/>
              <a:t>препаратов, на первичной упаковке – для </a:t>
            </a:r>
            <a:r>
              <a:rPr lang="ru-RU" dirty="0" smtClean="0"/>
              <a:t>фармацевтических субстанций:</a:t>
            </a:r>
            <a:endParaRPr lang="ru-RU" dirty="0"/>
          </a:p>
        </p:txBody>
      </p:sp>
    </p:spTree>
    <p:extLst>
      <p:ext uri="{BB962C8B-B14F-4D97-AF65-F5344CB8AC3E}">
        <p14:creationId xmlns:p14="http://schemas.microsoft.com/office/powerpoint/2010/main" val="23256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lvl="2"/>
            <a:r>
              <a:rPr lang="ru-RU" dirty="0" smtClean="0"/>
              <a:t>собственно </a:t>
            </a:r>
            <a:r>
              <a:rPr lang="ru-RU" dirty="0"/>
              <a:t>летучие лекарственные средства; </a:t>
            </a:r>
            <a:endParaRPr lang="ru-RU" dirty="0" smtClean="0"/>
          </a:p>
          <a:p>
            <a:pPr lvl="2"/>
            <a:r>
              <a:rPr lang="ru-RU" dirty="0" smtClean="0"/>
              <a:t>лекарственные </a:t>
            </a:r>
            <a:r>
              <a:rPr lang="ru-RU" dirty="0"/>
              <a:t>средства, содержащие летучий растворитель (спиртовые настойки, жидкие спиртовые концентраты, густые экстракты</a:t>
            </a:r>
            <a:r>
              <a:rPr lang="ru-RU" dirty="0" smtClean="0"/>
              <a:t>);</a:t>
            </a:r>
          </a:p>
          <a:p>
            <a:pPr lvl="2"/>
            <a:r>
              <a:rPr lang="ru-RU" dirty="0" smtClean="0"/>
              <a:t> </a:t>
            </a:r>
            <a:r>
              <a:rPr lang="ru-RU" dirty="0"/>
              <a:t>растворы и смеси летучих веществ (эфирные масла, растворы аммиака, формальдегида, хлористого водорода свыше 13%, карболовой кислоты, этиловый спирт различной концентрации и др</a:t>
            </a:r>
            <a:r>
              <a:rPr lang="ru-RU" dirty="0" smtClean="0"/>
              <a:t>.);</a:t>
            </a:r>
          </a:p>
          <a:p>
            <a:pPr lvl="2"/>
            <a:r>
              <a:rPr lang="ru-RU" dirty="0" smtClean="0"/>
              <a:t>лекарственное </a:t>
            </a:r>
            <a:r>
              <a:rPr lang="ru-RU" dirty="0"/>
              <a:t>растительное сырье, содержащее эфирные </a:t>
            </a:r>
            <a:r>
              <a:rPr lang="ru-RU" dirty="0" smtClean="0"/>
              <a:t>масла;</a:t>
            </a:r>
          </a:p>
          <a:p>
            <a:pPr lvl="2"/>
            <a:r>
              <a:rPr lang="ru-RU" dirty="0" smtClean="0"/>
              <a:t>лекарственные </a:t>
            </a:r>
            <a:r>
              <a:rPr lang="ru-RU" dirty="0"/>
              <a:t>средства, содержащие кристаллизационную воду, - кристаллогидраты</a:t>
            </a:r>
            <a:r>
              <a:rPr lang="ru-RU" dirty="0" smtClean="0"/>
              <a:t>;</a:t>
            </a:r>
          </a:p>
          <a:p>
            <a:pPr lvl="2"/>
            <a:r>
              <a:rPr lang="ru-RU" dirty="0" smtClean="0"/>
              <a:t> </a:t>
            </a:r>
            <a:r>
              <a:rPr lang="ru-RU" dirty="0"/>
              <a:t>лекарственные средства, разлагающиеся с образованием летучих </a:t>
            </a:r>
            <a:r>
              <a:rPr lang="ru-RU" dirty="0" smtClean="0"/>
              <a:t>продуктов;</a:t>
            </a:r>
          </a:p>
          <a:p>
            <a:pPr lvl="2"/>
            <a:r>
              <a:rPr lang="ru-RU" dirty="0" smtClean="0"/>
              <a:t>лекарственные </a:t>
            </a:r>
            <a:r>
              <a:rPr lang="ru-RU" dirty="0"/>
              <a:t>средства с определенным нижним пределом </a:t>
            </a:r>
            <a:r>
              <a:rPr lang="ru-RU" dirty="0" smtClean="0"/>
              <a:t>влагосодержания</a:t>
            </a:r>
            <a:endParaRPr lang="ru-RU" dirty="0"/>
          </a:p>
          <a:p>
            <a:endParaRPr lang="ru-RU" dirty="0"/>
          </a:p>
        </p:txBody>
      </p:sp>
    </p:spTree>
    <p:extLst>
      <p:ext uri="{BB962C8B-B14F-4D97-AF65-F5344CB8AC3E}">
        <p14:creationId xmlns:p14="http://schemas.microsoft.com/office/powerpoint/2010/main" val="180743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Проекты нормативных документов</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ФЗ </a:t>
            </a:r>
            <a:r>
              <a:rPr lang="ru-RU" dirty="0"/>
              <a:t>«О </a:t>
            </a:r>
            <a:r>
              <a:rPr lang="ru-RU" dirty="0" smtClean="0"/>
              <a:t>ветеринарии»</a:t>
            </a:r>
          </a:p>
          <a:p>
            <a:r>
              <a:rPr lang="ru-RU" dirty="0"/>
              <a:t>Правила оптовой торговли лекарственными средствами для ветеринарного </a:t>
            </a:r>
            <a:r>
              <a:rPr lang="ru-RU" dirty="0" smtClean="0"/>
              <a:t>применения</a:t>
            </a:r>
          </a:p>
          <a:p>
            <a:r>
              <a:rPr lang="ru-RU" dirty="0"/>
              <a:t>Правила отпуска лекарственных средств для ветеринарного </a:t>
            </a:r>
            <a:r>
              <a:rPr lang="ru-RU" dirty="0" smtClean="0"/>
              <a:t>применения</a:t>
            </a:r>
          </a:p>
          <a:p>
            <a:r>
              <a:rPr lang="ru-RU" dirty="0"/>
              <a:t>Правила хранения лекарственных средств для ветеринарного </a:t>
            </a:r>
            <a:r>
              <a:rPr lang="ru-RU" dirty="0" smtClean="0"/>
              <a:t>применения</a:t>
            </a:r>
          </a:p>
          <a:p>
            <a:r>
              <a:rPr lang="ru-RU" dirty="0" smtClean="0"/>
              <a:t>Технические регламенты ТС</a:t>
            </a:r>
          </a:p>
          <a:p>
            <a:pPr lvl="2"/>
            <a:r>
              <a:rPr lang="ru-RU" dirty="0" smtClean="0"/>
              <a:t>«</a:t>
            </a:r>
            <a:r>
              <a:rPr lang="ru-RU" dirty="0"/>
              <a:t>О безопасности химической продукции» (завершено внутригосударственное согласование)</a:t>
            </a:r>
          </a:p>
          <a:p>
            <a:pPr lvl="2"/>
            <a:r>
              <a:rPr lang="ru-RU" dirty="0" smtClean="0"/>
              <a:t>«</a:t>
            </a:r>
            <a:r>
              <a:rPr lang="ru-RU" dirty="0"/>
              <a:t>О безопасности лекарственных средств</a:t>
            </a:r>
            <a:r>
              <a:rPr lang="ru-RU" dirty="0" smtClean="0"/>
              <a:t>»</a:t>
            </a:r>
            <a:br>
              <a:rPr lang="ru-RU" dirty="0" smtClean="0"/>
            </a:br>
            <a:r>
              <a:rPr lang="ru-RU" dirty="0" smtClean="0"/>
              <a:t>(не вынесен для обсуждения)</a:t>
            </a:r>
            <a:endParaRPr lang="ru-RU" dirty="0"/>
          </a:p>
          <a:p>
            <a:pPr lvl="2"/>
            <a:r>
              <a:rPr lang="ru-RU" dirty="0" smtClean="0"/>
              <a:t>«О безопасности изделий медицинского назначения»</a:t>
            </a:r>
            <a:br>
              <a:rPr lang="ru-RU" dirty="0" smtClean="0"/>
            </a:br>
            <a:r>
              <a:rPr lang="ru-RU" dirty="0"/>
              <a:t>(не </a:t>
            </a:r>
            <a:r>
              <a:rPr lang="ru-RU" dirty="0" smtClean="0"/>
              <a:t>вынесен </a:t>
            </a:r>
            <a:r>
              <a:rPr lang="ru-RU" dirty="0"/>
              <a:t>для обсуждения)</a:t>
            </a:r>
          </a:p>
        </p:txBody>
      </p:sp>
    </p:spTree>
    <p:extLst>
      <p:ext uri="{BB962C8B-B14F-4D97-AF65-F5344CB8AC3E}">
        <p14:creationId xmlns:p14="http://schemas.microsoft.com/office/powerpoint/2010/main" val="373766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73901" y="76200"/>
            <a:ext cx="8104249" cy="1192560"/>
          </a:xfrm>
        </p:spPr>
        <p:txBody>
          <a:bodyPr>
            <a:normAutofit fontScale="90000"/>
          </a:bodyPr>
          <a:lstStyle/>
          <a:p>
            <a:r>
              <a:rPr lang="ru-RU" dirty="0"/>
              <a:t>Хранение лекарственных средств, требующих защиты</a:t>
            </a:r>
            <a:br>
              <a:rPr lang="ru-RU" dirty="0"/>
            </a:br>
            <a:r>
              <a:rPr lang="ru-RU" dirty="0"/>
              <a:t>от воздействия повышенной температуры</a:t>
            </a:r>
          </a:p>
        </p:txBody>
      </p:sp>
      <p:sp>
        <p:nvSpPr>
          <p:cNvPr id="4" name="Объект 3"/>
          <p:cNvSpPr>
            <a:spLocks noGrp="1"/>
          </p:cNvSpPr>
          <p:nvPr>
            <p:ph idx="1"/>
          </p:nvPr>
        </p:nvSpPr>
        <p:spPr/>
        <p:txBody>
          <a:bodyPr>
            <a:normAutofit fontScale="92500" lnSpcReduction="10000"/>
          </a:bodyPr>
          <a:lstStyle/>
          <a:p>
            <a:r>
              <a:rPr lang="ru-RU" dirty="0"/>
              <a:t>Хранение лекарственных средств, требующих защиты </a:t>
            </a:r>
            <a:r>
              <a:rPr lang="ru-RU" dirty="0" smtClean="0"/>
              <a:t>от воздействия </a:t>
            </a:r>
            <a:r>
              <a:rPr lang="ru-RU" dirty="0"/>
              <a:t>повышенной температуры (термолабильные </a:t>
            </a:r>
            <a:r>
              <a:rPr lang="ru-RU" dirty="0" smtClean="0"/>
              <a:t>лекарственные средства</a:t>
            </a:r>
            <a:r>
              <a:rPr lang="ru-RU" dirty="0"/>
              <a:t>), должно осуществляться в соответствии с </a:t>
            </a:r>
            <a:r>
              <a:rPr lang="ru-RU" dirty="0" smtClean="0"/>
              <a:t>температурным режимом</a:t>
            </a:r>
            <a:r>
              <a:rPr lang="ru-RU" dirty="0"/>
              <a:t>, указанным в инструкциях по применению </a:t>
            </a:r>
            <a:r>
              <a:rPr lang="ru-RU" dirty="0" smtClean="0"/>
              <a:t>лекарственных препаратов</a:t>
            </a:r>
            <a:r>
              <a:rPr lang="ru-RU" dirty="0"/>
              <a:t>, на вторичной (потребительской) упаковке – для </a:t>
            </a:r>
            <a:r>
              <a:rPr lang="ru-RU" dirty="0" smtClean="0"/>
              <a:t>лекарственных препаратов</a:t>
            </a:r>
            <a:r>
              <a:rPr lang="ru-RU" dirty="0"/>
              <a:t>, на первичной упаковке – для фармацевтических </a:t>
            </a:r>
            <a:r>
              <a:rPr lang="ru-RU" dirty="0" smtClean="0"/>
              <a:t>субстанций. </a:t>
            </a:r>
          </a:p>
          <a:p>
            <a:r>
              <a:rPr lang="ru-RU" dirty="0" smtClean="0"/>
              <a:t>Иммунобиологические </a:t>
            </a:r>
            <a:r>
              <a:rPr lang="ru-RU" dirty="0"/>
              <a:t>препараты одного и того же </a:t>
            </a:r>
            <a:r>
              <a:rPr lang="ru-RU" dirty="0" smtClean="0"/>
              <a:t>наименования хранят </a:t>
            </a:r>
            <a:r>
              <a:rPr lang="ru-RU" dirty="0"/>
              <a:t>по сериям с учетом срока их годности. Не допускается </a:t>
            </a:r>
            <a:r>
              <a:rPr lang="ru-RU" dirty="0" smtClean="0"/>
              <a:t>хранение иммунобиологических </a:t>
            </a:r>
            <a:r>
              <a:rPr lang="ru-RU" dirty="0"/>
              <a:t>препаратов (вакцин и антитоксических сывороток) </a:t>
            </a:r>
            <a:r>
              <a:rPr lang="ru-RU" dirty="0" smtClean="0"/>
              <a:t>на дверной </a:t>
            </a:r>
            <a:r>
              <a:rPr lang="ru-RU" dirty="0"/>
              <a:t>панели холодильника.</a:t>
            </a:r>
          </a:p>
        </p:txBody>
      </p:sp>
    </p:spTree>
    <p:extLst>
      <p:ext uri="{BB962C8B-B14F-4D97-AF65-F5344CB8AC3E}">
        <p14:creationId xmlns:p14="http://schemas.microsoft.com/office/powerpoint/2010/main" val="396437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fontScale="85000" lnSpcReduction="10000"/>
          </a:bodyPr>
          <a:lstStyle/>
          <a:p>
            <a:r>
              <a:rPr lang="ru-RU" dirty="0"/>
              <a:t>Антибиотики следует хранить в промышленной упаковке </a:t>
            </a:r>
            <a:r>
              <a:rPr lang="ru-RU" dirty="0" smtClean="0"/>
              <a:t>при комнатной </a:t>
            </a:r>
            <a:r>
              <a:rPr lang="ru-RU" dirty="0"/>
              <a:t>температуре (20 ± 2˚С), если отсутствуют другие указания </a:t>
            </a:r>
            <a:r>
              <a:rPr lang="ru-RU" dirty="0" smtClean="0"/>
              <a:t>в инструкции </a:t>
            </a:r>
            <a:r>
              <a:rPr lang="ru-RU" dirty="0"/>
              <a:t>по применению лекарственных препаратов, на </a:t>
            </a:r>
            <a:r>
              <a:rPr lang="ru-RU" dirty="0" smtClean="0"/>
              <a:t>вторичной (потребительской</a:t>
            </a:r>
            <a:r>
              <a:rPr lang="ru-RU" dirty="0"/>
              <a:t>) упаковке – для лекарственных препаратов, или </a:t>
            </a:r>
            <a:r>
              <a:rPr lang="ru-RU" dirty="0" smtClean="0"/>
              <a:t>на первичной упаковке – для фармацевтических субстанций</a:t>
            </a:r>
          </a:p>
          <a:p>
            <a:r>
              <a:rPr lang="ru-RU" dirty="0"/>
              <a:t>Органопрепараты следует хранить в защищенном от </a:t>
            </a:r>
            <a:r>
              <a:rPr lang="ru-RU" dirty="0" smtClean="0"/>
              <a:t>света, прохладном </a:t>
            </a:r>
            <a:r>
              <a:rPr lang="ru-RU" dirty="0"/>
              <a:t>и сухом месте при температуре 0 - +15 ˚С, если нет </a:t>
            </a:r>
            <a:r>
              <a:rPr lang="ru-RU" dirty="0" smtClean="0"/>
              <a:t>других указаний </a:t>
            </a:r>
            <a:r>
              <a:rPr lang="ru-RU" dirty="0"/>
              <a:t>в инструкции по применению и на вторичной (</a:t>
            </a:r>
            <a:r>
              <a:rPr lang="ru-RU" dirty="0" smtClean="0"/>
              <a:t>потребительской) упаковке </a:t>
            </a:r>
            <a:r>
              <a:rPr lang="ru-RU" dirty="0"/>
              <a:t>лекарственного препарата.</a:t>
            </a:r>
          </a:p>
          <a:p>
            <a:r>
              <a:rPr lang="ru-RU" dirty="0" smtClean="0"/>
              <a:t>Жирные </a:t>
            </a:r>
            <a:r>
              <a:rPr lang="ru-RU" dirty="0"/>
              <a:t>масла хранят при температуре от +4 до +12 ˚С.</a:t>
            </a:r>
          </a:p>
          <a:p>
            <a:r>
              <a:rPr lang="ru-RU" dirty="0" smtClean="0"/>
              <a:t>Загрузка </a:t>
            </a:r>
            <a:r>
              <a:rPr lang="ru-RU" dirty="0"/>
              <a:t>холодильного оборудования (</a:t>
            </a:r>
            <a:r>
              <a:rPr lang="ru-RU" dirty="0" smtClean="0"/>
              <a:t>холодильников, холодильных </a:t>
            </a:r>
            <a:r>
              <a:rPr lang="ru-RU" dirty="0"/>
              <a:t>витрин, камер, комнат) </a:t>
            </a:r>
            <a:r>
              <a:rPr lang="ru-RU" dirty="0" smtClean="0"/>
              <a:t>должна обеспечивать свободную циркуляцию </a:t>
            </a:r>
            <a:r>
              <a:rPr lang="ru-RU" dirty="0"/>
              <a:t>воздуха в помещении для хранения лекарственных средств.</a:t>
            </a:r>
          </a:p>
        </p:txBody>
      </p:sp>
    </p:spTree>
    <p:extLst>
      <p:ext uri="{BB962C8B-B14F-4D97-AF65-F5344CB8AC3E}">
        <p14:creationId xmlns:p14="http://schemas.microsoft.com/office/powerpoint/2010/main" val="195714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Хранение лекарственных средств, требующих защиты</a:t>
            </a:r>
            <a:br>
              <a:rPr lang="ru-RU" dirty="0"/>
            </a:br>
            <a:r>
              <a:rPr lang="ru-RU" dirty="0"/>
              <a:t>от воздействия пониженной температуры</a:t>
            </a:r>
          </a:p>
        </p:txBody>
      </p:sp>
      <p:sp>
        <p:nvSpPr>
          <p:cNvPr id="4" name="Объект 3"/>
          <p:cNvSpPr>
            <a:spLocks noGrp="1"/>
          </p:cNvSpPr>
          <p:nvPr>
            <p:ph idx="1"/>
          </p:nvPr>
        </p:nvSpPr>
        <p:spPr/>
        <p:txBody>
          <a:bodyPr>
            <a:normAutofit/>
          </a:bodyPr>
          <a:lstStyle/>
          <a:p>
            <a:r>
              <a:rPr lang="ru-RU" dirty="0"/>
              <a:t>К числу лекарственных средств, требующих защиты от </a:t>
            </a:r>
            <a:r>
              <a:rPr lang="ru-RU" dirty="0" smtClean="0"/>
              <a:t>воздействия пониженной </a:t>
            </a:r>
            <a:r>
              <a:rPr lang="ru-RU" dirty="0"/>
              <a:t>температуры, относятся такие, физико-химическое </a:t>
            </a:r>
            <a:r>
              <a:rPr lang="ru-RU" dirty="0" smtClean="0"/>
              <a:t>состояние которых </a:t>
            </a:r>
            <a:r>
              <a:rPr lang="ru-RU" dirty="0"/>
              <a:t>после замерзания изменяется и при последующем согревании </a:t>
            </a:r>
            <a:r>
              <a:rPr lang="ru-RU" dirty="0" smtClean="0"/>
              <a:t>до комнатной </a:t>
            </a:r>
            <a:r>
              <a:rPr lang="ru-RU" dirty="0"/>
              <a:t>температуры (20 ± 2˚С) не восстанавливается (40% </a:t>
            </a:r>
            <a:r>
              <a:rPr lang="ru-RU" dirty="0" smtClean="0"/>
              <a:t>раствор формальдегида </a:t>
            </a:r>
            <a:r>
              <a:rPr lang="ru-RU" dirty="0"/>
              <a:t>(формалин), ледяная уксусная кислота, жирные </a:t>
            </a:r>
            <a:r>
              <a:rPr lang="ru-RU" dirty="0" smtClean="0"/>
              <a:t>масла, растворы </a:t>
            </a:r>
            <a:r>
              <a:rPr lang="ru-RU" dirty="0"/>
              <a:t>инсулина и др.).</a:t>
            </a:r>
          </a:p>
        </p:txBody>
      </p:sp>
    </p:spTree>
    <p:extLst>
      <p:ext uri="{BB962C8B-B14F-4D97-AF65-F5344CB8AC3E}">
        <p14:creationId xmlns:p14="http://schemas.microsoft.com/office/powerpoint/2010/main" val="34096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dirty="0"/>
              <a:t>Хранение лекарственных средств, требующих защиты </a:t>
            </a:r>
            <a:r>
              <a:rPr lang="ru-RU" dirty="0" smtClean="0"/>
              <a:t>от воздействия </a:t>
            </a:r>
            <a:r>
              <a:rPr lang="ru-RU" dirty="0"/>
              <a:t>пониженной температуры, осуществляется в соответствии </a:t>
            </a:r>
            <a:r>
              <a:rPr lang="ru-RU" dirty="0" smtClean="0"/>
              <a:t>с температурным </a:t>
            </a:r>
            <a:r>
              <a:rPr lang="ru-RU" dirty="0"/>
              <a:t>режимом, указанным в инструкциях по </a:t>
            </a:r>
            <a:r>
              <a:rPr lang="ru-RU" dirty="0" smtClean="0"/>
              <a:t>применению лекарственных </a:t>
            </a:r>
            <a:r>
              <a:rPr lang="ru-RU" dirty="0"/>
              <a:t>препаратов, на вторичной (потребительской) упаковке – </a:t>
            </a:r>
            <a:r>
              <a:rPr lang="ru-RU" dirty="0" smtClean="0"/>
              <a:t>для лекарственных </a:t>
            </a:r>
            <a:r>
              <a:rPr lang="ru-RU" dirty="0"/>
              <a:t>препаратов, на первичной упаковке – для </a:t>
            </a:r>
            <a:r>
              <a:rPr lang="ru-RU" dirty="0" smtClean="0"/>
              <a:t>фармацевтических субстанций</a:t>
            </a:r>
            <a:r>
              <a:rPr lang="ru-RU" dirty="0"/>
              <a:t>.</a:t>
            </a:r>
          </a:p>
          <a:p>
            <a:r>
              <a:rPr lang="ru-RU" dirty="0" smtClean="0"/>
              <a:t>Замерзание </a:t>
            </a:r>
            <a:r>
              <a:rPr lang="ru-RU" dirty="0"/>
              <a:t>препаратов, требующих защиты от </a:t>
            </a:r>
            <a:r>
              <a:rPr lang="ru-RU" dirty="0" smtClean="0"/>
              <a:t>воздействия пониженной </a:t>
            </a:r>
            <a:r>
              <a:rPr lang="ru-RU" dirty="0"/>
              <a:t>температуры, не допускается.</a:t>
            </a:r>
          </a:p>
        </p:txBody>
      </p:sp>
    </p:spTree>
    <p:extLst>
      <p:ext uri="{BB962C8B-B14F-4D97-AF65-F5344CB8AC3E}">
        <p14:creationId xmlns:p14="http://schemas.microsoft.com/office/powerpoint/2010/main" val="34515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73901" y="76200"/>
            <a:ext cx="8104249" cy="1192560"/>
          </a:xfrm>
        </p:spPr>
        <p:txBody>
          <a:bodyPr>
            <a:normAutofit fontScale="90000"/>
          </a:bodyPr>
          <a:lstStyle/>
          <a:p>
            <a:r>
              <a:rPr lang="ru-RU" dirty="0"/>
              <a:t>Хранение лекарственных средств, требующих защиты</a:t>
            </a:r>
            <a:br>
              <a:rPr lang="ru-RU" dirty="0"/>
            </a:br>
            <a:r>
              <a:rPr lang="ru-RU" dirty="0"/>
              <a:t>от воздействия </a:t>
            </a:r>
            <a:r>
              <a:rPr lang="ru-RU" dirty="0" smtClean="0"/>
              <a:t>газов</a:t>
            </a:r>
            <a:endParaRPr lang="ru-RU" dirty="0"/>
          </a:p>
        </p:txBody>
      </p:sp>
      <p:sp>
        <p:nvSpPr>
          <p:cNvPr id="4" name="Объект 3"/>
          <p:cNvSpPr>
            <a:spLocks noGrp="1"/>
          </p:cNvSpPr>
          <p:nvPr>
            <p:ph idx="1"/>
          </p:nvPr>
        </p:nvSpPr>
        <p:spPr/>
        <p:txBody>
          <a:bodyPr>
            <a:normAutofit/>
          </a:bodyPr>
          <a:lstStyle/>
          <a:p>
            <a:r>
              <a:rPr lang="ru-RU" dirty="0"/>
              <a:t>Лекарственные средства, требующие защиты от воздействия </a:t>
            </a:r>
            <a:r>
              <a:rPr lang="ru-RU" dirty="0" smtClean="0"/>
              <a:t>газов, находящихся </a:t>
            </a:r>
            <a:r>
              <a:rPr lang="ru-RU" dirty="0"/>
              <a:t>в окружающей среде (вещества, реагирующие с </a:t>
            </a:r>
            <a:r>
              <a:rPr lang="ru-RU" dirty="0" smtClean="0"/>
              <a:t>кислородом воздуха</a:t>
            </a:r>
            <a:r>
              <a:rPr lang="ru-RU" dirty="0"/>
              <a:t>, вещества, реагирующие с углекислым газом воздуха), </a:t>
            </a:r>
            <a:r>
              <a:rPr lang="ru-RU" dirty="0" smtClean="0"/>
              <a:t>следует хранить </a:t>
            </a:r>
            <a:r>
              <a:rPr lang="ru-RU" dirty="0"/>
              <a:t>в герметически укупоренной таре из материалов, </a:t>
            </a:r>
            <a:r>
              <a:rPr lang="ru-RU" dirty="0" smtClean="0"/>
              <a:t>непроницаемых для </a:t>
            </a:r>
            <a:r>
              <a:rPr lang="ru-RU" dirty="0"/>
              <a:t>газов, по возможности заполненной доверху.</a:t>
            </a:r>
          </a:p>
        </p:txBody>
      </p:sp>
    </p:spTree>
    <p:extLst>
      <p:ext uri="{BB962C8B-B14F-4D97-AF65-F5344CB8AC3E}">
        <p14:creationId xmlns:p14="http://schemas.microsoft.com/office/powerpoint/2010/main" val="1757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Хранение пахучих и красящих лекарственных средств</a:t>
            </a:r>
          </a:p>
        </p:txBody>
      </p:sp>
      <p:sp>
        <p:nvSpPr>
          <p:cNvPr id="3" name="Объект 2"/>
          <p:cNvSpPr>
            <a:spLocks noGrp="1"/>
          </p:cNvSpPr>
          <p:nvPr>
            <p:ph idx="1"/>
          </p:nvPr>
        </p:nvSpPr>
        <p:spPr/>
        <p:txBody>
          <a:bodyPr>
            <a:normAutofit fontScale="85000" lnSpcReduction="20000"/>
          </a:bodyPr>
          <a:lstStyle/>
          <a:p>
            <a:r>
              <a:rPr lang="ru-RU" dirty="0"/>
              <a:t>Пахучие лекарственные средства (как летучие, так и </a:t>
            </a:r>
            <a:r>
              <a:rPr lang="ru-RU" dirty="0" smtClean="0"/>
              <a:t>практически нелетучие</a:t>
            </a:r>
            <a:r>
              <a:rPr lang="ru-RU" dirty="0"/>
              <a:t>, но обладающие сильным запахом) следует хранить </a:t>
            </a:r>
            <a:r>
              <a:rPr lang="ru-RU" dirty="0" smtClean="0"/>
              <a:t>в герметически </a:t>
            </a:r>
            <a:r>
              <a:rPr lang="ru-RU" dirty="0"/>
              <a:t>закрытой таре, непроницаемой для запаха, раздельно </a:t>
            </a:r>
            <a:r>
              <a:rPr lang="ru-RU" dirty="0" smtClean="0"/>
              <a:t>по наименованиям</a:t>
            </a:r>
            <a:r>
              <a:rPr lang="ru-RU" dirty="0"/>
              <a:t>.</a:t>
            </a:r>
          </a:p>
          <a:p>
            <a:r>
              <a:rPr lang="ru-RU" dirty="0" smtClean="0"/>
              <a:t>Красящие </a:t>
            </a:r>
            <a:r>
              <a:rPr lang="ru-RU" dirty="0"/>
              <a:t>лекарственные средства (оставляющие окрашенный </a:t>
            </a:r>
            <a:r>
              <a:rPr lang="ru-RU" dirty="0" smtClean="0"/>
              <a:t>след, не </a:t>
            </a:r>
            <a:r>
              <a:rPr lang="ru-RU" dirty="0"/>
              <a:t>смываемый обычной санитарно-гигиенической обработкой, на </a:t>
            </a:r>
            <a:r>
              <a:rPr lang="ru-RU" dirty="0" smtClean="0"/>
              <a:t>таре, укупорочных </a:t>
            </a:r>
            <a:r>
              <a:rPr lang="ru-RU" dirty="0"/>
              <a:t>средствах, оборудовании и инвентаре (бриллиантовый </a:t>
            </a:r>
            <a:r>
              <a:rPr lang="ru-RU" dirty="0" smtClean="0"/>
              <a:t>зеленый, метиленовый </a:t>
            </a:r>
            <a:r>
              <a:rPr lang="ru-RU" dirty="0"/>
              <a:t>синий, индигокармин) следует хранить в специальном шкафу </a:t>
            </a:r>
            <a:r>
              <a:rPr lang="ru-RU" dirty="0" smtClean="0"/>
              <a:t>в плотно </a:t>
            </a:r>
            <a:r>
              <a:rPr lang="ru-RU" dirty="0"/>
              <a:t>укупоренной таре, раздельно по наименованиям.</a:t>
            </a:r>
          </a:p>
          <a:p>
            <a:r>
              <a:rPr lang="ru-RU" dirty="0" smtClean="0"/>
              <a:t>Для </a:t>
            </a:r>
            <a:r>
              <a:rPr lang="ru-RU" dirty="0"/>
              <a:t>работы с красящими лекарственными средствами для </a:t>
            </a:r>
            <a:r>
              <a:rPr lang="ru-RU" dirty="0" smtClean="0"/>
              <a:t>каждого наименования </a:t>
            </a:r>
            <a:r>
              <a:rPr lang="ru-RU" dirty="0"/>
              <a:t>необходимо выделять специальные весы, ступку, шпатель </a:t>
            </a:r>
            <a:r>
              <a:rPr lang="ru-RU" dirty="0" smtClean="0"/>
              <a:t>и другой </a:t>
            </a:r>
            <a:r>
              <a:rPr lang="ru-RU" dirty="0"/>
              <a:t>необходимый инвентарь.</a:t>
            </a:r>
          </a:p>
        </p:txBody>
      </p:sp>
    </p:spTree>
    <p:extLst>
      <p:ext uri="{BB962C8B-B14F-4D97-AF65-F5344CB8AC3E}">
        <p14:creationId xmlns:p14="http://schemas.microsoft.com/office/powerpoint/2010/main" val="425582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Хранение лекарственного растительного сырья</a:t>
            </a:r>
          </a:p>
        </p:txBody>
      </p:sp>
      <p:sp>
        <p:nvSpPr>
          <p:cNvPr id="3" name="Объект 2"/>
          <p:cNvSpPr>
            <a:spLocks noGrp="1"/>
          </p:cNvSpPr>
          <p:nvPr>
            <p:ph idx="1"/>
          </p:nvPr>
        </p:nvSpPr>
        <p:spPr/>
        <p:txBody>
          <a:bodyPr>
            <a:normAutofit fontScale="77500" lnSpcReduction="20000"/>
          </a:bodyPr>
          <a:lstStyle/>
          <a:p>
            <a:r>
              <a:rPr lang="ru-RU" dirty="0"/>
              <a:t>Лекарственное растительное сырье (предварительно </a:t>
            </a:r>
            <a:r>
              <a:rPr lang="ru-RU" dirty="0" smtClean="0"/>
              <a:t>высушенное) должно </a:t>
            </a:r>
            <a:r>
              <a:rPr lang="ru-RU" dirty="0"/>
              <a:t>храниться в сухом, хорошо вентилируемом помещении, в </a:t>
            </a:r>
            <a:r>
              <a:rPr lang="ru-RU" dirty="0" smtClean="0"/>
              <a:t>плотно закрытой </a:t>
            </a:r>
            <a:r>
              <a:rPr lang="ru-RU" dirty="0"/>
              <a:t>таре (стеклянной, металлической, деревянной).</a:t>
            </a:r>
          </a:p>
          <a:p>
            <a:r>
              <a:rPr lang="ru-RU" dirty="0" smtClean="0"/>
              <a:t>Резаное </a:t>
            </a:r>
            <a:r>
              <a:rPr lang="ru-RU" dirty="0"/>
              <a:t>сырье хранят в тканевых мешках, порошок - в </a:t>
            </a:r>
            <a:r>
              <a:rPr lang="ru-RU" dirty="0" smtClean="0"/>
              <a:t>двойных мешках </a:t>
            </a:r>
            <a:r>
              <a:rPr lang="ru-RU" dirty="0"/>
              <a:t>(внутренний - бумажный, наружный - тканевый), </a:t>
            </a:r>
            <a:r>
              <a:rPr lang="ru-RU" dirty="0" smtClean="0"/>
              <a:t>картонных упаковках</a:t>
            </a:r>
            <a:r>
              <a:rPr lang="ru-RU" dirty="0"/>
              <a:t>. В зависимости от физико-химических свойств </a:t>
            </a:r>
            <a:r>
              <a:rPr lang="ru-RU" dirty="0" smtClean="0"/>
              <a:t>лекарственного растительного </a:t>
            </a:r>
            <a:r>
              <a:rPr lang="ru-RU" dirty="0"/>
              <a:t>сырья допускается упаковка из полимерных материалов.</a:t>
            </a:r>
          </a:p>
          <a:p>
            <a:r>
              <a:rPr lang="ru-RU" dirty="0" smtClean="0"/>
              <a:t>Лекарственное </a:t>
            </a:r>
            <a:r>
              <a:rPr lang="ru-RU" dirty="0"/>
              <a:t>растительное сырье, содержащее эфирные </a:t>
            </a:r>
            <a:r>
              <a:rPr lang="ru-RU" dirty="0" smtClean="0"/>
              <a:t>масла, необходимо </a:t>
            </a:r>
            <a:r>
              <a:rPr lang="ru-RU" dirty="0"/>
              <a:t>хранить изолированно в хорошо укупоренной таре.</a:t>
            </a:r>
          </a:p>
          <a:p>
            <a:r>
              <a:rPr lang="ru-RU" dirty="0" smtClean="0"/>
              <a:t>Лекарственное </a:t>
            </a:r>
            <a:r>
              <a:rPr lang="ru-RU" dirty="0"/>
              <a:t>растительное сырье должно </a:t>
            </a:r>
            <a:r>
              <a:rPr lang="ru-RU" dirty="0" smtClean="0"/>
              <a:t>подвергаться периодическому </a:t>
            </a:r>
            <a:r>
              <a:rPr lang="ru-RU" dirty="0"/>
              <a:t>контролю в форме оценки по </a:t>
            </a:r>
            <a:r>
              <a:rPr lang="ru-RU" dirty="0" smtClean="0"/>
              <a:t>органолептическим показателям</a:t>
            </a:r>
            <a:r>
              <a:rPr lang="ru-RU" dirty="0"/>
              <a:t>. Трава, корни, корневища, семена, плоды, </a:t>
            </a:r>
            <a:r>
              <a:rPr lang="ru-RU" dirty="0" smtClean="0"/>
              <a:t>утратившие нормальную </a:t>
            </a:r>
            <a:r>
              <a:rPr lang="ru-RU" dirty="0"/>
              <a:t>окраску, запах, а также пораженные плесенью, </a:t>
            </a:r>
            <a:r>
              <a:rPr lang="ru-RU" dirty="0" smtClean="0"/>
              <a:t>амбарными вредителями</a:t>
            </a:r>
            <a:r>
              <a:rPr lang="ru-RU" dirty="0"/>
              <a:t>, не допускаются к дальнейшему хранению и использованию.</a:t>
            </a:r>
          </a:p>
        </p:txBody>
      </p:sp>
    </p:spTree>
    <p:extLst>
      <p:ext uri="{BB962C8B-B14F-4D97-AF65-F5344CB8AC3E}">
        <p14:creationId xmlns:p14="http://schemas.microsoft.com/office/powerpoint/2010/main" val="81236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Хранение огнеопасных лекарственных средств</a:t>
            </a:r>
          </a:p>
        </p:txBody>
      </p:sp>
      <p:sp>
        <p:nvSpPr>
          <p:cNvPr id="3" name="Объект 2"/>
          <p:cNvSpPr>
            <a:spLocks noGrp="1"/>
          </p:cNvSpPr>
          <p:nvPr>
            <p:ph idx="1"/>
          </p:nvPr>
        </p:nvSpPr>
        <p:spPr/>
        <p:txBody>
          <a:bodyPr>
            <a:normAutofit/>
          </a:bodyPr>
          <a:lstStyle/>
          <a:p>
            <a:r>
              <a:rPr lang="ru-RU" dirty="0"/>
              <a:t>Хранение огнеопасных лекарственных средств (</a:t>
            </a:r>
            <a:r>
              <a:rPr lang="ru-RU" dirty="0" smtClean="0"/>
              <a:t>лекарственные средства</a:t>
            </a:r>
            <a:r>
              <a:rPr lang="ru-RU" dirty="0"/>
              <a:t>, обладающие легковоспламеняющимися свойствами; </a:t>
            </a:r>
            <a:r>
              <a:rPr lang="ru-RU" dirty="0" smtClean="0"/>
              <a:t>лекарственные средства</a:t>
            </a:r>
            <a:r>
              <a:rPr lang="ru-RU" dirty="0"/>
              <a:t>, обладающие легкогорючими свойствами) должно </a:t>
            </a:r>
            <a:r>
              <a:rPr lang="ru-RU" dirty="0" smtClean="0"/>
              <a:t>осуществляться отдельно </a:t>
            </a:r>
            <a:r>
              <a:rPr lang="ru-RU" dirty="0"/>
              <a:t>от других лекарственных средств.</a:t>
            </a:r>
          </a:p>
          <a:p>
            <a:r>
              <a:rPr lang="ru-RU" dirty="0" smtClean="0"/>
              <a:t>Легковоспламеняющиеся </a:t>
            </a:r>
            <a:r>
              <a:rPr lang="ru-RU" dirty="0"/>
              <a:t>лекарственные средства хранят в </a:t>
            </a:r>
            <a:r>
              <a:rPr lang="ru-RU" dirty="0" smtClean="0"/>
              <a:t>плотно укупоренной </a:t>
            </a:r>
            <a:r>
              <a:rPr lang="ru-RU" dirty="0"/>
              <a:t>прочной, стеклянной или металлической таре, </a:t>
            </a:r>
            <a:r>
              <a:rPr lang="ru-RU" dirty="0" smtClean="0"/>
              <a:t>чтобы предупредить </a:t>
            </a:r>
            <a:r>
              <a:rPr lang="ru-RU" dirty="0"/>
              <a:t>испарение жидкостей из сосудов.</a:t>
            </a:r>
          </a:p>
        </p:txBody>
      </p:sp>
    </p:spTree>
    <p:extLst>
      <p:ext uri="{BB962C8B-B14F-4D97-AF65-F5344CB8AC3E}">
        <p14:creationId xmlns:p14="http://schemas.microsoft.com/office/powerpoint/2010/main" val="297722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dirty="0"/>
              <a:t>Бутыли, баллоны и другие крупные емкости </a:t>
            </a:r>
            <a:r>
              <a:rPr lang="ru-RU" dirty="0" smtClean="0"/>
              <a:t>с легковоспламеняющимися </a:t>
            </a:r>
            <a:r>
              <a:rPr lang="ru-RU" dirty="0"/>
              <a:t>и легкогорючими лекарственными </a:t>
            </a:r>
            <a:r>
              <a:rPr lang="ru-RU" dirty="0" smtClean="0"/>
              <a:t>средствами должны </a:t>
            </a:r>
            <a:r>
              <a:rPr lang="ru-RU" dirty="0"/>
              <a:t>храниться на полках стеллажей в один ряд по </a:t>
            </a:r>
            <a:r>
              <a:rPr lang="ru-RU" dirty="0" smtClean="0"/>
              <a:t>высоте.</a:t>
            </a:r>
          </a:p>
          <a:p>
            <a:r>
              <a:rPr lang="ru-RU" dirty="0" smtClean="0"/>
              <a:t>Запрещается их </a:t>
            </a:r>
            <a:r>
              <a:rPr lang="ru-RU" dirty="0"/>
              <a:t>хранение в несколько рядов по высоте с использованием </a:t>
            </a:r>
            <a:r>
              <a:rPr lang="ru-RU" dirty="0" smtClean="0"/>
              <a:t>различных прокладочных </a:t>
            </a:r>
            <a:r>
              <a:rPr lang="ru-RU" dirty="0"/>
              <a:t>материалов.</a:t>
            </a:r>
          </a:p>
          <a:p>
            <a:r>
              <a:rPr lang="ru-RU" dirty="0" smtClean="0"/>
              <a:t>Не </a:t>
            </a:r>
            <a:r>
              <a:rPr lang="ru-RU" dirty="0"/>
              <a:t>допускается хранение указанных лекарственных средств </a:t>
            </a:r>
            <a:r>
              <a:rPr lang="ru-RU" dirty="0" smtClean="0"/>
              <a:t>у отопительных </a:t>
            </a:r>
            <a:r>
              <a:rPr lang="ru-RU" dirty="0"/>
              <a:t>приборов. Расстояние от стеллажа или штабеля </a:t>
            </a:r>
            <a:r>
              <a:rPr lang="ru-RU" dirty="0" smtClean="0"/>
              <a:t>до нагревательного </a:t>
            </a:r>
            <a:r>
              <a:rPr lang="ru-RU" dirty="0"/>
              <a:t>элемента должно быть не менее 1 метра.</a:t>
            </a:r>
          </a:p>
        </p:txBody>
      </p:sp>
    </p:spTree>
    <p:extLst>
      <p:ext uri="{BB962C8B-B14F-4D97-AF65-F5344CB8AC3E}">
        <p14:creationId xmlns:p14="http://schemas.microsoft.com/office/powerpoint/2010/main" val="13018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Хранение бутылей с легковоспламеняющимися и </a:t>
            </a:r>
            <a:r>
              <a:rPr lang="ru-RU" dirty="0" smtClean="0"/>
              <a:t>легкогорючими лекарственными </a:t>
            </a:r>
            <a:r>
              <a:rPr lang="ru-RU" dirty="0"/>
              <a:t>средствами должно осуществляться в </a:t>
            </a:r>
            <a:r>
              <a:rPr lang="ru-RU" dirty="0" smtClean="0"/>
              <a:t>таре, предохраняющей </a:t>
            </a:r>
            <a:r>
              <a:rPr lang="ru-RU" dirty="0"/>
              <a:t>от ударов, или в </a:t>
            </a:r>
            <a:r>
              <a:rPr lang="ru-RU" dirty="0" err="1"/>
              <a:t>баллоноопрокидывателях</a:t>
            </a:r>
            <a:r>
              <a:rPr lang="ru-RU" dirty="0"/>
              <a:t> в один ряд.</a:t>
            </a:r>
          </a:p>
          <a:p>
            <a:r>
              <a:rPr lang="ru-RU" dirty="0" smtClean="0"/>
              <a:t>Не </a:t>
            </a:r>
            <a:r>
              <a:rPr lang="ru-RU" dirty="0"/>
              <a:t>допускается хранение легковоспламеняющихся и </a:t>
            </a:r>
            <a:r>
              <a:rPr lang="ru-RU" dirty="0" smtClean="0"/>
              <a:t> легкогорючих лекарственных </a:t>
            </a:r>
            <a:r>
              <a:rPr lang="ru-RU" dirty="0"/>
              <a:t>средств в полностью заполненной таре. Степень </a:t>
            </a:r>
            <a:r>
              <a:rPr lang="ru-RU" dirty="0" smtClean="0"/>
              <a:t> заполнения должна </a:t>
            </a:r>
            <a:r>
              <a:rPr lang="ru-RU" dirty="0"/>
              <a:t>быть не более 90% объема. Спирты в больших количествах (более </a:t>
            </a:r>
            <a:r>
              <a:rPr lang="ru-RU" dirty="0" smtClean="0"/>
              <a:t>5 литров</a:t>
            </a:r>
            <a:r>
              <a:rPr lang="ru-RU" dirty="0"/>
              <a:t>) хранятся в металлических емкостях, заполняемых не более чем </a:t>
            </a:r>
            <a:r>
              <a:rPr lang="ru-RU" dirty="0" smtClean="0"/>
              <a:t>на 75</a:t>
            </a:r>
            <a:r>
              <a:rPr lang="ru-RU" dirty="0"/>
              <a:t>% объема.</a:t>
            </a:r>
          </a:p>
        </p:txBody>
      </p:sp>
    </p:spTree>
    <p:extLst>
      <p:ext uri="{BB962C8B-B14F-4D97-AF65-F5344CB8AC3E}">
        <p14:creationId xmlns:p14="http://schemas.microsoft.com/office/powerpoint/2010/main" val="3473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Федеральные и </a:t>
            </a:r>
            <a:r>
              <a:rPr lang="ru-RU" dirty="0"/>
              <a:t>региональные органы по нормативно-правовому регулированию, надзору и </a:t>
            </a:r>
            <a:r>
              <a:rPr lang="ru-RU" dirty="0" smtClean="0"/>
              <a:t>контролю</a:t>
            </a:r>
            <a:endParaRPr lang="ru-RU" dirty="0"/>
          </a:p>
        </p:txBody>
      </p:sp>
      <p:sp>
        <p:nvSpPr>
          <p:cNvPr id="3" name="Объект 2"/>
          <p:cNvSpPr>
            <a:spLocks noGrp="1"/>
          </p:cNvSpPr>
          <p:nvPr>
            <p:ph idx="1"/>
          </p:nvPr>
        </p:nvSpPr>
        <p:spPr/>
        <p:txBody>
          <a:bodyPr>
            <a:normAutofit fontScale="92500" lnSpcReduction="20000"/>
          </a:bodyPr>
          <a:lstStyle/>
          <a:p>
            <a:r>
              <a:rPr lang="ru-RU" dirty="0"/>
              <a:t>Министерств сельского хозяйства РФ (Минсельхоз)</a:t>
            </a:r>
          </a:p>
          <a:p>
            <a:r>
              <a:rPr lang="ru-RU" dirty="0" smtClean="0"/>
              <a:t>Министерство </a:t>
            </a:r>
            <a:r>
              <a:rPr lang="ru-RU" dirty="0"/>
              <a:t>здравоохранения РФ (Минздрав)</a:t>
            </a:r>
          </a:p>
          <a:p>
            <a:r>
              <a:rPr lang="ru-RU" dirty="0"/>
              <a:t>Департамент ветеринарии (</a:t>
            </a:r>
            <a:r>
              <a:rPr lang="ru-RU" dirty="0" err="1"/>
              <a:t>Депветеринарии</a:t>
            </a:r>
            <a:r>
              <a:rPr lang="ru-RU" dirty="0"/>
              <a:t>)</a:t>
            </a:r>
          </a:p>
          <a:p>
            <a:r>
              <a:rPr lang="ru-RU" dirty="0" smtClean="0"/>
              <a:t>Департамент </a:t>
            </a:r>
            <a:r>
              <a:rPr lang="ru-RU" dirty="0"/>
              <a:t>государственного регулирования обращения лекарственных средств</a:t>
            </a:r>
          </a:p>
          <a:p>
            <a:r>
              <a:rPr lang="ru-RU" dirty="0"/>
              <a:t>Федеральная служба по ветеринарному и фитосанитарному надзору (</a:t>
            </a:r>
            <a:r>
              <a:rPr lang="ru-RU" dirty="0" err="1"/>
              <a:t>Россельхозадзор</a:t>
            </a:r>
            <a:r>
              <a:rPr lang="ru-RU" dirty="0"/>
              <a:t>)</a:t>
            </a:r>
          </a:p>
          <a:p>
            <a:r>
              <a:rPr lang="ru-RU" dirty="0"/>
              <a:t>Федеральная служба по надзору в сфере защиты прав потребителей и благополучия человека (</a:t>
            </a:r>
            <a:r>
              <a:rPr lang="ru-RU" dirty="0" err="1"/>
              <a:t>Роспотребнадзор</a:t>
            </a:r>
            <a:r>
              <a:rPr lang="ru-RU" dirty="0"/>
              <a:t>)</a:t>
            </a:r>
          </a:p>
          <a:p>
            <a:r>
              <a:rPr lang="ru-RU" dirty="0" smtClean="0"/>
              <a:t>Федеральная </a:t>
            </a:r>
            <a:r>
              <a:rPr lang="ru-RU" dirty="0"/>
              <a:t>служба по надзору в сфере здравоохранения и социального развития (Росздравнадзор)</a:t>
            </a:r>
          </a:p>
          <a:p>
            <a:endParaRPr lang="ru-RU" dirty="0"/>
          </a:p>
        </p:txBody>
      </p:sp>
    </p:spTree>
    <p:extLst>
      <p:ext uri="{BB962C8B-B14F-4D97-AF65-F5344CB8AC3E}">
        <p14:creationId xmlns:p14="http://schemas.microsoft.com/office/powerpoint/2010/main" val="26156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Не допускается совместное хранение </a:t>
            </a:r>
            <a:r>
              <a:rPr lang="ru-RU" dirty="0" smtClean="0"/>
              <a:t>легковоспламеняющихся лекарственных </a:t>
            </a:r>
            <a:r>
              <a:rPr lang="ru-RU" dirty="0"/>
              <a:t>средств с минеральными кислотами (особенно серной </a:t>
            </a:r>
            <a:r>
              <a:rPr lang="ru-RU" dirty="0" smtClean="0"/>
              <a:t>и азотной </a:t>
            </a:r>
            <a:r>
              <a:rPr lang="ru-RU" dirty="0"/>
              <a:t>кислотами), сжатыми и сжиженными газами, </a:t>
            </a:r>
            <a:r>
              <a:rPr lang="ru-RU" dirty="0" smtClean="0"/>
              <a:t>легкогорючими веществами </a:t>
            </a:r>
            <a:r>
              <a:rPr lang="ru-RU" dirty="0"/>
              <a:t>(растительными маслами, серой, перевязочным материалом</a:t>
            </a:r>
            <a:r>
              <a:rPr lang="ru-RU" dirty="0" smtClean="0"/>
              <a:t>), щелочами</a:t>
            </a:r>
            <a:r>
              <a:rPr lang="ru-RU" dirty="0"/>
              <a:t>, а также с неорганическими солями, дающими с </a:t>
            </a:r>
            <a:r>
              <a:rPr lang="ru-RU" dirty="0" smtClean="0"/>
              <a:t>органическими веществами </a:t>
            </a:r>
            <a:r>
              <a:rPr lang="ru-RU" dirty="0"/>
              <a:t>взрывоопасные смеси.</a:t>
            </a:r>
          </a:p>
          <a:p>
            <a:r>
              <a:rPr lang="ru-RU" dirty="0" smtClean="0"/>
              <a:t>Эфир </a:t>
            </a:r>
            <a:r>
              <a:rPr lang="ru-RU" dirty="0"/>
              <a:t>медицинский и эфир для наркоза хранят в </a:t>
            </a:r>
            <a:r>
              <a:rPr lang="ru-RU" dirty="0" smtClean="0"/>
              <a:t>промышленной упаковке</a:t>
            </a:r>
            <a:r>
              <a:rPr lang="ru-RU" dirty="0"/>
              <a:t>, в прохладном, защищенном от света месте, вдали от огня </a:t>
            </a:r>
            <a:r>
              <a:rPr lang="ru-RU" dirty="0" smtClean="0"/>
              <a:t>и нагревательных </a:t>
            </a:r>
            <a:r>
              <a:rPr lang="ru-RU" dirty="0"/>
              <a:t>приборов.</a:t>
            </a:r>
          </a:p>
        </p:txBody>
      </p:sp>
    </p:spTree>
    <p:extLst>
      <p:ext uri="{BB962C8B-B14F-4D97-AF65-F5344CB8AC3E}">
        <p14:creationId xmlns:p14="http://schemas.microsoft.com/office/powerpoint/2010/main" val="370971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Хранение взрывоопасных лекарственных средств</a:t>
            </a:r>
          </a:p>
        </p:txBody>
      </p:sp>
      <p:sp>
        <p:nvSpPr>
          <p:cNvPr id="4" name="Объект 3"/>
          <p:cNvSpPr>
            <a:spLocks noGrp="1"/>
          </p:cNvSpPr>
          <p:nvPr>
            <p:ph idx="1"/>
          </p:nvPr>
        </p:nvSpPr>
        <p:spPr/>
        <p:txBody>
          <a:bodyPr>
            <a:normAutofit/>
          </a:bodyPr>
          <a:lstStyle/>
          <a:p>
            <a:r>
              <a:rPr lang="ru-RU" dirty="0"/>
              <a:t>При хранении взрывоопасных лекарственных </a:t>
            </a:r>
            <a:r>
              <a:rPr lang="ru-RU" dirty="0" smtClean="0"/>
              <a:t>средств (лекарственные </a:t>
            </a:r>
            <a:r>
              <a:rPr lang="ru-RU" dirty="0"/>
              <a:t>средства, обладающие взрывчатыми </a:t>
            </a:r>
            <a:r>
              <a:rPr lang="ru-RU" dirty="0" smtClean="0"/>
              <a:t>свойствами (нитроглицерин</a:t>
            </a:r>
            <a:r>
              <a:rPr lang="ru-RU" dirty="0"/>
              <a:t>); лекарственные средства, обладающие </a:t>
            </a:r>
            <a:r>
              <a:rPr lang="ru-RU" dirty="0" smtClean="0"/>
              <a:t>взрывоопасными свойствами </a:t>
            </a:r>
            <a:r>
              <a:rPr lang="ru-RU" dirty="0"/>
              <a:t>(калия перманганат, серебра нитрат) следует принимать </a:t>
            </a:r>
            <a:r>
              <a:rPr lang="ru-RU" dirty="0" smtClean="0"/>
              <a:t>меры против </a:t>
            </a:r>
            <a:r>
              <a:rPr lang="ru-RU" dirty="0"/>
              <a:t>загрязнения их пылью.</a:t>
            </a:r>
          </a:p>
          <a:p>
            <a:r>
              <a:rPr lang="ru-RU" dirty="0" smtClean="0"/>
              <a:t>Емкости </a:t>
            </a:r>
            <a:r>
              <a:rPr lang="ru-RU" dirty="0"/>
              <a:t>с взрывоопасными лекарственными </a:t>
            </a:r>
            <a:r>
              <a:rPr lang="ru-RU" dirty="0" smtClean="0"/>
              <a:t>средствами необходимо </a:t>
            </a:r>
            <a:r>
              <a:rPr lang="ru-RU" dirty="0"/>
              <a:t>плотно закрывать во избежание попадания паров этих средств </a:t>
            </a:r>
            <a:r>
              <a:rPr lang="ru-RU" dirty="0" smtClean="0"/>
              <a:t>в воздух</a:t>
            </a:r>
            <a:r>
              <a:rPr lang="ru-RU" dirty="0"/>
              <a:t>.</a:t>
            </a:r>
          </a:p>
        </p:txBody>
      </p:sp>
    </p:spTree>
    <p:extLst>
      <p:ext uri="{BB962C8B-B14F-4D97-AF65-F5344CB8AC3E}">
        <p14:creationId xmlns:p14="http://schemas.microsoft.com/office/powerpoint/2010/main" val="42709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fontScale="92500" lnSpcReduction="10000"/>
          </a:bodyPr>
          <a:lstStyle/>
          <a:p>
            <a:r>
              <a:rPr lang="ru-RU" dirty="0"/>
              <a:t>Хранение </a:t>
            </a:r>
            <a:r>
              <a:rPr lang="ru-RU" dirty="0" err="1"/>
              <a:t>нерасфасованного</a:t>
            </a:r>
            <a:r>
              <a:rPr lang="ru-RU" dirty="0"/>
              <a:t> калия перманганата допускается </a:t>
            </a:r>
            <a:r>
              <a:rPr lang="ru-RU" dirty="0" smtClean="0"/>
              <a:t>в специальном </a:t>
            </a:r>
            <a:r>
              <a:rPr lang="ru-RU" dirty="0"/>
              <a:t>отсеке складских помещений (где он хранится в </a:t>
            </a:r>
            <a:r>
              <a:rPr lang="ru-RU" dirty="0" smtClean="0"/>
              <a:t>жестяных барабанах</a:t>
            </a:r>
            <a:r>
              <a:rPr lang="ru-RU" dirty="0"/>
              <a:t>), в </a:t>
            </a:r>
            <a:r>
              <a:rPr lang="ru-RU" dirty="0" err="1"/>
              <a:t>штангласах</a:t>
            </a:r>
            <a:r>
              <a:rPr lang="ru-RU" dirty="0"/>
              <a:t> с притертыми пробками отдельно от </a:t>
            </a:r>
            <a:r>
              <a:rPr lang="ru-RU" dirty="0" smtClean="0"/>
              <a:t>других органических </a:t>
            </a:r>
            <a:r>
              <a:rPr lang="ru-RU" dirty="0"/>
              <a:t>веществ - в аптечных организациях и у </a:t>
            </a:r>
            <a:r>
              <a:rPr lang="ru-RU" dirty="0" smtClean="0"/>
              <a:t>индивидуальных предпринимателей</a:t>
            </a:r>
            <a:r>
              <a:rPr lang="ru-RU" dirty="0"/>
              <a:t>.</a:t>
            </a:r>
          </a:p>
          <a:p>
            <a:r>
              <a:rPr lang="ru-RU" dirty="0" err="1" smtClean="0"/>
              <a:t>Нерасфасованный</a:t>
            </a:r>
            <a:r>
              <a:rPr lang="ru-RU" dirty="0" smtClean="0"/>
              <a:t> </a:t>
            </a:r>
            <a:r>
              <a:rPr lang="ru-RU" dirty="0"/>
              <a:t>раствор нитроглицерина хранится в </a:t>
            </a:r>
            <a:r>
              <a:rPr lang="ru-RU" dirty="0" smtClean="0"/>
              <a:t>небольших хорошо </a:t>
            </a:r>
            <a:r>
              <a:rPr lang="ru-RU" dirty="0"/>
              <a:t>укупоренных склянках или металлических сосудах в </a:t>
            </a:r>
            <a:r>
              <a:rPr lang="ru-RU" dirty="0" smtClean="0"/>
              <a:t>прохладном, защищенном </a:t>
            </a:r>
            <a:r>
              <a:rPr lang="ru-RU" dirty="0"/>
              <a:t>от света месте, с соблюдением мер предосторожности от огня.</a:t>
            </a:r>
          </a:p>
          <a:p>
            <a:r>
              <a:rPr lang="ru-RU" dirty="0"/>
              <a:t>Передвигать посуду с нитроглицерином и отвешивать этот препарат </a:t>
            </a:r>
            <a:r>
              <a:rPr lang="ru-RU" dirty="0" smtClean="0"/>
              <a:t>следует в </a:t>
            </a:r>
            <a:r>
              <a:rPr lang="ru-RU" dirty="0"/>
              <a:t>условиях, исключающих пролив и испарение нитроглицерина, а </a:t>
            </a:r>
            <a:r>
              <a:rPr lang="ru-RU" dirty="0" smtClean="0"/>
              <a:t>также попадание </a:t>
            </a:r>
            <a:r>
              <a:rPr lang="ru-RU" dirty="0"/>
              <a:t>его на кожу.</a:t>
            </a:r>
          </a:p>
        </p:txBody>
      </p:sp>
    </p:spTree>
    <p:extLst>
      <p:ext uri="{BB962C8B-B14F-4D97-AF65-F5344CB8AC3E}">
        <p14:creationId xmlns:p14="http://schemas.microsoft.com/office/powerpoint/2010/main" val="300725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При работе с </a:t>
            </a:r>
            <a:r>
              <a:rPr lang="ru-RU" dirty="0" err="1"/>
              <a:t>диэтиловым</a:t>
            </a:r>
            <a:r>
              <a:rPr lang="ru-RU" dirty="0"/>
              <a:t> эфиром не допускается </a:t>
            </a:r>
            <a:r>
              <a:rPr lang="ru-RU" dirty="0" smtClean="0"/>
              <a:t>встряхивание, удары</a:t>
            </a:r>
            <a:r>
              <a:rPr lang="ru-RU" dirty="0"/>
              <a:t>, трение.</a:t>
            </a:r>
          </a:p>
          <a:p>
            <a:r>
              <a:rPr lang="ru-RU" dirty="0" smtClean="0"/>
              <a:t>Запрещается </a:t>
            </a:r>
            <a:r>
              <a:rPr lang="ru-RU" dirty="0"/>
              <a:t>хранение взрывоопасных лекарственных средств </a:t>
            </a:r>
            <a:r>
              <a:rPr lang="ru-RU" dirty="0" smtClean="0"/>
              <a:t>с кислотами </a:t>
            </a:r>
            <a:r>
              <a:rPr lang="ru-RU" dirty="0"/>
              <a:t>и щелочами.</a:t>
            </a:r>
          </a:p>
        </p:txBody>
      </p:sp>
    </p:spTree>
    <p:extLst>
      <p:ext uri="{BB962C8B-B14F-4D97-AF65-F5344CB8AC3E}">
        <p14:creationId xmlns:p14="http://schemas.microsoft.com/office/powerpoint/2010/main" val="109047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Хранение наркотических и психотропных лекарственных средств</a:t>
            </a:r>
          </a:p>
        </p:txBody>
      </p:sp>
      <p:sp>
        <p:nvSpPr>
          <p:cNvPr id="4" name="Объект 3"/>
          <p:cNvSpPr>
            <a:spLocks noGrp="1"/>
          </p:cNvSpPr>
          <p:nvPr>
            <p:ph idx="1"/>
          </p:nvPr>
        </p:nvSpPr>
        <p:spPr/>
        <p:txBody>
          <a:bodyPr>
            <a:normAutofit/>
          </a:bodyPr>
          <a:lstStyle/>
          <a:p>
            <a:r>
              <a:rPr lang="ru-RU" dirty="0"/>
              <a:t>Наркотические и психотропные лекарственные средства хранятся </a:t>
            </a:r>
            <a:r>
              <a:rPr lang="ru-RU" dirty="0" smtClean="0"/>
              <a:t>в организациях </a:t>
            </a:r>
            <a:r>
              <a:rPr lang="ru-RU" dirty="0"/>
              <a:t>в изолированных помещениях, специально </a:t>
            </a:r>
            <a:r>
              <a:rPr lang="ru-RU" dirty="0" smtClean="0"/>
              <a:t>оборудованных инженерными </a:t>
            </a:r>
            <a:r>
              <a:rPr lang="ru-RU" dirty="0"/>
              <a:t>и техническими средствами охраны, и в местах </a:t>
            </a:r>
            <a:r>
              <a:rPr lang="ru-RU" dirty="0" smtClean="0"/>
              <a:t>временного хранения </a:t>
            </a:r>
            <a:r>
              <a:rPr lang="ru-RU" dirty="0"/>
              <a:t>с соблюдением требований, установленных Правилами </a:t>
            </a:r>
            <a:r>
              <a:rPr lang="ru-RU" dirty="0" smtClean="0"/>
              <a:t>хранения наркотических </a:t>
            </a:r>
            <a:r>
              <a:rPr lang="ru-RU" dirty="0"/>
              <a:t>средств и психотропных веществ, </a:t>
            </a:r>
            <a:r>
              <a:rPr lang="ru-RU" dirty="0" smtClean="0"/>
              <a:t>утвержденным постановлением </a:t>
            </a:r>
            <a:r>
              <a:rPr lang="ru-RU" dirty="0"/>
              <a:t>Правительства Российской Федерации от 31 декабря 2009 г</a:t>
            </a:r>
            <a:r>
              <a:rPr lang="ru-RU" dirty="0" smtClean="0"/>
              <a:t>. № </a:t>
            </a:r>
            <a:r>
              <a:rPr lang="ru-RU" dirty="0"/>
              <a:t>1148 «О порядке хранения наркотических средств и </a:t>
            </a:r>
            <a:r>
              <a:rPr lang="ru-RU" dirty="0" smtClean="0"/>
              <a:t>психотропных веществ</a:t>
            </a:r>
            <a:r>
              <a:rPr lang="ru-RU" dirty="0"/>
              <a:t>»</a:t>
            </a:r>
          </a:p>
        </p:txBody>
      </p:sp>
    </p:spTree>
    <p:extLst>
      <p:ext uri="{BB962C8B-B14F-4D97-AF65-F5344CB8AC3E}">
        <p14:creationId xmlns:p14="http://schemas.microsoft.com/office/powerpoint/2010/main" val="223366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Хранение сильнодействующих и ядовитых лекарственных средств</a:t>
            </a:r>
          </a:p>
        </p:txBody>
      </p:sp>
      <p:sp>
        <p:nvSpPr>
          <p:cNvPr id="3" name="Объект 2"/>
          <p:cNvSpPr>
            <a:spLocks noGrp="1"/>
          </p:cNvSpPr>
          <p:nvPr>
            <p:ph idx="1"/>
          </p:nvPr>
        </p:nvSpPr>
        <p:spPr/>
        <p:txBody>
          <a:bodyPr>
            <a:normAutofit lnSpcReduction="10000"/>
          </a:bodyPr>
          <a:lstStyle/>
          <a:p>
            <a:r>
              <a:rPr lang="ru-RU" dirty="0"/>
              <a:t>К числу сильнодействующих и ядовитых лекарственных </a:t>
            </a:r>
            <a:r>
              <a:rPr lang="ru-RU" dirty="0" smtClean="0"/>
              <a:t>средств относятся </a:t>
            </a:r>
            <a:r>
              <a:rPr lang="ru-RU" dirty="0"/>
              <a:t>лекарственные средства, содержащие сильнодействующие </a:t>
            </a:r>
            <a:r>
              <a:rPr lang="ru-RU" dirty="0" smtClean="0"/>
              <a:t>и ядовитые </a:t>
            </a:r>
            <a:r>
              <a:rPr lang="ru-RU" dirty="0"/>
              <a:t>вещества, включенные в списки сильнодействующих веществ </a:t>
            </a:r>
            <a:r>
              <a:rPr lang="ru-RU" dirty="0" smtClean="0"/>
              <a:t>и ядовитых </a:t>
            </a:r>
            <a:r>
              <a:rPr lang="ru-RU" dirty="0"/>
              <a:t>веществ, утвержденные постановлением </a:t>
            </a:r>
            <a:r>
              <a:rPr lang="ru-RU" dirty="0" smtClean="0"/>
              <a:t>Правительства Российской </a:t>
            </a:r>
            <a:r>
              <a:rPr lang="ru-RU" dirty="0"/>
              <a:t>Федерации от 29 декабря 2007 г. № 964 «Об </a:t>
            </a:r>
            <a:r>
              <a:rPr lang="ru-RU" dirty="0" smtClean="0"/>
              <a:t>утверждении списков </a:t>
            </a:r>
            <a:r>
              <a:rPr lang="ru-RU" dirty="0"/>
              <a:t>сильнодействующих и ядовитых веществ для целей статьи 234 </a:t>
            </a:r>
            <a:r>
              <a:rPr lang="ru-RU" dirty="0" smtClean="0"/>
              <a:t>и других </a:t>
            </a:r>
            <a:r>
              <a:rPr lang="ru-RU" dirty="0"/>
              <a:t>статей Уголовного кодекса Российской Федерации, а также </a:t>
            </a:r>
            <a:r>
              <a:rPr lang="ru-RU" dirty="0" smtClean="0"/>
              <a:t>крупного размера </a:t>
            </a:r>
            <a:r>
              <a:rPr lang="ru-RU" dirty="0"/>
              <a:t>сильнодействующих веществ для целей статьи 234 </a:t>
            </a:r>
            <a:r>
              <a:rPr lang="ru-RU" dirty="0" smtClean="0"/>
              <a:t>Уголовного кодекса </a:t>
            </a:r>
            <a:r>
              <a:rPr lang="ru-RU" dirty="0"/>
              <a:t>Российской Федерации»</a:t>
            </a:r>
          </a:p>
        </p:txBody>
      </p:sp>
    </p:spTree>
    <p:extLst>
      <p:ext uri="{BB962C8B-B14F-4D97-AF65-F5344CB8AC3E}">
        <p14:creationId xmlns:p14="http://schemas.microsoft.com/office/powerpoint/2010/main" val="40055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dirty="0"/>
              <a:t>Руководитель организации, индивидуальный </a:t>
            </a:r>
            <a:r>
              <a:rPr lang="ru-RU" dirty="0" smtClean="0"/>
              <a:t>предприниматель назначает </a:t>
            </a:r>
            <a:r>
              <a:rPr lang="ru-RU" dirty="0"/>
              <a:t>лицо из числа работающих в этой организации или </a:t>
            </a:r>
            <a:r>
              <a:rPr lang="ru-RU" dirty="0" smtClean="0"/>
              <a:t>у индивидуального </a:t>
            </a:r>
            <a:r>
              <a:rPr lang="ru-RU" dirty="0"/>
              <a:t>предпринимателя ветеринарных врачей (провизоров) </a:t>
            </a:r>
            <a:r>
              <a:rPr lang="ru-RU" dirty="0" smtClean="0"/>
              <a:t>или, как </a:t>
            </a:r>
            <a:r>
              <a:rPr lang="ru-RU" dirty="0"/>
              <a:t>исключение, ветеринарных фельдшеров (фармацевтов) со </a:t>
            </a:r>
            <a:r>
              <a:rPr lang="ru-RU" dirty="0" smtClean="0"/>
              <a:t>средним специальным </a:t>
            </a:r>
            <a:r>
              <a:rPr lang="ru-RU" dirty="0"/>
              <a:t>образованием, ответственное за хранение, учет и </a:t>
            </a:r>
            <a:r>
              <a:rPr lang="ru-RU" dirty="0" smtClean="0"/>
              <a:t>отпуск сильнодействующих </a:t>
            </a:r>
            <a:r>
              <a:rPr lang="ru-RU" dirty="0"/>
              <a:t>и ядовитых лекарственных средств. </a:t>
            </a:r>
            <a:r>
              <a:rPr lang="ru-RU" dirty="0" smtClean="0"/>
              <a:t>Назначение оформляется </a:t>
            </a:r>
            <a:r>
              <a:rPr lang="ru-RU" dirty="0"/>
              <a:t>приказом.</a:t>
            </a:r>
          </a:p>
        </p:txBody>
      </p:sp>
    </p:spTree>
    <p:extLst>
      <p:ext uri="{BB962C8B-B14F-4D97-AF65-F5344CB8AC3E}">
        <p14:creationId xmlns:p14="http://schemas.microsoft.com/office/powerpoint/2010/main" val="28080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Руководитель организации, индивидуальный </a:t>
            </a:r>
            <a:r>
              <a:rPr lang="ru-RU" dirty="0" smtClean="0"/>
              <a:t>предприниматель обязан </a:t>
            </a:r>
            <a:r>
              <a:rPr lang="ru-RU" dirty="0"/>
              <a:t>ознакомить под расписку в специальном журнале лиц, занятых </a:t>
            </a:r>
            <a:r>
              <a:rPr lang="ru-RU" dirty="0" smtClean="0"/>
              <a:t>в работе </a:t>
            </a:r>
            <a:r>
              <a:rPr lang="ru-RU" dirty="0"/>
              <a:t>по хранению и отпуску сильнодействующих и </a:t>
            </a:r>
            <a:r>
              <a:rPr lang="ru-RU" dirty="0" smtClean="0"/>
              <a:t>ядовитых лекарственных </a:t>
            </a:r>
            <a:r>
              <a:rPr lang="ru-RU" dirty="0"/>
              <a:t>средств, с правилами обращения с ними. Журнал </a:t>
            </a:r>
            <a:r>
              <a:rPr lang="ru-RU" dirty="0" smtClean="0"/>
              <a:t>должен храниться </a:t>
            </a:r>
            <a:r>
              <a:rPr lang="ru-RU" dirty="0"/>
              <a:t>у руководителя организации, индивидуального предпринимателя</a:t>
            </a:r>
            <a:r>
              <a:rPr lang="ru-RU" dirty="0" smtClean="0"/>
              <a:t>.</a:t>
            </a:r>
          </a:p>
          <a:p>
            <a:endParaRPr lang="ru-RU" dirty="0"/>
          </a:p>
        </p:txBody>
      </p:sp>
    </p:spTree>
    <p:extLst>
      <p:ext uri="{BB962C8B-B14F-4D97-AF65-F5344CB8AC3E}">
        <p14:creationId xmlns:p14="http://schemas.microsoft.com/office/powerpoint/2010/main" val="16696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В помещениях, предназначенных для хранения </a:t>
            </a:r>
            <a:r>
              <a:rPr lang="ru-RU" dirty="0" smtClean="0"/>
              <a:t>сильнодействующих и </a:t>
            </a:r>
            <a:r>
              <a:rPr lang="ru-RU" dirty="0"/>
              <a:t>ядовитых лекарственных средств, окна оборудуют железными </a:t>
            </a:r>
            <a:r>
              <a:rPr lang="ru-RU" dirty="0" smtClean="0"/>
              <a:t>решетками на </a:t>
            </a:r>
            <a:r>
              <a:rPr lang="ru-RU" dirty="0"/>
              <a:t>оконных проемах (или решеткой между рамами), выполненной </a:t>
            </a:r>
            <a:r>
              <a:rPr lang="ru-RU" dirty="0" smtClean="0"/>
              <a:t>из стального </a:t>
            </a:r>
            <a:r>
              <a:rPr lang="ru-RU" dirty="0"/>
              <a:t>прута диаметром не менее 16 мм. Пруты должны быть сварены </a:t>
            </a:r>
            <a:r>
              <a:rPr lang="ru-RU" dirty="0" smtClean="0"/>
              <a:t>в каждом </a:t>
            </a:r>
            <a:r>
              <a:rPr lang="ru-RU" dirty="0"/>
              <a:t>узле и образовывать ячейки не более 150 x 150 мм. Двери </a:t>
            </a:r>
            <a:r>
              <a:rPr lang="ru-RU" dirty="0" smtClean="0"/>
              <a:t>обивают железом </a:t>
            </a:r>
            <a:r>
              <a:rPr lang="ru-RU" dirty="0"/>
              <a:t>с обеих сторон с загибом листа на торец двери внахлест или </a:t>
            </a:r>
            <a:r>
              <a:rPr lang="ru-RU" dirty="0" smtClean="0"/>
              <a:t>на внутреннюю </a:t>
            </a:r>
            <a:r>
              <a:rPr lang="ru-RU" dirty="0"/>
              <a:t>поверхность двери, толщиной не менее 40 мм; </a:t>
            </a:r>
            <a:r>
              <a:rPr lang="ru-RU" dirty="0" smtClean="0"/>
              <a:t>обрамление дверного </a:t>
            </a:r>
            <a:r>
              <a:rPr lang="ru-RU" dirty="0"/>
              <a:t>проема должно быть выполнено из стального профиля, внутри </a:t>
            </a:r>
            <a:r>
              <a:rPr lang="ru-RU" dirty="0" smtClean="0"/>
              <a:t>- решетчатая </a:t>
            </a:r>
            <a:r>
              <a:rPr lang="ru-RU" dirty="0"/>
              <a:t>металлическая дверь.</a:t>
            </a:r>
          </a:p>
        </p:txBody>
      </p:sp>
    </p:spTree>
    <p:extLst>
      <p:ext uri="{BB962C8B-B14F-4D97-AF65-F5344CB8AC3E}">
        <p14:creationId xmlns:p14="http://schemas.microsoft.com/office/powerpoint/2010/main" val="6193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Необходимо создать условия, исключающие возможность </a:t>
            </a:r>
            <a:r>
              <a:rPr lang="ru-RU" dirty="0" smtClean="0"/>
              <a:t>хищения или </a:t>
            </a:r>
            <a:r>
              <a:rPr lang="ru-RU" dirty="0"/>
              <a:t>использования сильнодействующих и ядовитых лекарственных </a:t>
            </a:r>
            <a:r>
              <a:rPr lang="ru-RU" dirty="0" smtClean="0"/>
              <a:t>средств лицами</a:t>
            </a:r>
            <a:r>
              <a:rPr lang="ru-RU" dirty="0"/>
              <a:t>, не имеющими на это права.</a:t>
            </a:r>
          </a:p>
          <a:p>
            <a:r>
              <a:rPr lang="ru-RU" dirty="0" smtClean="0"/>
              <a:t>При </a:t>
            </a:r>
            <a:r>
              <a:rPr lang="ru-RU" dirty="0"/>
              <a:t>отсутствии специального помещения </a:t>
            </a:r>
            <a:r>
              <a:rPr lang="ru-RU" dirty="0" smtClean="0"/>
              <a:t> (</a:t>
            </a:r>
            <a:r>
              <a:rPr lang="ru-RU" dirty="0"/>
              <a:t>аптеки) </a:t>
            </a:r>
            <a:r>
              <a:rPr lang="ru-RU" dirty="0" smtClean="0"/>
              <a:t>хранение ядовитых </a:t>
            </a:r>
            <a:r>
              <a:rPr lang="ru-RU" dirty="0"/>
              <a:t>лекарственных средств не допускается.</a:t>
            </a:r>
          </a:p>
        </p:txBody>
      </p:sp>
    </p:spTree>
    <p:extLst>
      <p:ext uri="{BB962C8B-B14F-4D97-AF65-F5344CB8AC3E}">
        <p14:creationId xmlns:p14="http://schemas.microsoft.com/office/powerpoint/2010/main" val="275756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28676" y="1340768"/>
            <a:ext cx="7572375" cy="3960439"/>
          </a:xfrm>
        </p:spPr>
        <p:txBody>
          <a:bodyPr>
            <a:normAutofit/>
          </a:bodyPr>
          <a:lstStyle/>
          <a:p>
            <a:r>
              <a:rPr lang="ru-RU" dirty="0" smtClean="0"/>
              <a:t>содержание Закона об обращении лекарственных средств</a:t>
            </a:r>
            <a:endParaRPr lang="ru-RU" dirty="0"/>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104269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Сильнодействующие и ядовитые лекарственные средства </a:t>
            </a:r>
            <a:r>
              <a:rPr lang="ru-RU" dirty="0" smtClean="0"/>
              <a:t>подлежат хранению </a:t>
            </a:r>
            <a:r>
              <a:rPr lang="ru-RU" dirty="0"/>
              <a:t>в специально оборудованных для этих целей помещениях </a:t>
            </a:r>
            <a:r>
              <a:rPr lang="ru-RU" dirty="0" smtClean="0"/>
              <a:t>или сейфах</a:t>
            </a:r>
            <a:r>
              <a:rPr lang="ru-RU" dirty="0"/>
              <a:t>, металлических или деревянных, обитых железом шкафах или </a:t>
            </a:r>
            <a:r>
              <a:rPr lang="ru-RU" dirty="0" smtClean="0"/>
              <a:t>ящиках под </a:t>
            </a:r>
            <a:r>
              <a:rPr lang="ru-RU" dirty="0"/>
              <a:t>замком, допускается хранение сильнодействующих </a:t>
            </a:r>
            <a:r>
              <a:rPr lang="ru-RU" dirty="0" smtClean="0"/>
              <a:t>лекарственных средств </a:t>
            </a:r>
            <a:r>
              <a:rPr lang="ru-RU" dirty="0"/>
              <a:t>в деревянных шкафах (ящиках) под замком. На внешней </a:t>
            </a:r>
            <a:r>
              <a:rPr lang="ru-RU" dirty="0" smtClean="0"/>
              <a:t>стороне двери </a:t>
            </a:r>
            <a:r>
              <a:rPr lang="ru-RU" dirty="0"/>
              <a:t>сейфа (шкафа, ящика) для хранения сильнодействующих и </a:t>
            </a:r>
            <a:r>
              <a:rPr lang="ru-RU" dirty="0" smtClean="0"/>
              <a:t>ядовитых препаратов </a:t>
            </a:r>
            <a:r>
              <a:rPr lang="ru-RU" dirty="0"/>
              <a:t>необходимо наличие соответствующей </a:t>
            </a:r>
            <a:r>
              <a:rPr lang="ru-RU" dirty="0" smtClean="0"/>
              <a:t>надписи «Сильнодействующие/ядовитые </a:t>
            </a:r>
            <a:r>
              <a:rPr lang="ru-RU" dirty="0"/>
              <a:t>лекарственные средства». На </a:t>
            </a:r>
            <a:r>
              <a:rPr lang="ru-RU" dirty="0" smtClean="0"/>
              <a:t>внутренней стороне </a:t>
            </a:r>
            <a:r>
              <a:rPr lang="ru-RU" dirty="0"/>
              <a:t>дверок сейфа (шкафа, ящика) прикрепляют список хранящихся в </a:t>
            </a:r>
            <a:r>
              <a:rPr lang="ru-RU" dirty="0" smtClean="0"/>
              <a:t>нем лекарственных </a:t>
            </a:r>
            <a:r>
              <a:rPr lang="ru-RU" dirty="0"/>
              <a:t>средств (опись вложения).</a:t>
            </a:r>
          </a:p>
        </p:txBody>
      </p:sp>
    </p:spTree>
    <p:extLst>
      <p:ext uri="{BB962C8B-B14F-4D97-AF65-F5344CB8AC3E}">
        <p14:creationId xmlns:p14="http://schemas.microsoft.com/office/powerpoint/2010/main" val="24514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Сильнодействующие и ядовитые лекарственные средства </a:t>
            </a:r>
            <a:r>
              <a:rPr lang="ru-RU" dirty="0" smtClean="0"/>
              <a:t>в крупногабаритной </a:t>
            </a:r>
            <a:r>
              <a:rPr lang="ru-RU" dirty="0"/>
              <a:t>таре (контейнеры, бочки, бидоны, мешки и др.) хранят </a:t>
            </a:r>
            <a:r>
              <a:rPr lang="ru-RU" dirty="0" smtClean="0"/>
              <a:t>на складах</a:t>
            </a:r>
            <a:r>
              <a:rPr lang="ru-RU" dirty="0"/>
              <a:t>, оборудованных приточно-вытяжной вентиляцией, </a:t>
            </a:r>
            <a:r>
              <a:rPr lang="ru-RU" dirty="0" smtClean="0"/>
              <a:t>средствами пожаротушения </a:t>
            </a:r>
            <a:r>
              <a:rPr lang="ru-RU" dirty="0"/>
              <a:t>и сигнализации.</a:t>
            </a:r>
          </a:p>
          <a:p>
            <a:r>
              <a:rPr lang="ru-RU" dirty="0" smtClean="0"/>
              <a:t>Сильнодействующие </a:t>
            </a:r>
            <a:r>
              <a:rPr lang="ru-RU" dirty="0"/>
              <a:t>и ядовитые лекарственные средства </a:t>
            </a:r>
            <a:r>
              <a:rPr lang="ru-RU" dirty="0" smtClean="0"/>
              <a:t>хранят раздельно </a:t>
            </a:r>
            <a:r>
              <a:rPr lang="ru-RU" dirty="0"/>
              <a:t>по группам на отдельных полках шкафов (сейфов) в </a:t>
            </a:r>
            <a:r>
              <a:rPr lang="ru-RU" dirty="0" smtClean="0"/>
              <a:t>зависимости от </a:t>
            </a:r>
            <a:r>
              <a:rPr lang="ru-RU" dirty="0"/>
              <a:t>способа их применения.</a:t>
            </a:r>
          </a:p>
          <a:p>
            <a:r>
              <a:rPr lang="ru-RU" dirty="0" smtClean="0"/>
              <a:t>Шкафы </a:t>
            </a:r>
            <a:r>
              <a:rPr lang="ru-RU" dirty="0"/>
              <a:t>и сейфы, в которых хранят ядовитые </a:t>
            </a:r>
            <a:r>
              <a:rPr lang="ru-RU" dirty="0" smtClean="0"/>
              <a:t>лекарственные средства</a:t>
            </a:r>
            <a:r>
              <a:rPr lang="ru-RU" dirty="0"/>
              <a:t>, после окончания рабочего дня запираются на замок, а </a:t>
            </a:r>
            <a:r>
              <a:rPr lang="ru-RU" dirty="0" smtClean="0"/>
              <a:t>также опечатываются </a:t>
            </a:r>
            <a:r>
              <a:rPr lang="ru-RU" dirty="0"/>
              <a:t>или пломбируются. Помещения и склады запираются </a:t>
            </a:r>
            <a:r>
              <a:rPr lang="ru-RU" dirty="0" smtClean="0"/>
              <a:t>на замок</a:t>
            </a:r>
            <a:r>
              <a:rPr lang="ru-RU" dirty="0"/>
              <a:t>, опечатываются или пломбируются.</a:t>
            </a:r>
          </a:p>
        </p:txBody>
      </p:sp>
    </p:spTree>
    <p:extLst>
      <p:ext uri="{BB962C8B-B14F-4D97-AF65-F5344CB8AC3E}">
        <p14:creationId xmlns:p14="http://schemas.microsoft.com/office/powerpoint/2010/main" val="58675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Ключи, пломбир для опечатывания, </a:t>
            </a:r>
            <a:r>
              <a:rPr lang="ru-RU" dirty="0" err="1"/>
              <a:t>пломбиратор</a:t>
            </a:r>
            <a:r>
              <a:rPr lang="ru-RU" dirty="0"/>
              <a:t> находятся у </a:t>
            </a:r>
            <a:r>
              <a:rPr lang="ru-RU" dirty="0" smtClean="0"/>
              <a:t>лица, ответственного </a:t>
            </a:r>
            <a:r>
              <a:rPr lang="ru-RU" dirty="0"/>
              <a:t>за хранение лекарственных средств.</a:t>
            </a:r>
          </a:p>
          <a:p>
            <a:r>
              <a:rPr lang="ru-RU" dirty="0" smtClean="0"/>
              <a:t>Сильнодействующие </a:t>
            </a:r>
            <a:r>
              <a:rPr lang="ru-RU" dirty="0"/>
              <a:t>лекарственные средства разрешается </a:t>
            </a:r>
            <a:r>
              <a:rPr lang="ru-RU" dirty="0" smtClean="0"/>
              <a:t>хранить в </a:t>
            </a:r>
            <a:r>
              <a:rPr lang="ru-RU" dirty="0"/>
              <a:t>одном помещении с другими (не сильнодействующими) </a:t>
            </a:r>
            <a:r>
              <a:rPr lang="ru-RU" dirty="0" smtClean="0"/>
              <a:t>лекарственными средствами</a:t>
            </a:r>
            <a:r>
              <a:rPr lang="ru-RU" dirty="0"/>
              <a:t>, но обязательно в отдельных шкафах и под замком.</a:t>
            </a:r>
          </a:p>
          <a:p>
            <a:r>
              <a:rPr lang="ru-RU" dirty="0" smtClean="0"/>
              <a:t>Доступ </a:t>
            </a:r>
            <a:r>
              <a:rPr lang="ru-RU" dirty="0"/>
              <a:t>в помещения для хранения ядовитых и </a:t>
            </a:r>
            <a:r>
              <a:rPr lang="ru-RU" dirty="0" smtClean="0"/>
              <a:t>сильнодействующих веществ </a:t>
            </a:r>
            <a:r>
              <a:rPr lang="ru-RU" dirty="0"/>
              <a:t>разрешен только лицам, непосредственно работающим с </a:t>
            </a:r>
            <a:r>
              <a:rPr lang="ru-RU" dirty="0" smtClean="0"/>
              <a:t>ними, указанным </a:t>
            </a:r>
            <a:r>
              <a:rPr lang="ru-RU" dirty="0"/>
              <a:t>в приказе руководителя организации, </a:t>
            </a:r>
            <a:r>
              <a:rPr lang="ru-RU" dirty="0" smtClean="0"/>
              <a:t>индивидуального предпринимателя</a:t>
            </a:r>
            <a:r>
              <a:rPr lang="ru-RU" dirty="0"/>
              <a:t>.</a:t>
            </a:r>
          </a:p>
        </p:txBody>
      </p:sp>
    </p:spTree>
    <p:extLst>
      <p:ext uri="{BB962C8B-B14F-4D97-AF65-F5344CB8AC3E}">
        <p14:creationId xmlns:p14="http://schemas.microsoft.com/office/powerpoint/2010/main" val="36473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828676" y="1628801"/>
            <a:ext cx="7572375" cy="3600400"/>
          </a:xfrm>
        </p:spPr>
        <p:txBody>
          <a:bodyPr>
            <a:normAutofit fontScale="90000"/>
          </a:bodyPr>
          <a:lstStyle/>
          <a:p>
            <a:r>
              <a:rPr lang="ru-RU" dirty="0" smtClean="0"/>
              <a:t>Особенности лицензирования деятельности в сфере обращения лекарственных средств</a:t>
            </a:r>
            <a:endParaRPr lang="ru-RU" dirty="0"/>
          </a:p>
        </p:txBody>
      </p:sp>
      <p:sp>
        <p:nvSpPr>
          <p:cNvPr id="7" name="Подзаголовок 6"/>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9821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Лицензирование</a:t>
            </a:r>
            <a:endParaRPr lang="ru-RU" dirty="0"/>
          </a:p>
        </p:txBody>
      </p:sp>
      <p:sp>
        <p:nvSpPr>
          <p:cNvPr id="3" name="Объект 2"/>
          <p:cNvSpPr>
            <a:spLocks noGrp="1"/>
          </p:cNvSpPr>
          <p:nvPr>
            <p:ph idx="1"/>
          </p:nvPr>
        </p:nvSpPr>
        <p:spPr/>
        <p:txBody>
          <a:bodyPr/>
          <a:lstStyle/>
          <a:p>
            <a:r>
              <a:rPr lang="ru-RU" dirty="0" smtClean="0"/>
              <a:t>деятельность </a:t>
            </a:r>
            <a:r>
              <a:rPr lang="ru-RU" dirty="0"/>
              <a:t>лицензирующих органов по предоставлению, переоформлению лицензий, продлению срока действия лицензий в случае, если ограничение срока действия лицензий предусмотрено федеральными законами, осуществлению лицензионного контроля, приостановлению, возобновлению, прекращению действия и аннулированию лицензий, формированию и ведению реестра лицензий, формированию государственного информационного ресурса, а также по предоставлению в установленном порядке информации по вопросам лицензирования</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92709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Лицензия</a:t>
            </a:r>
            <a:endParaRPr lang="ru-RU" dirty="0"/>
          </a:p>
        </p:txBody>
      </p:sp>
      <p:sp>
        <p:nvSpPr>
          <p:cNvPr id="3" name="Объект 2"/>
          <p:cNvSpPr>
            <a:spLocks noGrp="1"/>
          </p:cNvSpPr>
          <p:nvPr>
            <p:ph idx="1"/>
          </p:nvPr>
        </p:nvSpPr>
        <p:spPr/>
        <p:txBody>
          <a:bodyPr/>
          <a:lstStyle/>
          <a:p>
            <a:r>
              <a:rPr lang="ru-RU" dirty="0" smtClean="0"/>
              <a:t>специальное </a:t>
            </a:r>
            <a:r>
              <a:rPr lang="ru-RU" dirty="0"/>
              <a:t>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документом, выданным лицензирующим органом на бумажном носителе или в форме электронного документа, подписанного электронной подписью, в случае, если в заявлении о предоставлении лицензии указывалось на необходимость выдачи такого документа в форме электронного документа</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1156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Соискатель лицензии </a:t>
            </a:r>
            <a:endParaRPr lang="ru-RU" dirty="0"/>
          </a:p>
        </p:txBody>
      </p:sp>
      <p:sp>
        <p:nvSpPr>
          <p:cNvPr id="3" name="Объект 2"/>
          <p:cNvSpPr>
            <a:spLocks noGrp="1"/>
          </p:cNvSpPr>
          <p:nvPr>
            <p:ph idx="1"/>
          </p:nvPr>
        </p:nvSpPr>
        <p:spPr/>
        <p:txBody>
          <a:bodyPr/>
          <a:lstStyle/>
          <a:p>
            <a:r>
              <a:rPr lang="ru-RU" dirty="0" smtClean="0"/>
              <a:t>юридическое </a:t>
            </a:r>
            <a:r>
              <a:rPr lang="ru-RU" dirty="0"/>
              <a:t>лицо или индивидуальный предприниматель, обратившиеся в лицензирующий орган с заявлением о предоставлении лицензии</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7919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Лицензиат</a:t>
            </a:r>
            <a:endParaRPr lang="ru-RU" dirty="0"/>
          </a:p>
        </p:txBody>
      </p:sp>
      <p:sp>
        <p:nvSpPr>
          <p:cNvPr id="3" name="Объект 2"/>
          <p:cNvSpPr>
            <a:spLocks noGrp="1"/>
          </p:cNvSpPr>
          <p:nvPr>
            <p:ph idx="1"/>
          </p:nvPr>
        </p:nvSpPr>
        <p:spPr/>
        <p:txBody>
          <a:bodyPr/>
          <a:lstStyle/>
          <a:p>
            <a:r>
              <a:rPr lang="ru-RU" dirty="0" smtClean="0"/>
              <a:t>юридическое </a:t>
            </a:r>
            <a:r>
              <a:rPr lang="ru-RU" dirty="0"/>
              <a:t>лицо или индивидуальный предприниматель, имеющие лицензию;</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42422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Лицензируемый вид </a:t>
            </a:r>
            <a:r>
              <a:rPr lang="ru-RU" dirty="0"/>
              <a:t>деятельности </a:t>
            </a:r>
          </a:p>
        </p:txBody>
      </p:sp>
      <p:sp>
        <p:nvSpPr>
          <p:cNvPr id="3" name="Объект 2"/>
          <p:cNvSpPr>
            <a:spLocks noGrp="1"/>
          </p:cNvSpPr>
          <p:nvPr>
            <p:ph idx="1"/>
          </p:nvPr>
        </p:nvSpPr>
        <p:spPr/>
        <p:txBody>
          <a:bodyPr>
            <a:normAutofit/>
          </a:bodyPr>
          <a:lstStyle/>
          <a:p>
            <a:pPr lvl="1"/>
            <a:r>
              <a:rPr lang="ru-RU" dirty="0" smtClean="0"/>
              <a:t>вид </a:t>
            </a:r>
            <a:r>
              <a:rPr lang="ru-RU" dirty="0"/>
              <a:t>деятельности, на осуществление которого на территории Российской Федерации и на иных территориях, над которыми Российская Федерация осуществляет юрисдикцию в соответствии с законодательством Российской Федерации и нормами международного права, требуется получение </a:t>
            </a:r>
            <a:r>
              <a:rPr lang="ru-RU" dirty="0" smtClean="0"/>
              <a:t>лицензии —</a:t>
            </a:r>
          </a:p>
          <a:p>
            <a:pPr lvl="2"/>
            <a:r>
              <a:rPr lang="ru-RU" dirty="0" smtClean="0"/>
              <a:t>фармацевтическая деятельность</a:t>
            </a:r>
          </a:p>
          <a:p>
            <a:pPr lvl="2"/>
            <a:r>
              <a:rPr lang="ru-RU" dirty="0"/>
              <a:t>производство лекарственных </a:t>
            </a:r>
            <a:r>
              <a:rPr lang="ru-RU" dirty="0" smtClean="0"/>
              <a:t>средств</a:t>
            </a:r>
          </a:p>
          <a:p>
            <a:pPr lvl="2"/>
            <a:r>
              <a:rPr lang="ru-RU" dirty="0"/>
              <a:t>оборот наркотических средств, психотропных веществ и их </a:t>
            </a:r>
            <a:r>
              <a:rPr lang="ru-RU" dirty="0" err="1"/>
              <a:t>прекурсоров</a:t>
            </a:r>
            <a:r>
              <a:rPr lang="ru-RU" dirty="0"/>
              <a:t>, культивирование </a:t>
            </a:r>
            <a:r>
              <a:rPr lang="ru-RU" dirty="0" err="1"/>
              <a:t>наркосодержащих</a:t>
            </a:r>
            <a:r>
              <a:rPr lang="ru-RU" dirty="0"/>
              <a:t> растений;</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17973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Лицензирующие органы</a:t>
            </a:r>
            <a:endParaRPr lang="ru-RU" dirty="0"/>
          </a:p>
        </p:txBody>
      </p:sp>
      <p:sp>
        <p:nvSpPr>
          <p:cNvPr id="3" name="Объект 2"/>
          <p:cNvSpPr>
            <a:spLocks noGrp="1"/>
          </p:cNvSpPr>
          <p:nvPr>
            <p:ph idx="1"/>
          </p:nvPr>
        </p:nvSpPr>
        <p:spPr/>
        <p:txBody>
          <a:bodyPr>
            <a:normAutofit/>
          </a:bodyPr>
          <a:lstStyle/>
          <a:p>
            <a:r>
              <a:rPr lang="ru-RU" dirty="0" smtClean="0"/>
              <a:t>уполномоченные </a:t>
            </a:r>
            <a:r>
              <a:rPr lang="ru-RU" dirty="0"/>
              <a:t>федеральные органы исполнительной власти и (или) их территориальные органы, а в случае передачи осуществления полномочий Российской Федерации в области лицензирования органам государственной власти субъектов Российской Федерации органы исполнительной власти субъектов Российской Федерации, осуществляющие </a:t>
            </a:r>
            <a:r>
              <a:rPr lang="ru-RU" dirty="0" smtClean="0"/>
              <a:t>лицензирование:</a:t>
            </a:r>
          </a:p>
          <a:p>
            <a:pPr lvl="2"/>
            <a:r>
              <a:rPr lang="ru-RU" dirty="0" smtClean="0"/>
              <a:t>Федеральная служба по ветеринарному и фитосанитарному надзору</a:t>
            </a:r>
          </a:p>
          <a:p>
            <a:pPr lvl="2"/>
            <a:r>
              <a:rPr lang="ru-RU" dirty="0" smtClean="0"/>
              <a:t>Федеральная служба по надзору в сфере здравоохранения</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34625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dirty="0"/>
              <a:t>Глава 1. </a:t>
            </a:r>
            <a:r>
              <a:rPr lang="ru-RU" dirty="0" smtClean="0"/>
              <a:t>Общие положения</a:t>
            </a:r>
            <a:endParaRPr lang="en-US" dirty="0" smtClean="0"/>
          </a:p>
          <a:p>
            <a:r>
              <a:rPr lang="ru-RU" dirty="0" smtClean="0"/>
              <a:t>Глава </a:t>
            </a:r>
            <a:r>
              <a:rPr lang="ru-RU" dirty="0"/>
              <a:t>2. </a:t>
            </a:r>
            <a:r>
              <a:rPr lang="ru-RU" dirty="0" smtClean="0"/>
              <a:t>Полномочия федеральных органов исполнительной</a:t>
            </a:r>
            <a:r>
              <a:rPr lang="en-US" dirty="0" smtClean="0"/>
              <a:t> </a:t>
            </a:r>
            <a:r>
              <a:rPr lang="ru-RU" dirty="0" smtClean="0"/>
              <a:t>власти, органов исполнительной власти субъектов Российской</a:t>
            </a:r>
            <a:r>
              <a:rPr lang="en-US" dirty="0" smtClean="0"/>
              <a:t> </a:t>
            </a:r>
            <a:r>
              <a:rPr lang="ru-RU" dirty="0" smtClean="0"/>
              <a:t>Федерации при обращении лекарственных средств</a:t>
            </a:r>
          </a:p>
          <a:p>
            <a:r>
              <a:rPr lang="ru-RU" dirty="0"/>
              <a:t>Глава </a:t>
            </a:r>
            <a:r>
              <a:rPr lang="ru-RU" dirty="0" smtClean="0"/>
              <a:t>3. Государственная Фармакопея</a:t>
            </a:r>
            <a:endParaRPr lang="ru-RU" dirty="0"/>
          </a:p>
          <a:p>
            <a:r>
              <a:rPr lang="ru-RU" dirty="0"/>
              <a:t>Глава </a:t>
            </a:r>
            <a:r>
              <a:rPr lang="ru-RU" dirty="0" smtClean="0"/>
              <a:t>4. Государственный контроль при обращении</a:t>
            </a:r>
            <a:r>
              <a:rPr lang="en-US" dirty="0" smtClean="0"/>
              <a:t> </a:t>
            </a:r>
            <a:r>
              <a:rPr lang="ru-RU" dirty="0" smtClean="0"/>
              <a:t>лекарственных средств</a:t>
            </a:r>
            <a:endParaRPr lang="ru-RU" dirty="0"/>
          </a:p>
          <a:p>
            <a:r>
              <a:rPr lang="ru-RU" dirty="0"/>
              <a:t>Глава 5. </a:t>
            </a:r>
            <a:r>
              <a:rPr lang="ru-RU" dirty="0" smtClean="0"/>
              <a:t>Разработка, доклинические исследования</a:t>
            </a:r>
            <a:r>
              <a:rPr lang="en-US" dirty="0" smtClean="0"/>
              <a:t> </a:t>
            </a:r>
            <a:r>
              <a:rPr lang="ru-RU" dirty="0" smtClean="0"/>
              <a:t>лекарственных средств, а также клинические исследования</a:t>
            </a:r>
            <a:r>
              <a:rPr lang="en-US" dirty="0" smtClean="0"/>
              <a:t> </a:t>
            </a:r>
            <a:r>
              <a:rPr lang="ru-RU" dirty="0" smtClean="0"/>
              <a:t>лекарственных препаратов для ветеринарного применения</a:t>
            </a:r>
          </a:p>
          <a:p>
            <a:endParaRPr lang="ru-RU" dirty="0"/>
          </a:p>
          <a:p>
            <a:endParaRPr lang="ru-RU" dirty="0" smtClean="0"/>
          </a:p>
          <a:p>
            <a:endParaRPr lang="ru-RU" dirty="0"/>
          </a:p>
        </p:txBody>
      </p:sp>
    </p:spTree>
    <p:extLst>
      <p:ext uri="{BB962C8B-B14F-4D97-AF65-F5344CB8AC3E}">
        <p14:creationId xmlns:p14="http://schemas.microsoft.com/office/powerpoint/2010/main" val="10367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Права должностных </a:t>
            </a:r>
            <a:r>
              <a:rPr lang="ru-RU" dirty="0"/>
              <a:t>лиц лицензирующих органов</a:t>
            </a:r>
          </a:p>
        </p:txBody>
      </p:sp>
      <p:sp>
        <p:nvSpPr>
          <p:cNvPr id="3" name="Объект 2"/>
          <p:cNvSpPr>
            <a:spLocks noGrp="1"/>
          </p:cNvSpPr>
          <p:nvPr>
            <p:ph idx="1"/>
          </p:nvPr>
        </p:nvSpPr>
        <p:spPr/>
        <p:txBody>
          <a:bodyPr>
            <a:normAutofit fontScale="85000" lnSpcReduction="20000"/>
          </a:bodyPr>
          <a:lstStyle/>
          <a:p>
            <a:r>
              <a:rPr lang="ru-RU" dirty="0" smtClean="0"/>
              <a:t>запрашивать </a:t>
            </a:r>
            <a:r>
              <a:rPr lang="ru-RU" dirty="0"/>
              <a:t>у органов государственной власти, органов местного самоуправления, соискателей лицензий и лицензиатов, получать от них сведения и документы, которые необходимы для осуществления лицензирования и представление которых предусмотрено законодательством Российской Федерации;</a:t>
            </a:r>
          </a:p>
          <a:p>
            <a:r>
              <a:rPr lang="ru-RU" dirty="0" smtClean="0"/>
              <a:t>проводить </a:t>
            </a:r>
            <a:r>
              <a:rPr lang="ru-RU" dirty="0"/>
              <a:t>проверки соискателей лицензий и лицензиатов;</a:t>
            </a:r>
          </a:p>
          <a:p>
            <a:r>
              <a:rPr lang="ru-RU" dirty="0" smtClean="0"/>
              <a:t>выдавать лицензиатам предписания об устранении выявленных нарушений лицензионных требований;</a:t>
            </a:r>
          </a:p>
          <a:p>
            <a:r>
              <a:rPr lang="ru-RU" dirty="0" smtClean="0"/>
              <a:t>применять </a:t>
            </a:r>
            <a:r>
              <a:rPr lang="ru-RU" dirty="0"/>
              <a:t>меры по пресечению административных правонарушений и привлечению виновных в их совершении лиц к административной ответственности в порядке, установленном законодательством Российской </a:t>
            </a:r>
            <a:r>
              <a:rPr lang="ru-RU" dirty="0" smtClean="0"/>
              <a:t>Федерации</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48392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Обязанности </a:t>
            </a:r>
            <a:r>
              <a:rPr lang="ru-RU" dirty="0"/>
              <a:t>должностных лиц лицензирующих органов</a:t>
            </a:r>
          </a:p>
        </p:txBody>
      </p:sp>
      <p:sp>
        <p:nvSpPr>
          <p:cNvPr id="3" name="Объект 2"/>
          <p:cNvSpPr>
            <a:spLocks noGrp="1"/>
          </p:cNvSpPr>
          <p:nvPr>
            <p:ph idx="1"/>
          </p:nvPr>
        </p:nvSpPr>
        <p:spPr/>
        <p:txBody>
          <a:bodyPr>
            <a:normAutofit/>
          </a:bodyPr>
          <a:lstStyle/>
          <a:p>
            <a:r>
              <a:rPr lang="ru-RU" dirty="0" smtClean="0"/>
              <a:t>исполнять </a:t>
            </a:r>
            <a:r>
              <a:rPr lang="ru-RU" dirty="0"/>
              <a:t>своевременно и в полной мере предоставленные в соответствии с законодательством Российской Федерации полномочия в области лицензирования;</a:t>
            </a:r>
          </a:p>
          <a:p>
            <a:r>
              <a:rPr lang="ru-RU" dirty="0" smtClean="0"/>
              <a:t>соблюдать </a:t>
            </a:r>
            <a:r>
              <a:rPr lang="ru-RU" dirty="0"/>
              <a:t>законодательство Российской Федерации, права и законные интересы соискателей лицензий и </a:t>
            </a:r>
            <a:r>
              <a:rPr lang="ru-RU" dirty="0" smtClean="0"/>
              <a:t>лицензиатов.</a:t>
            </a:r>
          </a:p>
          <a:p>
            <a:pPr marL="0" indent="0">
              <a:buNone/>
            </a:pP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73919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Ответственность </a:t>
            </a:r>
            <a:r>
              <a:rPr lang="ru-RU" dirty="0"/>
              <a:t>должностных лиц лицензирующих органов</a:t>
            </a:r>
          </a:p>
        </p:txBody>
      </p:sp>
      <p:sp>
        <p:nvSpPr>
          <p:cNvPr id="3" name="Объект 2"/>
          <p:cNvSpPr>
            <a:spLocks noGrp="1"/>
          </p:cNvSpPr>
          <p:nvPr>
            <p:ph idx="1"/>
          </p:nvPr>
        </p:nvSpPr>
        <p:spPr/>
        <p:txBody>
          <a:bodyPr>
            <a:normAutofit fontScale="92500" lnSpcReduction="20000"/>
          </a:bodyPr>
          <a:lstStyle/>
          <a:p>
            <a:r>
              <a:rPr lang="ru-RU" dirty="0"/>
              <a:t>При осуществлении лицензирования должностные лица лицензирующих органов в случае ненадлежащего исполнения своих обязанностей и в случае совершения противоправных действий (бездействия) несут ответственность в соответствии с законодательством Российской </a:t>
            </a:r>
            <a:r>
              <a:rPr lang="ru-RU" dirty="0" smtClean="0"/>
              <a:t>Федерации</a:t>
            </a:r>
          </a:p>
          <a:p>
            <a:r>
              <a:rPr lang="ru-RU" dirty="0"/>
              <a:t> течение тридцати рабочих дней со дня получения сведений о фактах нарушения законодательства Российской Федерации должностными лицами лицензирующих органов при осуществлении лицензирования лицензирующие органы обязаны сообщить юридическим лицам или индивидуальным предпринимателям, права и законные интересы которых нарушены, о мерах, принятых в отношении виновных в таких нарушениях должностных лиц.</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590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Место осуществления лицензируемого вида деятельности</a:t>
            </a:r>
            <a:endParaRPr lang="ru-RU" dirty="0"/>
          </a:p>
        </p:txBody>
      </p:sp>
      <p:sp>
        <p:nvSpPr>
          <p:cNvPr id="3" name="Объект 2"/>
          <p:cNvSpPr>
            <a:spLocks noGrp="1"/>
          </p:cNvSpPr>
          <p:nvPr>
            <p:ph idx="1"/>
          </p:nvPr>
        </p:nvSpPr>
        <p:spPr/>
        <p:txBody>
          <a:bodyPr>
            <a:normAutofit lnSpcReduction="10000"/>
          </a:bodyPr>
          <a:lstStyle/>
          <a:p>
            <a:r>
              <a:rPr lang="ru-RU" dirty="0" smtClean="0"/>
              <a:t>объект </a:t>
            </a:r>
            <a:r>
              <a:rPr lang="ru-RU" dirty="0"/>
              <a:t>(помещение, здание, сооружение, иной объект), который предназначен для осуществления лицензируемого вида деятельности и (или) используется при его осуществлении, соответствует лицензионным требованиям, принадлежит соискателю лицензии или лицензиату на праве собственности либо ином законном основании, имеет почтовый адрес или другие позволяющие идентифицировать объект данные. Место осуществления лицензируемого вида деятельности может совпадать с местом нахождения соискателя лицензии или лицензиата.</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63781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Лицензионные требования (определение) </a:t>
            </a:r>
            <a:endParaRPr lang="ru-RU" dirty="0"/>
          </a:p>
        </p:txBody>
      </p:sp>
      <p:sp>
        <p:nvSpPr>
          <p:cNvPr id="3" name="Объект 2"/>
          <p:cNvSpPr>
            <a:spLocks noGrp="1"/>
          </p:cNvSpPr>
          <p:nvPr>
            <p:ph idx="1"/>
          </p:nvPr>
        </p:nvSpPr>
        <p:spPr/>
        <p:txBody>
          <a:bodyPr/>
          <a:lstStyle/>
          <a:p>
            <a:r>
              <a:rPr lang="ru-RU" dirty="0" smtClean="0"/>
              <a:t>совокупность требований </a:t>
            </a:r>
            <a:r>
              <a:rPr lang="ru-RU" dirty="0"/>
              <a:t>которые установлены положениями о лицензировании конкретных видов деятельности, основаны на соответствующих требованиях законодательства Российской Федерации и направлены на обеспечение достижения целей лицензирования;</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8369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Грубое нарушение </a:t>
            </a:r>
            <a:r>
              <a:rPr lang="ru-RU" dirty="0"/>
              <a:t>лицензионных требований</a:t>
            </a: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несоблюдение лицензионных требований лицензиатом повлекшие за собой:</a:t>
            </a:r>
          </a:p>
          <a:p>
            <a:pPr marL="723900" lvl="2" indent="-279400"/>
            <a:r>
              <a:rPr lang="ru-RU" dirty="0"/>
              <a:t>возникновение угрозы причинения вреда жизни, здоровью граждан, вреда животным, растениям, окружающей среде, объектам культурного наследия (памятникам истории и культуры) народов Российской Федерации, а также угрозы чрезвычайных ситуаций техногенного </a:t>
            </a:r>
            <a:r>
              <a:rPr lang="ru-RU" dirty="0" smtClean="0"/>
              <a:t>характера</a:t>
            </a:r>
          </a:p>
          <a:p>
            <a:pPr marL="723900" lvl="2" indent="-279400"/>
            <a:r>
              <a:rPr lang="ru-RU" dirty="0"/>
              <a:t>человеческие жертвы или причинение тяжкого вреда здоровью граждан, причинение средней тяжести вреда здоровью двух и более граждан, причинение вреда животным, растениям, окружающей среде, объектам культурного наследия (памятникам истории и культуры) народов Российской Федерации, возникновение чрезвычайных ситуаций техногенного характера, нанесение ущерба правам, законным интересам граждан, обороне страны и безопасности государства.</a:t>
            </a:r>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3252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smtClean="0"/>
              <a:t>Лицензирование фармацевтической деятельности в сфере обращения лекарственных средств для </a:t>
            </a:r>
            <a:r>
              <a:rPr lang="ru-RU" dirty="0" err="1" smtClean="0"/>
              <a:t>живонтных</a:t>
            </a:r>
            <a:endParaRPr lang="ru-RU" dirty="0"/>
          </a:p>
        </p:txBody>
      </p:sp>
      <p:sp>
        <p:nvSpPr>
          <p:cNvPr id="7" name="Объект 6"/>
          <p:cNvSpPr>
            <a:spLocks noGrp="1"/>
          </p:cNvSpPr>
          <p:nvPr>
            <p:ph idx="1"/>
          </p:nvPr>
        </p:nvSpPr>
        <p:spPr/>
        <p:txBody>
          <a:bodyPr>
            <a:normAutofit fontScale="92500" lnSpcReduction="10000"/>
          </a:bodyPr>
          <a:lstStyle/>
          <a:p>
            <a:r>
              <a:rPr lang="ru-RU" dirty="0" smtClean="0"/>
              <a:t>Центральный аппарат </a:t>
            </a:r>
            <a:r>
              <a:rPr lang="ru-RU" dirty="0" err="1" smtClean="0"/>
              <a:t>Россельхознадзора</a:t>
            </a:r>
            <a:r>
              <a:rPr lang="ru-RU" dirty="0" smtClean="0"/>
              <a:t>:</a:t>
            </a:r>
          </a:p>
          <a:p>
            <a:pPr lvl="2"/>
            <a:r>
              <a:rPr lang="ru-RU" dirty="0" smtClean="0"/>
              <a:t>оптовая торговля </a:t>
            </a:r>
            <a:r>
              <a:rPr lang="ru-RU" dirty="0"/>
              <a:t>лекарственными средствами;</a:t>
            </a:r>
          </a:p>
          <a:p>
            <a:pPr lvl="2"/>
            <a:r>
              <a:rPr lang="ru-RU" dirty="0" smtClean="0"/>
              <a:t>оптовая </a:t>
            </a:r>
            <a:r>
              <a:rPr lang="ru-RU" dirty="0"/>
              <a:t>и </a:t>
            </a:r>
            <a:r>
              <a:rPr lang="ru-RU" dirty="0" smtClean="0"/>
              <a:t>розничная торговля </a:t>
            </a:r>
            <a:r>
              <a:rPr lang="ru-RU" dirty="0"/>
              <a:t>лекарственными средствами, </a:t>
            </a:r>
            <a:r>
              <a:rPr lang="ru-RU" dirty="0" smtClean="0"/>
              <a:t>осуществляемая </a:t>
            </a:r>
            <a:r>
              <a:rPr lang="ru-RU" dirty="0"/>
              <a:t>одним юридическим лицом или индивидуальным предпринимателем;</a:t>
            </a:r>
          </a:p>
          <a:p>
            <a:pPr lvl="2"/>
            <a:r>
              <a:rPr lang="ru-RU" dirty="0" smtClean="0"/>
              <a:t>розничная торговля </a:t>
            </a:r>
            <a:r>
              <a:rPr lang="ru-RU" dirty="0"/>
              <a:t>лекарственными средствами, </a:t>
            </a:r>
            <a:r>
              <a:rPr lang="ru-RU" dirty="0" smtClean="0"/>
              <a:t>осуществляемая </a:t>
            </a:r>
            <a:r>
              <a:rPr lang="ru-RU" dirty="0"/>
              <a:t>юридическим лицом или индивидуальным предпринимателем в регионе деятельности двух или более территориальных управлений </a:t>
            </a:r>
            <a:r>
              <a:rPr lang="ru-RU" dirty="0" err="1" smtClean="0"/>
              <a:t>Россельхознадзора</a:t>
            </a:r>
            <a:endParaRPr lang="ru-RU" dirty="0" smtClean="0"/>
          </a:p>
          <a:p>
            <a:r>
              <a:rPr lang="ru-RU" dirty="0" smtClean="0"/>
              <a:t>Территориальные управления </a:t>
            </a:r>
            <a:r>
              <a:rPr lang="ru-RU" dirty="0" err="1" smtClean="0"/>
              <a:t>Россельхознадзора</a:t>
            </a:r>
            <a:endParaRPr lang="ru-RU" dirty="0" smtClean="0"/>
          </a:p>
          <a:p>
            <a:pPr lvl="2"/>
            <a:r>
              <a:rPr lang="ru-RU" dirty="0" smtClean="0"/>
              <a:t>розничная торговля </a:t>
            </a:r>
            <a:r>
              <a:rPr lang="ru-RU" dirty="0"/>
              <a:t>лекарственными средствами одним юридическим лицом или индивидуальным предпринимателем, </a:t>
            </a:r>
            <a:r>
              <a:rPr lang="ru-RU" dirty="0" smtClean="0"/>
              <a:t>обособленные </a:t>
            </a:r>
            <a:r>
              <a:rPr lang="ru-RU" dirty="0"/>
              <a:t>подразделения которого расположены в регионе деятельности одного территориального управления </a:t>
            </a:r>
            <a:r>
              <a:rPr lang="ru-RU" dirty="0" err="1" smtClean="0"/>
              <a:t>Россельхознадзора</a:t>
            </a:r>
            <a:endParaRPr lang="ru-RU" dirty="0"/>
          </a:p>
          <a:p>
            <a:endParaRPr lang="ru-RU" dirty="0"/>
          </a:p>
          <a:p>
            <a:pPr lvl="4"/>
            <a:endParaRPr lang="ru-RU" dirty="0"/>
          </a:p>
        </p:txBody>
      </p:sp>
    </p:spTree>
    <p:extLst>
      <p:ext uri="{BB962C8B-B14F-4D97-AF65-F5344CB8AC3E}">
        <p14:creationId xmlns:p14="http://schemas.microsoft.com/office/powerpoint/2010/main" val="22146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Перечень выполняемых работ, подлежащих лицензированию (1)</a:t>
            </a:r>
            <a:endParaRPr lang="ru-RU" dirty="0"/>
          </a:p>
        </p:txBody>
      </p:sp>
      <p:sp>
        <p:nvSpPr>
          <p:cNvPr id="3" name="Объект 2"/>
          <p:cNvSpPr>
            <a:spLocks noGrp="1"/>
          </p:cNvSpPr>
          <p:nvPr>
            <p:ph idx="1"/>
          </p:nvPr>
        </p:nvSpPr>
        <p:spPr/>
        <p:txBody>
          <a:bodyPr>
            <a:normAutofit/>
          </a:bodyPr>
          <a:lstStyle/>
          <a:p>
            <a:r>
              <a:rPr lang="ru-RU" dirty="0" smtClean="0"/>
              <a:t>Оптовая </a:t>
            </a:r>
            <a:r>
              <a:rPr lang="ru-RU" dirty="0"/>
              <a:t>торговля лекарственными средствами для ветеринарного применения</a:t>
            </a:r>
          </a:p>
          <a:p>
            <a:r>
              <a:rPr lang="ru-RU" dirty="0" smtClean="0"/>
              <a:t>Хранение </a:t>
            </a:r>
            <a:r>
              <a:rPr lang="ru-RU" dirty="0"/>
              <a:t>лекарственных средств для ветеринарного применения</a:t>
            </a:r>
          </a:p>
          <a:p>
            <a:r>
              <a:rPr lang="ru-RU" dirty="0" smtClean="0"/>
              <a:t>Хранение </a:t>
            </a:r>
            <a:r>
              <a:rPr lang="ru-RU" dirty="0"/>
              <a:t>лекарственных препаратов для ветеринарного применения</a:t>
            </a:r>
          </a:p>
          <a:p>
            <a:r>
              <a:rPr lang="ru-RU" dirty="0" smtClean="0"/>
              <a:t>Перевозка </a:t>
            </a:r>
            <a:r>
              <a:rPr lang="ru-RU" dirty="0"/>
              <a:t>лекарственных средств для ветеринарного применения</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6718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Перечень выполняемых работ, подлежащих </a:t>
            </a:r>
            <a:r>
              <a:rPr lang="ru-RU" dirty="0" smtClean="0"/>
              <a:t>лицензированию (2)</a:t>
            </a:r>
            <a:endParaRPr lang="ru-RU" dirty="0"/>
          </a:p>
        </p:txBody>
      </p:sp>
      <p:sp>
        <p:nvSpPr>
          <p:cNvPr id="3" name="Объект 2"/>
          <p:cNvSpPr>
            <a:spLocks noGrp="1"/>
          </p:cNvSpPr>
          <p:nvPr>
            <p:ph idx="1"/>
          </p:nvPr>
        </p:nvSpPr>
        <p:spPr/>
        <p:txBody>
          <a:bodyPr>
            <a:normAutofit/>
          </a:bodyPr>
          <a:lstStyle/>
          <a:p>
            <a:r>
              <a:rPr lang="ru-RU" dirty="0"/>
              <a:t>Перевозка лекарственных препаратов для ветеринарного применения</a:t>
            </a:r>
          </a:p>
          <a:p>
            <a:r>
              <a:rPr lang="ru-RU" dirty="0" smtClean="0"/>
              <a:t>Розничная </a:t>
            </a:r>
            <a:r>
              <a:rPr lang="ru-RU" dirty="0"/>
              <a:t>торговля лекарственными препаратами для ветеринарного применения</a:t>
            </a:r>
          </a:p>
          <a:p>
            <a:r>
              <a:rPr lang="ru-RU" dirty="0" smtClean="0"/>
              <a:t>Отпуск </a:t>
            </a:r>
            <a:r>
              <a:rPr lang="ru-RU" dirty="0"/>
              <a:t>лекарственных препаратов для ветеринарного применения</a:t>
            </a:r>
          </a:p>
          <a:p>
            <a:r>
              <a:rPr lang="ru-RU" dirty="0" smtClean="0"/>
              <a:t>Изготовление </a:t>
            </a:r>
            <a:r>
              <a:rPr lang="ru-RU" dirty="0"/>
              <a:t>лекарственных препаратов для ветеринарного применения</a:t>
            </a:r>
          </a:p>
          <a:p>
            <a:endParaRPr lang="ru-RU" dirty="0" smtClean="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93190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Лицензионные требования </a:t>
            </a:r>
            <a:br>
              <a:rPr lang="ru-RU" dirty="0" smtClean="0"/>
            </a:br>
            <a:r>
              <a:rPr lang="ru-RU" dirty="0" smtClean="0"/>
              <a:t>для соискателя (1)</a:t>
            </a:r>
            <a:endParaRPr lang="ru-RU" dirty="0"/>
          </a:p>
        </p:txBody>
      </p:sp>
      <p:sp>
        <p:nvSpPr>
          <p:cNvPr id="3" name="Объект 2"/>
          <p:cNvSpPr>
            <a:spLocks noGrp="1"/>
          </p:cNvSpPr>
          <p:nvPr>
            <p:ph idx="1"/>
          </p:nvPr>
        </p:nvSpPr>
        <p:spPr/>
        <p:txBody>
          <a:bodyPr/>
          <a:lstStyle/>
          <a:p>
            <a:r>
              <a:rPr lang="ru-RU" dirty="0"/>
              <a:t>наличие помещений и оборудования, принадлежащих ему на праве собственности или на ином законном основании, необходимых для выполнения работ (услуг), которые составляют фармацевтическую деятельность, соответствующих установленным требованиям</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45886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Глава </a:t>
            </a:r>
            <a:r>
              <a:rPr lang="ru-RU" dirty="0"/>
              <a:t>6. </a:t>
            </a:r>
            <a:r>
              <a:rPr lang="ru-RU" dirty="0" smtClean="0"/>
              <a:t>Осуществление государственной регистрации</a:t>
            </a:r>
            <a:r>
              <a:rPr lang="en-US" dirty="0" smtClean="0"/>
              <a:t> </a:t>
            </a:r>
            <a:r>
              <a:rPr lang="ru-RU" dirty="0" smtClean="0"/>
              <a:t>лекарственных препаратов</a:t>
            </a:r>
            <a:endParaRPr lang="en-US" dirty="0" smtClean="0"/>
          </a:p>
          <a:p>
            <a:r>
              <a:rPr lang="ru-RU" dirty="0" smtClean="0"/>
              <a:t>Глава </a:t>
            </a:r>
            <a:r>
              <a:rPr lang="ru-RU" dirty="0"/>
              <a:t>7. </a:t>
            </a:r>
            <a:r>
              <a:rPr lang="ru-RU" dirty="0" smtClean="0"/>
              <a:t>Клинические исследования лекарственных</a:t>
            </a:r>
            <a:r>
              <a:rPr lang="en-US" dirty="0" smtClean="0"/>
              <a:t> </a:t>
            </a:r>
            <a:r>
              <a:rPr lang="ru-RU" dirty="0" smtClean="0"/>
              <a:t>препаратов для медицинского применения, договор</a:t>
            </a:r>
            <a:r>
              <a:rPr lang="en-US" dirty="0" smtClean="0"/>
              <a:t> </a:t>
            </a:r>
            <a:r>
              <a:rPr lang="ru-RU" dirty="0" smtClean="0"/>
              <a:t>об их проведении, права пациентов, участвующих</a:t>
            </a:r>
            <a:r>
              <a:rPr lang="en-US" dirty="0" smtClean="0"/>
              <a:t> </a:t>
            </a:r>
            <a:r>
              <a:rPr lang="ru-RU" dirty="0" smtClean="0"/>
              <a:t>в этих исследованиях</a:t>
            </a:r>
          </a:p>
          <a:p>
            <a:r>
              <a:rPr lang="ru-RU" b="1" dirty="0"/>
              <a:t>Глава 8. </a:t>
            </a:r>
            <a:r>
              <a:rPr lang="ru-RU" b="1" dirty="0" smtClean="0"/>
              <a:t>Производство и маркировка лекарственных средств</a:t>
            </a:r>
            <a:endParaRPr lang="en-US" b="1"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9340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a:t>
            </a:r>
            <a:r>
              <a:rPr lang="ru-RU" dirty="0" smtClean="0"/>
              <a:t>требования</a:t>
            </a:r>
            <a:br>
              <a:rPr lang="ru-RU" dirty="0" smtClean="0"/>
            </a:br>
            <a:r>
              <a:rPr lang="ru-RU" dirty="0" smtClean="0"/>
              <a:t>для соискателя (2)</a:t>
            </a:r>
            <a:endParaRPr lang="ru-RU" dirty="0"/>
          </a:p>
        </p:txBody>
      </p:sp>
      <p:sp>
        <p:nvSpPr>
          <p:cNvPr id="3" name="Объект 2"/>
          <p:cNvSpPr>
            <a:spLocks noGrp="1"/>
          </p:cNvSpPr>
          <p:nvPr>
            <p:ph idx="1"/>
          </p:nvPr>
        </p:nvSpPr>
        <p:spPr/>
        <p:txBody>
          <a:bodyPr/>
          <a:lstStyle/>
          <a:p>
            <a:r>
              <a:rPr lang="ru-RU" dirty="0"/>
              <a:t>наличие у руководителя организации </a:t>
            </a:r>
            <a:r>
              <a:rPr lang="ru-RU" dirty="0" smtClean="0"/>
              <a:t>деятельность </a:t>
            </a:r>
            <a:r>
              <a:rPr lang="ru-RU" dirty="0"/>
              <a:t>которого непосредственно связана с оптовой торговлей лекарственными средствами, их хранением, перевозкой и (или) розничной торговлей лекарственными препаратами, их отпуском, хранением, перевозкой и </a:t>
            </a:r>
            <a:r>
              <a:rPr lang="ru-RU" dirty="0" smtClean="0"/>
              <a:t>изготовлением </a:t>
            </a:r>
            <a:r>
              <a:rPr lang="ru-RU" dirty="0"/>
              <a:t>высшего или среднего </a:t>
            </a:r>
            <a:r>
              <a:rPr lang="ru-RU" b="1" dirty="0"/>
              <a:t>фармацевтического</a:t>
            </a:r>
            <a:r>
              <a:rPr lang="ru-RU" dirty="0"/>
              <a:t> либо высшего или среднего </a:t>
            </a:r>
            <a:r>
              <a:rPr lang="ru-RU" b="1" dirty="0"/>
              <a:t>ветеринарного </a:t>
            </a:r>
            <a:r>
              <a:rPr lang="ru-RU" dirty="0"/>
              <a:t>образования, стажа работы по специальности </a:t>
            </a:r>
            <a:r>
              <a:rPr lang="ru-RU" b="1" dirty="0"/>
              <a:t>не менее 3 лет</a:t>
            </a:r>
            <a:r>
              <a:rPr lang="ru-RU" dirty="0"/>
              <a:t>, сертификата специалиста</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759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a:t>
            </a:r>
            <a:r>
              <a:rPr lang="ru-RU" dirty="0" smtClean="0"/>
              <a:t>требования</a:t>
            </a:r>
            <a:br>
              <a:rPr lang="ru-RU" dirty="0" smtClean="0"/>
            </a:br>
            <a:r>
              <a:rPr lang="ru-RU" dirty="0"/>
              <a:t>для соискателя</a:t>
            </a:r>
            <a:r>
              <a:rPr lang="ru-RU" dirty="0" smtClean="0"/>
              <a:t> (3)</a:t>
            </a:r>
            <a:endParaRPr lang="ru-RU" dirty="0"/>
          </a:p>
        </p:txBody>
      </p:sp>
      <p:sp>
        <p:nvSpPr>
          <p:cNvPr id="3" name="Объект 2"/>
          <p:cNvSpPr>
            <a:spLocks noGrp="1"/>
          </p:cNvSpPr>
          <p:nvPr>
            <p:ph idx="1"/>
          </p:nvPr>
        </p:nvSpPr>
        <p:spPr/>
        <p:txBody>
          <a:bodyPr>
            <a:normAutofit/>
          </a:bodyPr>
          <a:lstStyle/>
          <a:p>
            <a:pPr marL="266700" indent="-266700"/>
            <a:r>
              <a:rPr lang="ru-RU" dirty="0"/>
              <a:t>наличие у индивидуального предпринимателя высшего или среднего </a:t>
            </a:r>
            <a:r>
              <a:rPr lang="ru-RU" b="1" dirty="0"/>
              <a:t>фармацевтического</a:t>
            </a:r>
            <a:r>
              <a:rPr lang="ru-RU" dirty="0"/>
              <a:t> либо высшего или среднего </a:t>
            </a:r>
            <a:r>
              <a:rPr lang="ru-RU" b="1" dirty="0"/>
              <a:t>ветеринарного </a:t>
            </a:r>
            <a:r>
              <a:rPr lang="ru-RU" dirty="0"/>
              <a:t>образования, сертификата специалиста</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60365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a:t>
            </a:r>
            <a:r>
              <a:rPr lang="ru-RU" dirty="0" smtClean="0"/>
              <a:t>требования</a:t>
            </a:r>
            <a:br>
              <a:rPr lang="ru-RU" dirty="0" smtClean="0"/>
            </a:br>
            <a:r>
              <a:rPr lang="ru-RU" dirty="0"/>
              <a:t>для соискателя</a:t>
            </a:r>
            <a:r>
              <a:rPr lang="ru-RU" dirty="0" smtClean="0"/>
              <a:t> (4)</a:t>
            </a:r>
            <a:endParaRPr lang="ru-RU" dirty="0"/>
          </a:p>
        </p:txBody>
      </p:sp>
      <p:sp>
        <p:nvSpPr>
          <p:cNvPr id="3" name="Объект 2"/>
          <p:cNvSpPr>
            <a:spLocks noGrp="1"/>
          </p:cNvSpPr>
          <p:nvPr>
            <p:ph idx="1"/>
          </p:nvPr>
        </p:nvSpPr>
        <p:spPr/>
        <p:txBody>
          <a:bodyPr/>
          <a:lstStyle/>
          <a:p>
            <a:r>
              <a:rPr lang="ru-RU" dirty="0"/>
              <a:t>наличие у соискателя лицензии работников, заключивших с ним трудовые договоры, деятельность которых непосредственно связана с оптовой торговлей лекарственными средствами, их хранением и (или) розничной торговлей лекарственными препаратами, их отпуском, хранением и изготовлением, </a:t>
            </a:r>
            <a:r>
              <a:rPr lang="ru-RU" dirty="0" smtClean="0"/>
              <a:t>имеющих </a:t>
            </a:r>
            <a:r>
              <a:rPr lang="ru-RU" dirty="0"/>
              <a:t>высшее или среднее </a:t>
            </a:r>
            <a:r>
              <a:rPr lang="ru-RU" b="1" dirty="0"/>
              <a:t>фармацевтическое </a:t>
            </a:r>
            <a:r>
              <a:rPr lang="ru-RU" dirty="0"/>
              <a:t>либо высшее или среднее </a:t>
            </a:r>
            <a:r>
              <a:rPr lang="ru-RU" b="1" dirty="0"/>
              <a:t>ветеринарное</a:t>
            </a:r>
            <a:r>
              <a:rPr lang="ru-RU" dirty="0"/>
              <a:t> образование, сертификат специалиста</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24902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Лицензионные требования для лицензиата (1)</a:t>
            </a:r>
            <a:endParaRPr lang="ru-RU" dirty="0"/>
          </a:p>
        </p:txBody>
      </p:sp>
      <p:sp>
        <p:nvSpPr>
          <p:cNvPr id="3" name="Объект 2"/>
          <p:cNvSpPr>
            <a:spLocks noGrp="1"/>
          </p:cNvSpPr>
          <p:nvPr>
            <p:ph idx="1"/>
          </p:nvPr>
        </p:nvSpPr>
        <p:spPr/>
        <p:txBody>
          <a:bodyPr>
            <a:normAutofit/>
          </a:bodyPr>
          <a:lstStyle/>
          <a:p>
            <a:pPr lvl="1"/>
            <a:r>
              <a:rPr lang="ru-RU" dirty="0" smtClean="0"/>
              <a:t>(кроме требований, указанных для соискателя)</a:t>
            </a:r>
          </a:p>
          <a:p>
            <a:r>
              <a:rPr lang="ru-RU" dirty="0" smtClean="0"/>
              <a:t>соблюдение </a:t>
            </a:r>
            <a:r>
              <a:rPr lang="ru-RU" dirty="0"/>
              <a:t>лицензиатом, осуществляющим </a:t>
            </a:r>
            <a:r>
              <a:rPr lang="ru-RU" b="1" dirty="0"/>
              <a:t>оптовую торговлю</a:t>
            </a:r>
            <a:r>
              <a:rPr lang="ru-RU" dirty="0"/>
              <a:t> лекарственными </a:t>
            </a:r>
            <a:r>
              <a:rPr lang="ru-RU" dirty="0" smtClean="0"/>
              <a:t>средствами </a:t>
            </a:r>
            <a:r>
              <a:rPr lang="ru-RU" dirty="0"/>
              <a:t>требований статей 53 и 54 Федерального закона "Об обращении лекарственных средств" и правил оптовой торговли лекарственными средствами для ветеринарного </a:t>
            </a:r>
            <a:r>
              <a:rPr lang="ru-RU" dirty="0" smtClean="0"/>
              <a:t>применения</a:t>
            </a:r>
          </a:p>
        </p:txBody>
      </p:sp>
    </p:spTree>
    <p:extLst>
      <p:ext uri="{BB962C8B-B14F-4D97-AF65-F5344CB8AC3E}">
        <p14:creationId xmlns:p14="http://schemas.microsoft.com/office/powerpoint/2010/main" val="9614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требования для лицензиата </a:t>
            </a:r>
            <a:r>
              <a:rPr lang="ru-RU" dirty="0" smtClean="0"/>
              <a:t>(2)</a:t>
            </a:r>
            <a:endParaRPr lang="ru-RU" dirty="0"/>
          </a:p>
        </p:txBody>
      </p:sp>
      <p:sp>
        <p:nvSpPr>
          <p:cNvPr id="3" name="Объект 2"/>
          <p:cNvSpPr>
            <a:spLocks noGrp="1"/>
          </p:cNvSpPr>
          <p:nvPr>
            <p:ph idx="1"/>
          </p:nvPr>
        </p:nvSpPr>
        <p:spPr/>
        <p:txBody>
          <a:bodyPr>
            <a:normAutofit fontScale="92500" lnSpcReduction="10000"/>
          </a:bodyPr>
          <a:lstStyle/>
          <a:p>
            <a:r>
              <a:rPr lang="ru-RU" dirty="0"/>
              <a:t>соблюдение лицензиатом, осуществляющим </a:t>
            </a:r>
            <a:r>
              <a:rPr lang="ru-RU" b="1" dirty="0"/>
              <a:t>розничную торговлю </a:t>
            </a:r>
            <a:r>
              <a:rPr lang="ru-RU" dirty="0"/>
              <a:t>лекарственными препаратами для ветеринарного применения (ветеринарная аптечная организация, ветеринарная организация, имеющая лицензию на осуществление фармацевтической деятельности, индивидуальный предприниматель, имеющий лицензию на осуществление фармацевтической деятельности), правил отпуска лекарственных препаратов для ветеринарного применения, правил отпуска наркотических средств и психотропных веществ, зарегистрированных в качестве лекарственных препаратов, лекарственных препаратов, содержащих наркотические средства и психотропные вещества;</a:t>
            </a:r>
          </a:p>
          <a:p>
            <a:endParaRPr lang="ru-RU" dirty="0"/>
          </a:p>
        </p:txBody>
      </p:sp>
    </p:spTree>
    <p:extLst>
      <p:ext uri="{BB962C8B-B14F-4D97-AF65-F5344CB8AC3E}">
        <p14:creationId xmlns:p14="http://schemas.microsoft.com/office/powerpoint/2010/main" val="180974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требования для лицензиата </a:t>
            </a:r>
            <a:r>
              <a:rPr lang="ru-RU" dirty="0" smtClean="0"/>
              <a:t>(3)</a:t>
            </a:r>
            <a:endParaRPr lang="ru-RU" dirty="0"/>
          </a:p>
        </p:txBody>
      </p:sp>
      <p:sp>
        <p:nvSpPr>
          <p:cNvPr id="3" name="Объект 2"/>
          <p:cNvSpPr>
            <a:spLocks noGrp="1"/>
          </p:cNvSpPr>
          <p:nvPr>
            <p:ph idx="1"/>
          </p:nvPr>
        </p:nvSpPr>
        <p:spPr/>
        <p:txBody>
          <a:bodyPr/>
          <a:lstStyle/>
          <a:p>
            <a:r>
              <a:rPr lang="ru-RU" dirty="0"/>
              <a:t>соблюдение лицензиатом, осуществляющим </a:t>
            </a:r>
            <a:r>
              <a:rPr lang="ru-RU" b="1" dirty="0" smtClean="0"/>
              <a:t>изготовление</a:t>
            </a:r>
            <a:r>
              <a:rPr lang="ru-RU" dirty="0" smtClean="0"/>
              <a:t> лекарственных </a:t>
            </a:r>
            <a:r>
              <a:rPr lang="ru-RU" dirty="0"/>
              <a:t>препаратов для ветеринарного </a:t>
            </a:r>
            <a:r>
              <a:rPr lang="ru-RU" dirty="0" smtClean="0"/>
              <a:t>применения </a:t>
            </a:r>
            <a:r>
              <a:rPr lang="ru-RU" dirty="0"/>
              <a:t>правил изготовления и отпуска лекарственных препаратов для ветеринарного </a:t>
            </a:r>
            <a:r>
              <a:rPr lang="ru-RU" dirty="0" smtClean="0"/>
              <a:t>применения</a:t>
            </a:r>
          </a:p>
          <a:p>
            <a:r>
              <a:rPr lang="ru-RU" dirty="0"/>
              <a:t>соблюдение требований статьи 57 Федерального закона "Об обращении лекарственных средств"</a:t>
            </a:r>
          </a:p>
        </p:txBody>
      </p:sp>
    </p:spTree>
    <p:extLst>
      <p:ext uri="{BB962C8B-B14F-4D97-AF65-F5344CB8AC3E}">
        <p14:creationId xmlns:p14="http://schemas.microsoft.com/office/powerpoint/2010/main" val="429136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Лицензионные требования для лицензиата </a:t>
            </a:r>
            <a:r>
              <a:rPr lang="ru-RU" dirty="0" smtClean="0"/>
              <a:t>(4)</a:t>
            </a:r>
            <a:endParaRPr lang="ru-RU" dirty="0"/>
          </a:p>
        </p:txBody>
      </p:sp>
      <p:sp>
        <p:nvSpPr>
          <p:cNvPr id="3" name="Объект 2"/>
          <p:cNvSpPr>
            <a:spLocks noGrp="1"/>
          </p:cNvSpPr>
          <p:nvPr>
            <p:ph idx="1"/>
          </p:nvPr>
        </p:nvSpPr>
        <p:spPr/>
        <p:txBody>
          <a:bodyPr/>
          <a:lstStyle/>
          <a:p>
            <a:r>
              <a:rPr lang="ru-RU" dirty="0"/>
              <a:t>соблюдение лицензиатом, осуществляющим </a:t>
            </a:r>
            <a:r>
              <a:rPr lang="ru-RU" b="1" dirty="0" smtClean="0"/>
              <a:t>хранение</a:t>
            </a:r>
            <a:r>
              <a:rPr lang="ru-RU" dirty="0" smtClean="0"/>
              <a:t> лекарственных </a:t>
            </a:r>
            <a:r>
              <a:rPr lang="ru-RU" dirty="0"/>
              <a:t>средств для ветеринарного </a:t>
            </a:r>
            <a:r>
              <a:rPr lang="ru-RU" dirty="0" smtClean="0"/>
              <a:t>применения </a:t>
            </a:r>
            <a:r>
              <a:rPr lang="ru-RU" dirty="0"/>
              <a:t>правил хранения лекарственных средств для ветеринарного </a:t>
            </a:r>
            <a:r>
              <a:rPr lang="ru-RU" dirty="0" smtClean="0"/>
              <a:t>применения</a:t>
            </a:r>
          </a:p>
          <a:p>
            <a:r>
              <a:rPr lang="ru-RU" dirty="0"/>
              <a:t>повышение квалификации специалистов с фармацевтическим или ветеринарным образованием не реже 1 раза в 5 лет</a:t>
            </a:r>
          </a:p>
          <a:p>
            <a:endParaRPr lang="ru-RU" dirty="0"/>
          </a:p>
        </p:txBody>
      </p:sp>
    </p:spTree>
    <p:extLst>
      <p:ext uri="{BB962C8B-B14F-4D97-AF65-F5344CB8AC3E}">
        <p14:creationId xmlns:p14="http://schemas.microsoft.com/office/powerpoint/2010/main" val="963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Заявление на получение лицензии (1)</a:t>
            </a:r>
            <a:endParaRPr lang="ru-RU" dirty="0"/>
          </a:p>
        </p:txBody>
      </p:sp>
      <p:sp>
        <p:nvSpPr>
          <p:cNvPr id="3" name="Объект 2"/>
          <p:cNvSpPr>
            <a:spLocks noGrp="1"/>
          </p:cNvSpPr>
          <p:nvPr>
            <p:ph idx="1"/>
          </p:nvPr>
        </p:nvSpPr>
        <p:spPr/>
        <p:txBody>
          <a:bodyPr>
            <a:noAutofit/>
          </a:bodyPr>
          <a:lstStyle/>
          <a:p>
            <a:pPr>
              <a:lnSpc>
                <a:spcPct val="120000"/>
              </a:lnSpc>
              <a:spcBef>
                <a:spcPts val="600"/>
              </a:spcBef>
            </a:pPr>
            <a:r>
              <a:rPr lang="ru-RU" sz="2000" dirty="0" smtClean="0"/>
              <a:t>полное </a:t>
            </a:r>
            <a:r>
              <a:rPr lang="ru-RU" sz="2000" dirty="0"/>
              <a:t>и (в случае, если имеется) сокращенное наименование, в том числе фирменное наименование, и организационно-правовая форма юридического лица, адрес его места нахождения, адреса мест осуществления лицензируемого вида деятельности, который намерен осуществлять соискатель лицензии, государственный регистрационный номер записи о создании юридического лица, данные документа, подтверждающего факт внесения сведений о юридическом лице в единый государственный реестр юридических лиц, с указанием адреса места нахождения органа, осуществившего государственную регистрацию, а также номера телефона и (в случае, если имеется) адреса электронной почты юридического лица;</a:t>
            </a:r>
          </a:p>
          <a:p>
            <a:pPr>
              <a:lnSpc>
                <a:spcPct val="120000"/>
              </a:lnSpc>
              <a:spcBef>
                <a:spcPts val="600"/>
              </a:spcBef>
            </a:pPr>
            <a:endParaRPr lang="ru-RU" sz="1200"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04491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Заявление на получение лицензии </a:t>
            </a:r>
            <a:r>
              <a:rPr lang="ru-RU" dirty="0" smtClean="0"/>
              <a:t>(2)</a:t>
            </a:r>
            <a:endParaRPr lang="ru-RU" dirty="0"/>
          </a:p>
        </p:txBody>
      </p:sp>
      <p:sp>
        <p:nvSpPr>
          <p:cNvPr id="3" name="Объект 2"/>
          <p:cNvSpPr>
            <a:spLocks noGrp="1"/>
          </p:cNvSpPr>
          <p:nvPr>
            <p:ph idx="1"/>
          </p:nvPr>
        </p:nvSpPr>
        <p:spPr/>
        <p:txBody>
          <a:bodyPr>
            <a:normAutofit fontScale="70000" lnSpcReduction="20000"/>
          </a:bodyPr>
          <a:lstStyle/>
          <a:p>
            <a:pPr>
              <a:lnSpc>
                <a:spcPct val="120000"/>
              </a:lnSpc>
              <a:spcBef>
                <a:spcPts val="600"/>
              </a:spcBef>
            </a:pPr>
            <a:r>
              <a:rPr lang="ru-RU" dirty="0" smtClean="0"/>
              <a:t>фамилия</a:t>
            </a:r>
            <a:r>
              <a:rPr lang="ru-RU" dirty="0"/>
              <a:t>, имя и (в случае, если имеется) отчество индивидуального предпринимателя, адрес его места жительства, адреса мест осуществления лицензируемого вида деятельности, который намерен осуществлять соискатель лицензии, данные документа, удостоверяющего его личность, государственный регистрационный номер записи о государственной регистрации индивидуального предпринимателя, данные документа, подтверждающего факт внесения сведений об индивидуальном предпринимателе в единый государственный реестр индивидуальных предпринимателей, с указанием адреса места нахождения органа, осуществившего государственную регистрацию, а также номера телефона и (в случае, если имеется) адреса электронной почты индивидуального </a:t>
            </a:r>
            <a:r>
              <a:rPr lang="ru-RU" dirty="0" smtClean="0"/>
              <a:t>предпринимателя</a:t>
            </a:r>
            <a:endParaRPr lang="ru-RU" dirty="0"/>
          </a:p>
          <a:p>
            <a:pPr>
              <a:lnSpc>
                <a:spcPct val="120000"/>
              </a:lnSpc>
              <a:spcBef>
                <a:spcPts val="600"/>
              </a:spcBef>
            </a:pP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95416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Заявление на получение лицензии </a:t>
            </a:r>
            <a:r>
              <a:rPr lang="ru-RU" dirty="0" smtClean="0"/>
              <a:t>(3)</a:t>
            </a:r>
            <a:endParaRPr lang="ru-RU" dirty="0"/>
          </a:p>
        </p:txBody>
      </p:sp>
      <p:sp>
        <p:nvSpPr>
          <p:cNvPr id="3" name="Объект 2"/>
          <p:cNvSpPr>
            <a:spLocks noGrp="1"/>
          </p:cNvSpPr>
          <p:nvPr>
            <p:ph idx="1"/>
          </p:nvPr>
        </p:nvSpPr>
        <p:spPr/>
        <p:txBody>
          <a:bodyPr>
            <a:normAutofit fontScale="85000" lnSpcReduction="10000"/>
          </a:bodyPr>
          <a:lstStyle/>
          <a:p>
            <a:pPr>
              <a:lnSpc>
                <a:spcPct val="120000"/>
              </a:lnSpc>
              <a:spcBef>
                <a:spcPts val="600"/>
              </a:spcBef>
            </a:pPr>
            <a:r>
              <a:rPr lang="ru-RU" dirty="0" smtClean="0"/>
              <a:t>идентификационный </a:t>
            </a:r>
            <a:r>
              <a:rPr lang="ru-RU" dirty="0"/>
              <a:t>номер налогоплательщика, данные документа о постановке соискателя лицензии на учет в налоговом органе;</a:t>
            </a:r>
          </a:p>
          <a:p>
            <a:pPr>
              <a:lnSpc>
                <a:spcPct val="120000"/>
              </a:lnSpc>
              <a:spcBef>
                <a:spcPts val="600"/>
              </a:spcBef>
            </a:pPr>
            <a:r>
              <a:rPr lang="ru-RU" dirty="0" smtClean="0"/>
              <a:t>лицензируемый </a:t>
            </a:r>
            <a:r>
              <a:rPr lang="ru-RU" dirty="0"/>
              <a:t>вид деятельности в соответствии, который соискатель лицензии намерен осуществлять, с указанием выполняемых работ, оказываемых услуг, составляющих лицензируемый вид деятельности;</a:t>
            </a:r>
          </a:p>
          <a:p>
            <a:pPr>
              <a:lnSpc>
                <a:spcPct val="120000"/>
              </a:lnSpc>
              <a:spcBef>
                <a:spcPts val="600"/>
              </a:spcBef>
            </a:pPr>
            <a:r>
              <a:rPr lang="ru-RU" dirty="0" smtClean="0"/>
              <a:t>реквизиты </a:t>
            </a:r>
            <a:r>
              <a:rPr lang="ru-RU" dirty="0"/>
              <a:t>документа, подтверждающего факт уплаты государственной пошлины за предоставление лицензии, либо иные сведения, подтверждающие факт уплаты указанной государственной пошлины</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7588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a:spcBef>
                <a:spcPts val="600"/>
              </a:spcBef>
            </a:pPr>
            <a:r>
              <a:rPr lang="ru-RU" b="1" dirty="0"/>
              <a:t>Статья 45. Производство лекарственных средств</a:t>
            </a:r>
          </a:p>
          <a:p>
            <a:pPr marL="0" indent="0">
              <a:spcBef>
                <a:spcPts val="600"/>
              </a:spcBef>
              <a:buNone/>
            </a:pPr>
            <a:r>
              <a:rPr lang="ru-RU" dirty="0"/>
              <a:t>1. Производство лекарственных средств должно соответствовать правилам организации производства и контроля качества лекарственных средств, утвержденным уполномоченным федеральным органом исполнительной власти.</a:t>
            </a:r>
          </a:p>
          <a:p>
            <a:pPr marL="0" indent="0">
              <a:spcBef>
                <a:spcPts val="600"/>
              </a:spcBef>
              <a:buNone/>
            </a:pPr>
            <a:r>
              <a:rPr lang="ru-RU" dirty="0" smtClean="0"/>
              <a:t>2</a:t>
            </a:r>
            <a:r>
              <a:rPr lang="ru-RU" dirty="0"/>
              <a:t>. Производство лекарственных средств на территории Российской Федерации </a:t>
            </a:r>
            <a:r>
              <a:rPr lang="ru-RU" dirty="0" smtClean="0"/>
              <a:t>осуществляется </a:t>
            </a:r>
            <a:r>
              <a:rPr lang="ru-RU" dirty="0"/>
              <a:t>производителями лекарственных средств, имеющими лицензию на </a:t>
            </a:r>
            <a:r>
              <a:rPr lang="ru-RU" dirty="0" smtClean="0"/>
              <a:t>производство </a:t>
            </a:r>
            <a:r>
              <a:rPr lang="ru-RU" dirty="0"/>
              <a:t>лекарственных средств.</a:t>
            </a:r>
          </a:p>
          <a:p>
            <a:pPr marL="0" indent="0">
              <a:spcBef>
                <a:spcPts val="600"/>
              </a:spcBef>
              <a:buNone/>
            </a:pPr>
            <a:r>
              <a:rPr lang="ru-RU" dirty="0"/>
              <a:t>3. Производство лекарственных средств осуществляется с соблюдением требований промышленного регламента, который утверждается руководителем производителя </a:t>
            </a:r>
            <a:r>
              <a:rPr lang="ru-RU" dirty="0" smtClean="0"/>
              <a:t>лекарственных </a:t>
            </a:r>
            <a:r>
              <a:rPr lang="ru-RU" dirty="0"/>
              <a:t>средств и включает в себя перечень используемых фармацевтических субстанций и вспомогательных веществ с указанием количества каждого из них, данные об используемом оборудовании, описание технологического процесса и методов контроля на всех этапах производства лекарственных средств.</a:t>
            </a:r>
          </a:p>
          <a:p>
            <a:pPr marL="0" indent="0">
              <a:spcBef>
                <a:spcPts val="600"/>
              </a:spcBef>
              <a:buNone/>
            </a:pPr>
            <a:r>
              <a:rPr lang="ru-RU" dirty="0"/>
              <a:t>4. При производстве лекарственных средств используются фармацевтические </a:t>
            </a:r>
            <a:r>
              <a:rPr lang="ru-RU" dirty="0" smtClean="0"/>
              <a:t>субстанции</a:t>
            </a:r>
            <a:r>
              <a:rPr lang="ru-RU" dirty="0"/>
              <a:t>, включенные в государственный реестр лекарственных средств.</a:t>
            </a:r>
          </a:p>
          <a:p>
            <a:pPr marL="0" indent="0">
              <a:spcBef>
                <a:spcPts val="600"/>
              </a:spcBef>
              <a:buNone/>
            </a:pPr>
            <a:r>
              <a:rPr lang="ru-RU" dirty="0" smtClean="0"/>
              <a:t>организации </a:t>
            </a:r>
            <a:r>
              <a:rPr lang="ru-RU" dirty="0"/>
              <a:t>производства и контроля качества лекарственных средств.</a:t>
            </a:r>
          </a:p>
          <a:p>
            <a:pPr>
              <a:spcBef>
                <a:spcPts val="600"/>
              </a:spcBef>
            </a:pPr>
            <a:endParaRPr lang="ru-RU" dirty="0"/>
          </a:p>
        </p:txBody>
      </p:sp>
    </p:spTree>
    <p:extLst>
      <p:ext uri="{BB962C8B-B14F-4D97-AF65-F5344CB8AC3E}">
        <p14:creationId xmlns:p14="http://schemas.microsoft.com/office/powerpoint/2010/main" val="122792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Перечень документов, необходимых для получения лицензии (1)</a:t>
            </a:r>
            <a:endParaRPr lang="ru-RU" dirty="0"/>
          </a:p>
        </p:txBody>
      </p:sp>
      <p:sp>
        <p:nvSpPr>
          <p:cNvPr id="3" name="Объект 2"/>
          <p:cNvSpPr>
            <a:spLocks noGrp="1"/>
          </p:cNvSpPr>
          <p:nvPr>
            <p:ph idx="1"/>
          </p:nvPr>
        </p:nvSpPr>
        <p:spPr/>
        <p:txBody>
          <a:bodyPr>
            <a:normAutofit fontScale="92500"/>
          </a:bodyPr>
          <a:lstStyle/>
          <a:p>
            <a:r>
              <a:rPr lang="ru-RU" dirty="0" smtClean="0"/>
              <a:t>копии </a:t>
            </a:r>
            <a:r>
              <a:rPr lang="ru-RU" dirty="0"/>
              <a:t>учредительных документов юридического лица, засвидетельствованные в нотариальном </a:t>
            </a:r>
            <a:r>
              <a:rPr lang="ru-RU" dirty="0" smtClean="0"/>
              <a:t>порядке</a:t>
            </a:r>
          </a:p>
          <a:p>
            <a:r>
              <a:rPr lang="ru-RU" dirty="0"/>
              <a:t>копии документов, подтверждающих наличие у соискателя лицензии на праве собственности или на ином законном основании необходимых для осуществления фармацевтической деятельности оборудования и помещений, соответствующих установленным требованиям, права на которые не зарегистрированы в Едином государственном реестре прав на недвижимое имущество и сделок с ним в случае если такие права зарегистрированы </a:t>
            </a:r>
            <a:r>
              <a:rPr lang="ru-RU" dirty="0" smtClean="0"/>
              <a:t>(в </a:t>
            </a:r>
            <a:r>
              <a:rPr lang="ru-RU" dirty="0"/>
              <a:t>указанном реестре - сведения об этих помещениях) </a:t>
            </a:r>
            <a:endParaRPr lang="ru-RU" dirty="0" smtClean="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0673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Перечень документов, необходимых для получения лицензии </a:t>
            </a:r>
            <a:r>
              <a:rPr lang="ru-RU" dirty="0" smtClean="0"/>
              <a:t>(2)</a:t>
            </a:r>
            <a:endParaRPr lang="ru-RU" dirty="0"/>
          </a:p>
        </p:txBody>
      </p:sp>
      <p:sp>
        <p:nvSpPr>
          <p:cNvPr id="3" name="Объект 2"/>
          <p:cNvSpPr>
            <a:spLocks noGrp="1"/>
          </p:cNvSpPr>
          <p:nvPr>
            <p:ph idx="1"/>
          </p:nvPr>
        </p:nvSpPr>
        <p:spPr/>
        <p:txBody>
          <a:bodyPr>
            <a:normAutofit fontScale="92500" lnSpcReduction="10000"/>
          </a:bodyPr>
          <a:lstStyle/>
          <a:p>
            <a:r>
              <a:rPr lang="ru-RU" dirty="0"/>
              <a:t>сведения о наличии санитарно-эпидемиологического заключения о соответствии помещений требованиям санитарных правил, выданного в установленном порядке;</a:t>
            </a:r>
          </a:p>
          <a:p>
            <a:r>
              <a:rPr lang="ru-RU" dirty="0"/>
              <a:t>копии документов о высшем или среднем фармацевтическом либо высшем или среднем ветеринарном образовании и сертификатов </a:t>
            </a:r>
            <a:r>
              <a:rPr lang="ru-RU" dirty="0" smtClean="0"/>
              <a:t>специалистов</a:t>
            </a:r>
          </a:p>
          <a:p>
            <a:r>
              <a:rPr lang="ru-RU" dirty="0"/>
              <a:t>копии документов или заверенные в установленном порядке выписки из документов, </a:t>
            </a:r>
            <a:r>
              <a:rPr lang="ru-RU" dirty="0" smtClean="0"/>
              <a:t>которые </a:t>
            </a:r>
            <a:r>
              <a:rPr lang="ru-RU" dirty="0"/>
              <a:t>подтверждают наличие необходимого стажа работы по специальности у руководителя организации, </a:t>
            </a:r>
            <a:endParaRPr lang="ru-RU" dirty="0" smtClean="0"/>
          </a:p>
          <a:p>
            <a:r>
              <a:rPr lang="ru-RU" dirty="0" smtClean="0"/>
              <a:t>опись </a:t>
            </a:r>
            <a:r>
              <a:rPr lang="ru-RU" dirty="0"/>
              <a:t>прилагаемых </a:t>
            </a:r>
            <a:r>
              <a:rPr lang="ru-RU" dirty="0" smtClean="0"/>
              <a:t>документов</a:t>
            </a:r>
            <a:endParaRPr lang="ru-RU" dirty="0"/>
          </a:p>
          <a:p>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50396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представления заявления и документов</a:t>
            </a:r>
            <a:endParaRPr lang="ru-RU" dirty="0"/>
          </a:p>
        </p:txBody>
      </p:sp>
      <p:sp>
        <p:nvSpPr>
          <p:cNvPr id="3" name="Объект 2"/>
          <p:cNvSpPr>
            <a:spLocks noGrp="1"/>
          </p:cNvSpPr>
          <p:nvPr>
            <p:ph idx="1"/>
          </p:nvPr>
        </p:nvSpPr>
        <p:spPr/>
        <p:txBody>
          <a:bodyPr>
            <a:normAutofit lnSpcReduction="10000"/>
          </a:bodyPr>
          <a:lstStyle/>
          <a:p>
            <a:r>
              <a:rPr lang="ru-RU" dirty="0" smtClean="0"/>
              <a:t>непосредственно </a:t>
            </a:r>
            <a:r>
              <a:rPr lang="ru-RU" dirty="0"/>
              <a:t>или направляются заказным почтовым отправлением с уведомлением о вручении.</a:t>
            </a:r>
          </a:p>
          <a:p>
            <a:r>
              <a:rPr lang="ru-RU" dirty="0" smtClean="0"/>
              <a:t>в </a:t>
            </a:r>
            <a:r>
              <a:rPr lang="ru-RU" dirty="0"/>
              <a:t>форме электронного документа, подписанного электронной подписью.</a:t>
            </a:r>
          </a:p>
          <a:p>
            <a:r>
              <a:rPr lang="ru-RU" dirty="0" smtClean="0"/>
              <a:t>Заявление </a:t>
            </a:r>
            <a:r>
              <a:rPr lang="ru-RU" dirty="0"/>
              <a:t>о предоставлении лицензии и прилагаемые к нему документы принимаются лицензирующим органом по описи, копия которой с отметкой о дате приема указанных заявления и документов в день приема вручается соискателю лицензии или направляется ему заказным почтовым отправлением с уведомлением о </a:t>
            </a:r>
            <a:r>
              <a:rPr lang="ru-RU" dirty="0" smtClean="0"/>
              <a:t>вручении (или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7321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Нарушение требований при представлении документов (1)</a:t>
            </a:r>
            <a:endParaRPr lang="ru-RU" dirty="0"/>
          </a:p>
        </p:txBody>
      </p:sp>
      <p:sp>
        <p:nvSpPr>
          <p:cNvPr id="3" name="Объект 2"/>
          <p:cNvSpPr>
            <a:spLocks noGrp="1"/>
          </p:cNvSpPr>
          <p:nvPr>
            <p:ph idx="1"/>
          </p:nvPr>
        </p:nvSpPr>
        <p:spPr/>
        <p:txBody>
          <a:bodyPr>
            <a:normAutofit/>
          </a:bodyPr>
          <a:lstStyle/>
          <a:p>
            <a:r>
              <a:rPr lang="ru-RU" dirty="0" smtClean="0"/>
              <a:t>если </a:t>
            </a:r>
            <a:r>
              <a:rPr lang="ru-RU" dirty="0"/>
              <a:t>заявление о предоставлении лицензии оформлено с нарушением требований</a:t>
            </a:r>
            <a:r>
              <a:rPr lang="ru-RU" dirty="0" smtClean="0"/>
              <a:t>, и (или) документы, </a:t>
            </a:r>
            <a:r>
              <a:rPr lang="ru-RU" dirty="0"/>
              <a:t>представлены не в полном </a:t>
            </a:r>
            <a:r>
              <a:rPr lang="ru-RU" dirty="0" smtClean="0"/>
              <a:t>объеме в </a:t>
            </a:r>
            <a:r>
              <a:rPr lang="ru-RU" dirty="0"/>
              <a:t>течение </a:t>
            </a:r>
            <a:r>
              <a:rPr lang="ru-RU" b="1" dirty="0"/>
              <a:t>трех рабочих дней </a:t>
            </a:r>
            <a:r>
              <a:rPr lang="ru-RU" dirty="0"/>
              <a:t>со дня приема заявления о предоставлении лицензии лицензирующий орган вручает соискателю лицензии уведомление о необходимости устранения в тридцатидневный срок выявленных нарушений и (или) представления документов, которые отсутствуют, или направляет такое уведомление заказным почтовым отправлением с уведомлением о </a:t>
            </a:r>
            <a:r>
              <a:rPr lang="ru-RU" dirty="0" smtClean="0"/>
              <a:t>вручении</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06908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Нарушение требований при представлении </a:t>
            </a:r>
            <a:r>
              <a:rPr lang="ru-RU" dirty="0" smtClean="0"/>
              <a:t>документов (2)</a:t>
            </a:r>
            <a:endParaRPr lang="ru-RU" dirty="0"/>
          </a:p>
        </p:txBody>
      </p:sp>
      <p:sp>
        <p:nvSpPr>
          <p:cNvPr id="3" name="Объект 2"/>
          <p:cNvSpPr>
            <a:spLocks noGrp="1"/>
          </p:cNvSpPr>
          <p:nvPr>
            <p:ph idx="1"/>
          </p:nvPr>
        </p:nvSpPr>
        <p:spPr/>
        <p:txBody>
          <a:bodyPr>
            <a:normAutofit/>
          </a:bodyPr>
          <a:lstStyle/>
          <a:p>
            <a:r>
              <a:rPr lang="ru-RU" dirty="0" smtClean="0"/>
              <a:t>в течение </a:t>
            </a:r>
            <a:r>
              <a:rPr lang="ru-RU" b="1" dirty="0"/>
              <a:t>трех рабочих дней </a:t>
            </a:r>
            <a:r>
              <a:rPr lang="ru-RU" dirty="0"/>
              <a:t>со дня представления надлежащим образом оформленного заявления о предоставлении лицензии и в полном объеме прилагаемых к нему документов</a:t>
            </a:r>
            <a:r>
              <a:rPr lang="ru-RU" dirty="0" smtClean="0"/>
              <a:t>, </a:t>
            </a:r>
            <a:r>
              <a:rPr lang="ru-RU" dirty="0"/>
              <a:t>лицензирующий орган принимает решение о рассмотрении этого заявления и прилагаемых к нему документов или в случае их несоответствия </a:t>
            </a:r>
            <a:r>
              <a:rPr lang="ru-RU" dirty="0" smtClean="0"/>
              <a:t>о </a:t>
            </a:r>
            <a:r>
              <a:rPr lang="ru-RU" dirty="0"/>
              <a:t>возврате этого заявления и прилагаемых к нему документов с мотивированным обоснованием причин </a:t>
            </a:r>
            <a:r>
              <a:rPr lang="ru-RU" dirty="0" smtClean="0"/>
              <a:t>возврата</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63385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 принятия </a:t>
            </a:r>
            <a:r>
              <a:rPr lang="ru-RU" dirty="0"/>
              <a:t>лицензирующим органом решения</a:t>
            </a:r>
          </a:p>
        </p:txBody>
      </p:sp>
      <p:sp>
        <p:nvSpPr>
          <p:cNvPr id="3" name="Объект 2"/>
          <p:cNvSpPr>
            <a:spLocks noGrp="1"/>
          </p:cNvSpPr>
          <p:nvPr>
            <p:ph idx="1"/>
          </p:nvPr>
        </p:nvSpPr>
        <p:spPr/>
        <p:txBody>
          <a:bodyPr>
            <a:normAutofit fontScale="92500"/>
          </a:bodyPr>
          <a:lstStyle/>
          <a:p>
            <a:r>
              <a:rPr lang="ru-RU" dirty="0" smtClean="0"/>
              <a:t>срок принятия лицензирующим органом решения о предоставлении лицензии или об отказе в ее предоставлении исчисляется </a:t>
            </a:r>
            <a:r>
              <a:rPr lang="ru-RU" dirty="0"/>
              <a:t>со дня поступления в лицензирующий орган надлежащим образом оформленного заявления о предоставлении лицензии и в полном объеме прилагаемых к нему </a:t>
            </a:r>
            <a:r>
              <a:rPr lang="ru-RU" dirty="0" smtClean="0"/>
              <a:t>документов</a:t>
            </a:r>
            <a:r>
              <a:rPr lang="ru-RU" dirty="0"/>
              <a:t>.</a:t>
            </a:r>
            <a:r>
              <a:rPr lang="ru-RU" dirty="0" smtClean="0"/>
              <a:t> В </a:t>
            </a:r>
            <a:r>
              <a:rPr lang="ru-RU" dirty="0"/>
              <a:t>случае непредставления соискателем лицензии в тридцатидневный срок надлежащим образом оформленного заявления о предоставлении лицензии и (или) в полном объеме прилагаемых к нему документов ранее представленное заявление о предоставлении лицензии и прилагаемые к нему документы подлежат возврату соискателю </a:t>
            </a:r>
            <a:r>
              <a:rPr lang="ru-RU" dirty="0" smtClean="0"/>
              <a:t>лицензии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859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Порядок принятия решения о предоставлении </a:t>
            </a:r>
            <a:r>
              <a:rPr lang="ru-RU" dirty="0" smtClean="0"/>
              <a:t>лицензии</a:t>
            </a:r>
            <a:endParaRPr lang="ru-RU" dirty="0"/>
          </a:p>
        </p:txBody>
      </p:sp>
      <p:sp>
        <p:nvSpPr>
          <p:cNvPr id="3" name="Объект 2"/>
          <p:cNvSpPr>
            <a:spLocks noGrp="1"/>
          </p:cNvSpPr>
          <p:nvPr>
            <p:ph idx="1"/>
          </p:nvPr>
        </p:nvSpPr>
        <p:spPr/>
        <p:txBody>
          <a:bodyPr>
            <a:normAutofit/>
          </a:bodyPr>
          <a:lstStyle/>
          <a:p>
            <a:r>
              <a:rPr lang="ru-RU" dirty="0" smtClean="0"/>
              <a:t>В срок, не превышающий </a:t>
            </a:r>
            <a:r>
              <a:rPr lang="ru-RU" b="1" dirty="0" smtClean="0"/>
              <a:t>сорока пяти рабочих дней </a:t>
            </a:r>
            <a:r>
              <a:rPr lang="ru-RU" dirty="0" smtClean="0"/>
              <a:t>со дня приема заявления о предоставлении лицензии и прилагаемых к нему документов, лицензирующий орган осуществляет проверку полноты и достоверности содержащихся в указанных заявлении и документах сведений, в том числе проверку соответствия соискателя лицензии лицензионным требованиям, и принимает решение о предоставлении лицензии (</a:t>
            </a:r>
            <a:r>
              <a:rPr lang="ru-RU" dirty="0"/>
              <a:t>регистрируется в </a:t>
            </a:r>
            <a:r>
              <a:rPr lang="ru-RU" dirty="0" smtClean="0"/>
              <a:t>реестре) или об отказе в ее предоставлении (оформляется приказом)</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65729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о предоставлении лицензии</a:t>
            </a:r>
            <a:endParaRPr lang="ru-RU" dirty="0"/>
          </a:p>
        </p:txBody>
      </p:sp>
      <p:sp>
        <p:nvSpPr>
          <p:cNvPr id="3" name="Объект 2"/>
          <p:cNvSpPr>
            <a:spLocks noGrp="1"/>
          </p:cNvSpPr>
          <p:nvPr>
            <p:ph idx="1"/>
          </p:nvPr>
        </p:nvSpPr>
        <p:spPr/>
        <p:txBody>
          <a:bodyPr/>
          <a:lstStyle/>
          <a:p>
            <a:r>
              <a:rPr lang="ru-RU" dirty="0"/>
              <a:t>В течение </a:t>
            </a:r>
            <a:r>
              <a:rPr lang="ru-RU" b="1" dirty="0"/>
              <a:t>трех рабочих дней </a:t>
            </a:r>
            <a:r>
              <a:rPr lang="ru-RU" dirty="0"/>
              <a:t>после дня подписания и регистрации лицензии она вручается лицензиату или направляется ему заказным почтовым </a:t>
            </a:r>
            <a:r>
              <a:rPr lang="ru-RU" dirty="0" smtClean="0"/>
              <a:t>отправлением или в форме электронного документа</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41007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об отказе в предоставлении лицензии</a:t>
            </a:r>
            <a:endParaRPr lang="ru-RU" dirty="0"/>
          </a:p>
        </p:txBody>
      </p:sp>
      <p:sp>
        <p:nvSpPr>
          <p:cNvPr id="3" name="Объект 2"/>
          <p:cNvSpPr>
            <a:spLocks noGrp="1"/>
          </p:cNvSpPr>
          <p:nvPr>
            <p:ph idx="1"/>
          </p:nvPr>
        </p:nvSpPr>
        <p:spPr/>
        <p:txBody>
          <a:bodyPr>
            <a:normAutofit lnSpcReduction="10000"/>
          </a:bodyPr>
          <a:lstStyle/>
          <a:p>
            <a:r>
              <a:rPr lang="ru-RU" dirty="0" smtClean="0"/>
              <a:t>лицензирующий </a:t>
            </a:r>
            <a:r>
              <a:rPr lang="ru-RU" dirty="0"/>
              <a:t>орган вручает в течение </a:t>
            </a:r>
            <a:r>
              <a:rPr lang="ru-RU" b="1" dirty="0"/>
              <a:t>трех рабочих дней</a:t>
            </a:r>
            <a:r>
              <a:rPr lang="ru-RU" dirty="0"/>
              <a:t> со дня принятия этого решения соискателю лицензии или направляет ему заказным почтовым отправлением </a:t>
            </a:r>
            <a:r>
              <a:rPr lang="ru-RU" dirty="0" smtClean="0"/>
              <a:t>уведомление </a:t>
            </a:r>
            <a:r>
              <a:rPr lang="ru-RU" dirty="0"/>
              <a:t>об отказе в предоставлении лицензии с мотивированным обоснованием причин отказа и со ссылкой на конкретные положения нормативных правовых актов и иных документов, являющихся основанием такого отказа, или, если причиной отказа является установленное в ходе проверки несоответствие соискателя лицензии лицензионным требованиям, реквизиты акта проверки соискателя лицензии.</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5290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Основание </a:t>
            </a:r>
            <a:r>
              <a:rPr lang="ru-RU" dirty="0"/>
              <a:t>отказа в предоставлении </a:t>
            </a:r>
            <a:r>
              <a:rPr lang="ru-RU" dirty="0" smtClean="0"/>
              <a:t>лицензии</a:t>
            </a:r>
            <a:endParaRPr lang="ru-RU" dirty="0"/>
          </a:p>
        </p:txBody>
      </p:sp>
      <p:sp>
        <p:nvSpPr>
          <p:cNvPr id="3" name="Объект 2"/>
          <p:cNvSpPr>
            <a:spLocks noGrp="1"/>
          </p:cNvSpPr>
          <p:nvPr>
            <p:ph idx="1"/>
          </p:nvPr>
        </p:nvSpPr>
        <p:spPr/>
        <p:txBody>
          <a:bodyPr>
            <a:normAutofit fontScale="92500"/>
          </a:bodyPr>
          <a:lstStyle/>
          <a:p>
            <a:r>
              <a:rPr lang="ru-RU" dirty="0" smtClean="0"/>
              <a:t>наличие </a:t>
            </a:r>
            <a:r>
              <a:rPr lang="ru-RU" dirty="0"/>
              <a:t>в представленных соискателем лицензии заявлении о предоставлении лицензии и (или) прилагаемых к нему документах недостоверной или искаженной </a:t>
            </a:r>
            <a:r>
              <a:rPr lang="ru-RU" dirty="0" smtClean="0"/>
              <a:t>информации</a:t>
            </a:r>
            <a:endParaRPr lang="ru-RU" dirty="0"/>
          </a:p>
          <a:p>
            <a:r>
              <a:rPr lang="ru-RU" dirty="0" smtClean="0"/>
              <a:t>установленное </a:t>
            </a:r>
            <a:r>
              <a:rPr lang="ru-RU" dirty="0"/>
              <a:t>в ходе проверки несоответствие соискателя лицензии лицензионным </a:t>
            </a:r>
            <a:r>
              <a:rPr lang="ru-RU" dirty="0" smtClean="0"/>
              <a:t>требованиям</a:t>
            </a:r>
            <a:endParaRPr lang="ru-RU" dirty="0"/>
          </a:p>
          <a:p>
            <a:r>
              <a:rPr lang="ru-RU" dirty="0" smtClean="0"/>
              <a:t>представление </a:t>
            </a:r>
            <a:r>
              <a:rPr lang="ru-RU" dirty="0"/>
              <a:t>соискателем лицензии заявления о предоставлении лицензии </a:t>
            </a:r>
            <a:r>
              <a:rPr lang="ru-RU" dirty="0" smtClean="0"/>
              <a:t>и </a:t>
            </a:r>
            <a:r>
              <a:rPr lang="ru-RU" dirty="0"/>
              <a:t>прилагаемых к этому заявлению документов, если в отношении соискателя лицензии имеется решение об аннулировании ранее выданной лицензии на такой вид </a:t>
            </a:r>
            <a:r>
              <a:rPr lang="ru-RU" dirty="0" smtClean="0"/>
              <a:t>деятельности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80120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spcBef>
                <a:spcPts val="600"/>
              </a:spcBef>
              <a:buNone/>
            </a:pPr>
            <a:r>
              <a:rPr lang="ru-RU" sz="2200" dirty="0"/>
              <a:t>5. Запрещается производство:</a:t>
            </a:r>
          </a:p>
          <a:p>
            <a:pPr marL="0" indent="0">
              <a:spcBef>
                <a:spcPts val="600"/>
              </a:spcBef>
              <a:buNone/>
            </a:pPr>
            <a:r>
              <a:rPr lang="ru-RU" sz="2200" dirty="0"/>
              <a:t>1) лекарственных средств, не включенных в государственный реестр лекарственных средств, за исключением лекарственных средств, производимых для проведения </a:t>
            </a:r>
            <a:r>
              <a:rPr lang="ru-RU" sz="2200" dirty="0" smtClean="0"/>
              <a:t>клинических </a:t>
            </a:r>
            <a:r>
              <a:rPr lang="ru-RU" sz="2200" dirty="0"/>
              <a:t>исследований и для экспорта;</a:t>
            </a:r>
          </a:p>
          <a:p>
            <a:pPr marL="0" indent="0">
              <a:spcBef>
                <a:spcPts val="600"/>
              </a:spcBef>
              <a:buNone/>
            </a:pPr>
            <a:r>
              <a:rPr lang="ru-RU" sz="2200" dirty="0"/>
              <a:t>2) фальсифицированных лекарственных средств;</a:t>
            </a:r>
          </a:p>
          <a:p>
            <a:pPr marL="0" indent="0">
              <a:spcBef>
                <a:spcPts val="600"/>
              </a:spcBef>
              <a:buNone/>
            </a:pPr>
            <a:r>
              <a:rPr lang="ru-RU" sz="2200" dirty="0"/>
              <a:t>3) лекарственных средств без лицензии на производство лекарственных средств;</a:t>
            </a:r>
          </a:p>
          <a:p>
            <a:pPr marL="0" indent="0">
              <a:spcBef>
                <a:spcPts val="600"/>
              </a:spcBef>
              <a:buNone/>
            </a:pPr>
            <a:r>
              <a:rPr lang="ru-RU" sz="2200" dirty="0"/>
              <a:t>4) лекарственных средств с нарушением </a:t>
            </a:r>
            <a:r>
              <a:rPr lang="ru-RU" sz="2200" dirty="0" smtClean="0"/>
              <a:t>правил</a:t>
            </a:r>
            <a:endParaRPr lang="en-US" sz="2200" dirty="0" smtClean="0"/>
          </a:p>
          <a:p>
            <a:pPr marL="0" indent="0">
              <a:spcBef>
                <a:spcPts val="600"/>
              </a:spcBef>
              <a:buNone/>
            </a:pPr>
            <a:r>
              <a:rPr lang="ru-RU" sz="2400" dirty="0"/>
              <a:t>6. При вводе лекарственных средств в гражданский оборот уполномоченное лицо </a:t>
            </a:r>
            <a:r>
              <a:rPr lang="ru-RU" sz="2400" dirty="0" smtClean="0"/>
              <a:t>производителя </a:t>
            </a:r>
            <a:r>
              <a:rPr lang="ru-RU" sz="2400" dirty="0"/>
              <a:t>лекарственных средств осуществляет подтверждение соответствия </a:t>
            </a:r>
            <a:r>
              <a:rPr lang="ru-RU" sz="2400" dirty="0" smtClean="0"/>
              <a:t>лекарственных </a:t>
            </a:r>
            <a:r>
              <a:rPr lang="ru-RU" sz="2400" dirty="0"/>
              <a:t>средств требованиям, установленным при их государственной регистрации, и </a:t>
            </a:r>
            <a:r>
              <a:rPr lang="ru-RU" sz="2400" dirty="0" smtClean="0"/>
              <a:t>гарант</a:t>
            </a:r>
            <a:r>
              <a:rPr lang="ru-RU" sz="2400" dirty="0"/>
              <a:t>и</a:t>
            </a:r>
            <a:r>
              <a:rPr lang="ru-RU" sz="2400" dirty="0" smtClean="0"/>
              <a:t>рует</a:t>
            </a:r>
            <a:r>
              <a:rPr lang="ru-RU" sz="2400" dirty="0"/>
              <a:t>, что лекарственные средства произведены в </a:t>
            </a:r>
            <a:r>
              <a:rPr lang="ru-RU" sz="2400" dirty="0" smtClean="0"/>
              <a:t>соответствии</a:t>
            </a:r>
            <a:r>
              <a:rPr lang="en-US" sz="2400" dirty="0" smtClean="0"/>
              <a:t> </a:t>
            </a:r>
            <a:r>
              <a:rPr lang="ru-RU" sz="2400" dirty="0"/>
              <a:t>с правилами производства и контроля качества лекарственных средств.</a:t>
            </a:r>
          </a:p>
          <a:p>
            <a:pPr marL="0" indent="0">
              <a:spcBef>
                <a:spcPts val="600"/>
              </a:spcBef>
              <a:buNone/>
            </a:pPr>
            <a:endParaRPr lang="ru-RU" sz="2200" dirty="0"/>
          </a:p>
        </p:txBody>
      </p:sp>
    </p:spTree>
    <p:extLst>
      <p:ext uri="{BB962C8B-B14F-4D97-AF65-F5344CB8AC3E}">
        <p14:creationId xmlns:p14="http://schemas.microsoft.com/office/powerpoint/2010/main" val="56391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Порядок </a:t>
            </a:r>
            <a:r>
              <a:rPr lang="ru-RU" dirty="0"/>
              <a:t>предоставления </a:t>
            </a:r>
            <a:r>
              <a:rPr lang="ru-RU" dirty="0" smtClean="0"/>
              <a:t>дубликата </a:t>
            </a:r>
            <a:r>
              <a:rPr lang="ru-RU" dirty="0"/>
              <a:t>лицензии и копии </a:t>
            </a:r>
            <a:r>
              <a:rPr lang="ru-RU" dirty="0" smtClean="0"/>
              <a:t>лицензии</a:t>
            </a:r>
            <a:endParaRPr lang="ru-RU" dirty="0"/>
          </a:p>
        </p:txBody>
      </p:sp>
      <p:sp>
        <p:nvSpPr>
          <p:cNvPr id="3" name="Объект 2"/>
          <p:cNvSpPr>
            <a:spLocks noGrp="1"/>
          </p:cNvSpPr>
          <p:nvPr>
            <p:ph idx="1"/>
          </p:nvPr>
        </p:nvSpPr>
        <p:spPr/>
        <p:txBody>
          <a:bodyPr/>
          <a:lstStyle/>
          <a:p>
            <a:r>
              <a:rPr lang="ru-RU" dirty="0"/>
              <a:t>В случае утраты лицензии или ее порчи лицензиат вправе обратиться в лицензирующий орган, предоставивший лицензию, с заявлением о предоставлении дубликата лицензии с приложением документа, подтверждающего уплату государственной пошлины за предоставление такого </a:t>
            </a:r>
            <a:r>
              <a:rPr lang="ru-RU" dirty="0" smtClean="0"/>
              <a:t>дубликата</a:t>
            </a:r>
          </a:p>
          <a:p>
            <a:r>
              <a:rPr lang="ru-RU" dirty="0"/>
              <a:t>В случае порчи лицензии к заявлению о предоставлении дубликата лицензии прилагается испорченный бланк </a:t>
            </a:r>
            <a:r>
              <a:rPr lang="ru-RU" dirty="0" smtClean="0"/>
              <a:t>лицензии</a:t>
            </a:r>
          </a:p>
          <a:p>
            <a:r>
              <a:rPr lang="ru-RU" dirty="0" smtClean="0"/>
              <a:t>срок представления </a:t>
            </a:r>
            <a:r>
              <a:rPr lang="ru-RU" b="1" dirty="0" smtClean="0"/>
              <a:t>три рабочих дня</a:t>
            </a:r>
            <a:endParaRPr lang="ru-RU" b="1"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10631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Действие лицензии</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Юридическое </a:t>
            </a:r>
            <a:r>
              <a:rPr lang="ru-RU" dirty="0"/>
              <a:t>лицо или индивидуальный предприниматель, получившие лицензию, вправе осуществлять деятельность, на которую предоставлена лицензия, на всей территории Российской Федерации и на иных территориях, над которыми Российская Федерация осуществляет юрисдикцию в соответствии с законодательством Российской Федерации и нормами международного права, со дня, следующего за днем принятия решения о предоставлении лицензии.</a:t>
            </a:r>
          </a:p>
          <a:p>
            <a:r>
              <a:rPr lang="ru-RU" dirty="0" smtClean="0"/>
              <a:t>Днем </a:t>
            </a:r>
            <a:r>
              <a:rPr lang="ru-RU" dirty="0"/>
              <a:t>принятия решения о предоставлении лицензии является день одновременно осуществляемых внесения записи о предоставлении лицензии в реестр лицензий, присвоения лицензии регистрационного номера и регистрации приказа (распоряжения) руководителя, заместителя руководителя лицензирующего органа о предоставлении лицензии.</a:t>
            </a:r>
          </a:p>
          <a:p>
            <a:r>
              <a:rPr lang="ru-RU" dirty="0" smtClean="0"/>
              <a:t>Лицензия </a:t>
            </a:r>
            <a:r>
              <a:rPr lang="ru-RU" dirty="0"/>
              <a:t>действует бессрочно.</a:t>
            </a:r>
          </a:p>
          <a:p>
            <a:r>
              <a:rPr lang="ru-RU" dirty="0" smtClean="0"/>
              <a:t>Деятельность</a:t>
            </a:r>
            <a:r>
              <a:rPr lang="ru-RU" dirty="0"/>
              <a:t>, на осуществление которой лицензия предоставлена лицензирующим органом субъекта Российской Федерации, может осуществляться на территориях других субъектов Российской Федерации при условии уведомления лицензиатом лицензирующих органов соответствующих субъектов Российской Федерации в порядке, установленном Правительством Российской Федерации.</a:t>
            </a:r>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5863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Порядок организации и осуществления лицензионного контроля</a:t>
            </a:r>
          </a:p>
        </p:txBody>
      </p:sp>
      <p:sp>
        <p:nvSpPr>
          <p:cNvPr id="3" name="Объект 2"/>
          <p:cNvSpPr>
            <a:spLocks noGrp="1"/>
          </p:cNvSpPr>
          <p:nvPr>
            <p:ph idx="1"/>
          </p:nvPr>
        </p:nvSpPr>
        <p:spPr/>
        <p:txBody>
          <a:bodyPr/>
          <a:lstStyle/>
          <a:p>
            <a:r>
              <a:rPr lang="ru-RU" dirty="0" smtClean="0"/>
              <a:t>плановые проверки (документарные)</a:t>
            </a:r>
          </a:p>
          <a:p>
            <a:r>
              <a:rPr lang="ru-RU" dirty="0" smtClean="0"/>
              <a:t>внеплановые проверки (выездные)</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64245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Плановая проверка</a:t>
            </a:r>
            <a:endParaRPr lang="ru-RU" dirty="0"/>
          </a:p>
        </p:txBody>
      </p:sp>
      <p:sp>
        <p:nvSpPr>
          <p:cNvPr id="3" name="Объект 2"/>
          <p:cNvSpPr>
            <a:spLocks noGrp="1"/>
          </p:cNvSpPr>
          <p:nvPr>
            <p:ph idx="1"/>
          </p:nvPr>
        </p:nvSpPr>
        <p:spPr/>
        <p:txBody>
          <a:bodyPr/>
          <a:lstStyle/>
          <a:p>
            <a:r>
              <a:rPr lang="ru-RU" dirty="0"/>
              <a:t>истечение одного года со дня принятия решения о предоставлении лицензии или переоформлении </a:t>
            </a:r>
            <a:r>
              <a:rPr lang="ru-RU" dirty="0" smtClean="0"/>
              <a:t>лицензии</a:t>
            </a:r>
            <a:endParaRPr lang="ru-RU" dirty="0"/>
          </a:p>
          <a:p>
            <a:r>
              <a:rPr lang="ru-RU" dirty="0" smtClean="0"/>
              <a:t>истечение </a:t>
            </a:r>
            <a:r>
              <a:rPr lang="ru-RU" dirty="0"/>
              <a:t>трех лет со дня окончания последней плановой проверки </a:t>
            </a:r>
            <a:r>
              <a:rPr lang="ru-RU" dirty="0" smtClean="0"/>
              <a:t>лицензиата</a:t>
            </a:r>
            <a:endParaRPr lang="ru-RU" dirty="0"/>
          </a:p>
          <a:p>
            <a:r>
              <a:rPr lang="ru-RU" dirty="0" smtClean="0"/>
              <a:t>истечение </a:t>
            </a:r>
            <a:r>
              <a:rPr lang="ru-RU" dirty="0"/>
              <a:t>установленного Правительством Российской Федерации срока со дня окончания последней плановой проверки лицензиата, осуществляющего лицензируемый вид деятельности в сферах здравоохранения, образования, в социальной </a:t>
            </a:r>
            <a:r>
              <a:rPr lang="ru-RU" dirty="0" smtClean="0"/>
              <a:t>сфере</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09686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Внеплановая выездная проверка</a:t>
            </a:r>
          </a:p>
        </p:txBody>
      </p:sp>
      <p:sp>
        <p:nvSpPr>
          <p:cNvPr id="3" name="Объект 2"/>
          <p:cNvSpPr>
            <a:spLocks noGrp="1"/>
          </p:cNvSpPr>
          <p:nvPr>
            <p:ph idx="1"/>
          </p:nvPr>
        </p:nvSpPr>
        <p:spPr/>
        <p:txBody>
          <a:bodyPr>
            <a:normAutofit fontScale="77500" lnSpcReduction="20000"/>
          </a:bodyPr>
          <a:lstStyle/>
          <a:p>
            <a:pPr>
              <a:spcBef>
                <a:spcPts val="0"/>
              </a:spcBef>
            </a:pPr>
            <a:r>
              <a:rPr lang="ru-RU" dirty="0"/>
              <a:t>истечение срока исполнения лицензиатом ранее выданного лицензирующим органом предписания об устранении выявленного нарушения лицензионных требований;</a:t>
            </a:r>
          </a:p>
          <a:p>
            <a:pPr>
              <a:spcBef>
                <a:spcPts val="0"/>
              </a:spcBef>
            </a:pPr>
            <a:r>
              <a:rPr lang="ru-RU" dirty="0" smtClean="0"/>
              <a:t>поступление </a:t>
            </a:r>
            <a:r>
              <a:rPr lang="ru-RU" dirty="0"/>
              <a:t>в лицензирующий орган обращений, заявлений граждан, в том числе индивидуальных предпринимателей, юридических лиц, информации от органов государственной власти, органов местного самоуправления, средств массовой информации о фактах грубых нарушений лицензиатом лицензионных требований;</a:t>
            </a:r>
          </a:p>
          <a:p>
            <a:pPr>
              <a:spcBef>
                <a:spcPts val="0"/>
              </a:spcBef>
            </a:pPr>
            <a:r>
              <a:rPr lang="ru-RU" dirty="0" smtClean="0"/>
              <a:t>истечение </a:t>
            </a:r>
            <a:r>
              <a:rPr lang="ru-RU" dirty="0"/>
              <a:t>срока, на который было приостановлено действие лицензии </a:t>
            </a:r>
            <a:endParaRPr lang="ru-RU" dirty="0" smtClean="0"/>
          </a:p>
          <a:p>
            <a:pPr>
              <a:spcBef>
                <a:spcPts val="0"/>
              </a:spcBef>
            </a:pPr>
            <a:r>
              <a:rPr lang="ru-RU" dirty="0" smtClean="0"/>
              <a:t>наличие </a:t>
            </a:r>
            <a:r>
              <a:rPr lang="ru-RU" dirty="0"/>
              <a:t>ходатайства лицензиата о проведении лицензирующим органом внеплановой выездной проверки в целях установления факта досрочного исполнения предписания лицензирующего </a:t>
            </a:r>
            <a:r>
              <a:rPr lang="ru-RU" dirty="0" smtClean="0"/>
              <a:t>органа</a:t>
            </a:r>
            <a:endParaRPr lang="ru-RU" dirty="0"/>
          </a:p>
          <a:p>
            <a:pPr>
              <a:spcBef>
                <a:spcPts val="0"/>
              </a:spcBef>
            </a:pPr>
            <a:r>
              <a:rPr lang="ru-RU" dirty="0" smtClean="0"/>
              <a:t>наличие </a:t>
            </a:r>
            <a:r>
              <a:rPr lang="ru-RU" dirty="0"/>
              <a:t>приказа (распоряжения), изданного лицензирующим органом в соответствии с поручением Президента Российской Федерации или Правительства Российской Федерации</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11553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Порядок </a:t>
            </a:r>
            <a:r>
              <a:rPr lang="ru-RU" dirty="0" smtClean="0"/>
              <a:t>приостановления действия лицензии</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Основания для приостановления действия:</a:t>
            </a:r>
          </a:p>
          <a:p>
            <a:r>
              <a:rPr lang="ru-RU" dirty="0" smtClean="0"/>
              <a:t>привлечение </a:t>
            </a:r>
            <a:r>
              <a:rPr lang="ru-RU" dirty="0"/>
              <a:t>лицензиата к административной ответственности за неисполнение в установленный срок предписания об устранении грубого нарушения лицензионных требований, выданного лицензирующим органом в порядке, установленном законодательством Российской </a:t>
            </a:r>
            <a:r>
              <a:rPr lang="ru-RU" dirty="0" smtClean="0"/>
              <a:t>Федерации</a:t>
            </a:r>
            <a:endParaRPr lang="ru-RU" dirty="0"/>
          </a:p>
          <a:p>
            <a:r>
              <a:rPr lang="ru-RU" dirty="0" smtClean="0"/>
              <a:t>назначение </a:t>
            </a:r>
            <a:r>
              <a:rPr lang="ru-RU" dirty="0"/>
              <a:t>лицензиату административного наказания в виде административного приостановления деятельности за грубое нарушение лицензионных требований в порядке, установленном законодательством Российской </a:t>
            </a:r>
            <a:r>
              <a:rPr lang="ru-RU" dirty="0" smtClean="0"/>
              <a:t>Федерации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8476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Порядок </a:t>
            </a:r>
            <a:r>
              <a:rPr lang="ru-RU" dirty="0" smtClean="0"/>
              <a:t>возобновления </a:t>
            </a:r>
            <a:r>
              <a:rPr lang="ru-RU" dirty="0"/>
              <a:t>действия лицензии</a:t>
            </a:r>
          </a:p>
        </p:txBody>
      </p:sp>
      <p:sp>
        <p:nvSpPr>
          <p:cNvPr id="3" name="Объект 2"/>
          <p:cNvSpPr>
            <a:spLocks noGrp="1"/>
          </p:cNvSpPr>
          <p:nvPr>
            <p:ph idx="1"/>
          </p:nvPr>
        </p:nvSpPr>
        <p:spPr/>
        <p:txBody>
          <a:bodyPr>
            <a:normAutofit fontScale="92500" lnSpcReduction="10000"/>
          </a:bodyPr>
          <a:lstStyle/>
          <a:p>
            <a:r>
              <a:rPr lang="ru-RU" dirty="0"/>
              <a:t>по решению лицензирующего органа со дня, следующего за днем истечения срока исполнения вновь выданного предписания, или со дня, следующего за днем подписания акта проверки, устанавливающего факт досрочного исполнения вновь выданного </a:t>
            </a:r>
            <a:r>
              <a:rPr lang="ru-RU" dirty="0" smtClean="0"/>
              <a:t>предписания</a:t>
            </a:r>
          </a:p>
          <a:p>
            <a:r>
              <a:rPr lang="ru-RU" dirty="0"/>
              <a:t>по решению лицензирующего органа со дня, следующего за днем истечения срока административного приостановления деятельности лицензиата, или со дня, следующего за днем досрочного прекращения исполнения административного наказания в виде административного приостановления деятельности </a:t>
            </a:r>
            <a:r>
              <a:rPr lang="ru-RU" dirty="0" smtClean="0"/>
              <a:t>лицензиата</a:t>
            </a:r>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02367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a:t>
            </a:r>
            <a:r>
              <a:rPr lang="ru-RU" dirty="0"/>
              <a:t>аннулирования лицензии</a:t>
            </a:r>
          </a:p>
        </p:txBody>
      </p:sp>
      <p:sp>
        <p:nvSpPr>
          <p:cNvPr id="3" name="Объект 2"/>
          <p:cNvSpPr>
            <a:spLocks noGrp="1"/>
          </p:cNvSpPr>
          <p:nvPr>
            <p:ph idx="1"/>
          </p:nvPr>
        </p:nvSpPr>
        <p:spPr/>
        <p:txBody>
          <a:bodyPr/>
          <a:lstStyle/>
          <a:p>
            <a:r>
              <a:rPr lang="ru-RU" dirty="0"/>
              <a:t>Лицензия аннулируется по решению суда на основании рассмотрения заявления лицензирующего органа об аннулировании лицензии</a:t>
            </a:r>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23321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Порядок прекращения действия лицензии</a:t>
            </a:r>
            <a:endParaRPr lang="ru-RU" dirty="0"/>
          </a:p>
        </p:txBody>
      </p:sp>
      <p:sp>
        <p:nvSpPr>
          <p:cNvPr id="3" name="Объект 2"/>
          <p:cNvSpPr>
            <a:spLocks noGrp="1"/>
          </p:cNvSpPr>
          <p:nvPr>
            <p:ph idx="1"/>
          </p:nvPr>
        </p:nvSpPr>
        <p:spPr/>
        <p:txBody>
          <a:bodyPr>
            <a:normAutofit fontScale="77500" lnSpcReduction="20000"/>
          </a:bodyPr>
          <a:lstStyle/>
          <a:p>
            <a:r>
              <a:rPr lang="ru-RU" dirty="0" smtClean="0"/>
              <a:t>представление </a:t>
            </a:r>
            <a:r>
              <a:rPr lang="ru-RU" dirty="0"/>
              <a:t>лицензиатом в лицензирующий орган заявления о прекращении лицензируемого вида </a:t>
            </a:r>
            <a:r>
              <a:rPr lang="ru-RU" dirty="0" smtClean="0"/>
              <a:t>деятельности</a:t>
            </a:r>
            <a:endParaRPr lang="ru-RU" dirty="0"/>
          </a:p>
          <a:p>
            <a:r>
              <a:rPr lang="ru-RU" dirty="0" smtClean="0"/>
              <a:t>прекращение </a:t>
            </a:r>
            <a:r>
              <a:rPr lang="ru-RU" dirty="0"/>
              <a:t>физическим лицом деятельности в качестве индивидуального предпринимателя в соответствии с законодательством Российской Федерации о государственной регистрации юридических лиц и индивидуальных </a:t>
            </a:r>
            <a:r>
              <a:rPr lang="ru-RU" dirty="0" smtClean="0"/>
              <a:t>предпринимателей</a:t>
            </a:r>
            <a:endParaRPr lang="ru-RU" dirty="0"/>
          </a:p>
          <a:p>
            <a:r>
              <a:rPr lang="ru-RU" dirty="0" smtClean="0"/>
              <a:t>прекращение </a:t>
            </a:r>
            <a:r>
              <a:rPr lang="ru-RU" dirty="0"/>
              <a:t>деятельности юридического лица в соответствии с законодательством Российской Федерации о государственной регистрации юридических лиц и индивидуальных предпринимателей (за исключением реорганизации в форме преобразования или слияния при наличии на дату государственной регистрации правопреемника реорганизованных юридических лиц у каждого участвующего в слиянии юридического лица лицензии на один и тот же вид деятельности</a:t>
            </a:r>
            <a:r>
              <a:rPr lang="ru-RU" dirty="0" smtClean="0"/>
              <a:t>)</a:t>
            </a:r>
            <a:endParaRPr lang="ru-RU" dirty="0"/>
          </a:p>
          <a:p>
            <a:r>
              <a:rPr lang="ru-RU" dirty="0" smtClean="0"/>
              <a:t>наличие </a:t>
            </a:r>
            <a:r>
              <a:rPr lang="ru-RU" dirty="0"/>
              <a:t>решения суда об аннулировании </a:t>
            </a:r>
            <a:r>
              <a:rPr lang="ru-RU" dirty="0" smtClean="0"/>
              <a:t>лицензии</a:t>
            </a:r>
            <a:endParaRPr lang="ru-RU" dirty="0"/>
          </a:p>
          <a:p>
            <a:endParaRPr lang="ru-RU" dirty="0"/>
          </a:p>
        </p:txBody>
      </p:sp>
      <p:sp>
        <p:nvSpPr>
          <p:cNvPr id="4" name="Нижний колонтитул 3"/>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32766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конец</a:t>
            </a:r>
            <a:endParaRPr lang="ru-RU" dirty="0"/>
          </a:p>
        </p:txBody>
      </p:sp>
      <p:sp>
        <p:nvSpPr>
          <p:cNvPr id="5" name="Текст 4"/>
          <p:cNvSpPr>
            <a:spLocks noGrp="1"/>
          </p:cNvSpPr>
          <p:nvPr>
            <p:ph type="body" idx="1"/>
          </p:nvPr>
        </p:nvSpPr>
        <p:spPr/>
        <p:txBody>
          <a:bodyPr/>
          <a:lstStyle/>
          <a:p>
            <a:endParaRPr lang="ru-RU"/>
          </a:p>
        </p:txBody>
      </p:sp>
      <p:sp>
        <p:nvSpPr>
          <p:cNvPr id="3" name="Нижний колонтитул 2"/>
          <p:cNvSpPr>
            <a:spLocks noGrp="1"/>
          </p:cNvSpPr>
          <p:nvPr>
            <p:ph type="ftr" sz="quarter" idx="11"/>
          </p:nvPr>
        </p:nvSpPr>
        <p:spPr/>
        <p:txBody>
          <a:bodyPr/>
          <a:lstStyle/>
          <a:p>
            <a:r>
              <a:rPr lang="ru-RU" smtClean="0"/>
              <a:t>© М.С. Трескин</a:t>
            </a:r>
            <a:endParaRPr lang="ru-RU" dirty="0"/>
          </a:p>
        </p:txBody>
      </p:sp>
    </p:spTree>
    <p:extLst>
      <p:ext uri="{BB962C8B-B14F-4D97-AF65-F5344CB8AC3E}">
        <p14:creationId xmlns:p14="http://schemas.microsoft.com/office/powerpoint/2010/main" val="63738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pPr marL="0" indent="0">
              <a:spcBef>
                <a:spcPts val="1200"/>
              </a:spcBef>
              <a:buNone/>
            </a:pPr>
            <a:r>
              <a:rPr lang="ru-RU" dirty="0" smtClean="0"/>
              <a:t>7</a:t>
            </a:r>
            <a:r>
              <a:rPr lang="ru-RU" dirty="0"/>
              <a:t>. Уполномоченным лицом производителя лекарственных средств является его </a:t>
            </a:r>
            <a:r>
              <a:rPr lang="ru-RU" dirty="0" smtClean="0"/>
              <a:t>работник</a:t>
            </a:r>
            <a:r>
              <a:rPr lang="ru-RU" dirty="0"/>
              <a:t>, имеющий высшее фармацевтическое, химическое или биологическое образование либо при производстве лекарственных средств для ветеринарного применения ветеринарное образование, стаж работы не менее чем пять лет в области производства и контроля качества лекарственных средств и аттестованный в порядке, установленном уполномоченным </a:t>
            </a:r>
            <a:r>
              <a:rPr lang="ru-RU" dirty="0" smtClean="0"/>
              <a:t>федеральным </a:t>
            </a:r>
            <a:r>
              <a:rPr lang="ru-RU" dirty="0"/>
              <a:t>органом исполнительной власти.</a:t>
            </a:r>
          </a:p>
          <a:p>
            <a:pPr marL="0" indent="0">
              <a:spcBef>
                <a:spcPts val="1200"/>
              </a:spcBef>
              <a:buNone/>
            </a:pPr>
            <a:r>
              <a:rPr lang="ru-RU" dirty="0"/>
              <a:t>8. Производители лекарственных средств могут осуществлять продажу лекарственных средств или передавать их в установленном законодательством Российской Федерации </a:t>
            </a:r>
            <a:r>
              <a:rPr lang="ru-RU" dirty="0" smtClean="0"/>
              <a:t>порядке</a:t>
            </a:r>
            <a:r>
              <a:rPr lang="ru-RU" dirty="0"/>
              <a:t>:</a:t>
            </a:r>
          </a:p>
          <a:p>
            <a:pPr marL="0" indent="0">
              <a:spcBef>
                <a:spcPts val="1200"/>
              </a:spcBef>
              <a:buNone/>
            </a:pPr>
            <a:r>
              <a:rPr lang="ru-RU" dirty="0"/>
              <a:t>1) другим производителям лекарственных средств для производства лекарственных средств;</a:t>
            </a:r>
          </a:p>
          <a:p>
            <a:pPr marL="0" indent="0">
              <a:spcBef>
                <a:spcPts val="1200"/>
              </a:spcBef>
              <a:buNone/>
            </a:pPr>
            <a:r>
              <a:rPr lang="ru-RU" dirty="0"/>
              <a:t>2) организациям оптовой торговли лекарственными средствами;</a:t>
            </a:r>
          </a:p>
          <a:p>
            <a:pPr marL="0" indent="0">
              <a:spcBef>
                <a:spcPts val="1200"/>
              </a:spcBef>
              <a:buNone/>
            </a:pPr>
            <a:r>
              <a:rPr lang="ru-RU" dirty="0"/>
              <a:t>3) аптечным организациям, ветеринарным аптечным организациям, индивидуальным предпринимателям, имеющим лицензию на фармацевтическую деятельность или лицензию на медицинскую деятельность;</a:t>
            </a:r>
          </a:p>
          <a:p>
            <a:pPr marL="0" indent="0">
              <a:spcBef>
                <a:spcPts val="1200"/>
              </a:spcBef>
              <a:buNone/>
            </a:pPr>
            <a:r>
              <a:rPr lang="ru-RU" dirty="0"/>
              <a:t>4) научно-исследовательским организациям для научно-исследовательской работы;</a:t>
            </a:r>
          </a:p>
          <a:p>
            <a:pPr marL="0" indent="0">
              <a:spcBef>
                <a:spcPts val="1200"/>
              </a:spcBef>
              <a:buNone/>
            </a:pPr>
            <a:r>
              <a:rPr lang="ru-RU" dirty="0"/>
              <a:t>5) медицинским организациям и ветеринарным организациям;</a:t>
            </a:r>
          </a:p>
          <a:p>
            <a:pPr marL="0" indent="0">
              <a:spcBef>
                <a:spcPts val="1200"/>
              </a:spcBef>
              <a:buNone/>
            </a:pPr>
            <a:r>
              <a:rPr lang="ru-RU" dirty="0"/>
              <a:t>6) организациям, осуществляющим разведение, выращивание и содержание животных.</a:t>
            </a:r>
          </a:p>
          <a:p>
            <a:endParaRPr lang="ru-RU" dirty="0"/>
          </a:p>
        </p:txBody>
      </p:sp>
    </p:spTree>
    <p:extLst>
      <p:ext uri="{BB962C8B-B14F-4D97-AF65-F5344CB8AC3E}">
        <p14:creationId xmlns:p14="http://schemas.microsoft.com/office/powerpoint/2010/main" val="34819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Глава 9. Ввоз лекарственных средств</a:t>
            </a:r>
            <a:r>
              <a:rPr lang="en-US" dirty="0"/>
              <a:t> </a:t>
            </a:r>
            <a:r>
              <a:rPr lang="ru-RU" dirty="0"/>
              <a:t>в Российскую Федерацию и вывоз лекарственных средств</a:t>
            </a:r>
            <a:r>
              <a:rPr lang="en-US" dirty="0"/>
              <a:t> </a:t>
            </a:r>
            <a:r>
              <a:rPr lang="ru-RU" dirty="0"/>
              <a:t>из Российской Федерации</a:t>
            </a:r>
            <a:endParaRPr lang="en-US" dirty="0"/>
          </a:p>
          <a:p>
            <a:r>
              <a:rPr lang="ru-RU" b="1" dirty="0"/>
              <a:t>Глава 10. Фармацевтическая деятельность</a:t>
            </a:r>
          </a:p>
          <a:p>
            <a:endParaRPr lang="ru-RU" dirty="0"/>
          </a:p>
        </p:txBody>
      </p:sp>
    </p:spTree>
    <p:extLst>
      <p:ext uri="{BB962C8B-B14F-4D97-AF65-F5344CB8AC3E}">
        <p14:creationId xmlns:p14="http://schemas.microsoft.com/office/powerpoint/2010/main" val="76478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Нормативная база</a:t>
            </a:r>
            <a:endParaRPr lang="ru-RU" dirty="0"/>
          </a:p>
        </p:txBody>
      </p:sp>
      <p:sp>
        <p:nvSpPr>
          <p:cNvPr id="3" name="Объект 2"/>
          <p:cNvSpPr>
            <a:spLocks noGrp="1"/>
          </p:cNvSpPr>
          <p:nvPr>
            <p:ph idx="1"/>
          </p:nvPr>
        </p:nvSpPr>
        <p:spPr/>
        <p:txBody>
          <a:bodyPr>
            <a:normAutofit fontScale="92500" lnSpcReduction="10000"/>
          </a:bodyPr>
          <a:lstStyle/>
          <a:p>
            <a:r>
              <a:rPr lang="ru-RU" dirty="0"/>
              <a:t>Международные договоры и межправительственные соглашения</a:t>
            </a:r>
          </a:p>
          <a:p>
            <a:r>
              <a:rPr lang="ru-RU" dirty="0" smtClean="0"/>
              <a:t>Федеральные </a:t>
            </a:r>
            <a:r>
              <a:rPr lang="ru-RU" dirty="0"/>
              <a:t>законы РФ</a:t>
            </a:r>
          </a:p>
          <a:p>
            <a:r>
              <a:rPr lang="ru-RU" dirty="0" smtClean="0"/>
              <a:t>Законодательные </a:t>
            </a:r>
            <a:r>
              <a:rPr lang="ru-RU" dirty="0"/>
              <a:t>акты субъектов РФ</a:t>
            </a:r>
          </a:p>
          <a:p>
            <a:r>
              <a:rPr lang="ru-RU" dirty="0" smtClean="0"/>
              <a:t>Указы </a:t>
            </a:r>
            <a:r>
              <a:rPr lang="ru-RU" dirty="0"/>
              <a:t>президента РФ</a:t>
            </a:r>
          </a:p>
          <a:p>
            <a:r>
              <a:rPr lang="ru-RU" dirty="0" smtClean="0"/>
              <a:t>Постановления </a:t>
            </a:r>
            <a:r>
              <a:rPr lang="ru-RU" dirty="0"/>
              <a:t>правительства РФ</a:t>
            </a:r>
          </a:p>
          <a:p>
            <a:r>
              <a:rPr lang="ru-RU" dirty="0"/>
              <a:t>Нормативно-правовые акты уполномоченных органов исполнительной власти</a:t>
            </a:r>
          </a:p>
          <a:p>
            <a:r>
              <a:rPr lang="ru-RU" dirty="0" smtClean="0"/>
              <a:t>Документы </a:t>
            </a:r>
            <a:r>
              <a:rPr lang="ru-RU" dirty="0"/>
              <a:t>национальной системы стандартизации (технические регламенты, правила, </a:t>
            </a:r>
            <a:r>
              <a:rPr lang="ru-RU" dirty="0" smtClean="0"/>
              <a:t>ГОСТ Р</a:t>
            </a:r>
            <a:r>
              <a:rPr lang="ru-RU" dirty="0"/>
              <a:t>, ОСТ и др.)</a:t>
            </a:r>
          </a:p>
          <a:p>
            <a:endParaRPr lang="ru-RU" dirty="0"/>
          </a:p>
        </p:txBody>
      </p:sp>
    </p:spTree>
    <p:extLst>
      <p:ext uri="{BB962C8B-B14F-4D97-AF65-F5344CB8AC3E}">
        <p14:creationId xmlns:p14="http://schemas.microsoft.com/office/powerpoint/2010/main" val="428127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dirty="0"/>
              <a:t>Статья 53. Продажа, передача лекарственных средств организациями оптовой торговли лекарственными средствами</a:t>
            </a:r>
          </a:p>
          <a:p>
            <a:pPr marL="0" indent="0">
              <a:buNone/>
            </a:pPr>
            <a:r>
              <a:rPr lang="ru-RU" dirty="0" smtClean="0"/>
              <a:t>Организации </a:t>
            </a:r>
            <a:r>
              <a:rPr lang="ru-RU" dirty="0"/>
              <a:t>оптовой торговли лекарственными средствами могут осуществлять продажу лекарственных средств или передавать их в установленном законодательством Российской Федерации порядке:</a:t>
            </a:r>
          </a:p>
          <a:p>
            <a:pPr marL="0" indent="0">
              <a:buNone/>
            </a:pPr>
            <a:r>
              <a:rPr lang="ru-RU" dirty="0"/>
              <a:t>1) другим организациям оптовой торговли лекарственными средствами;</a:t>
            </a:r>
          </a:p>
          <a:p>
            <a:pPr marL="0" indent="0">
              <a:buNone/>
            </a:pPr>
            <a:r>
              <a:rPr lang="ru-RU" dirty="0"/>
              <a:t> </a:t>
            </a:r>
            <a:r>
              <a:rPr lang="ru-RU" dirty="0" smtClean="0"/>
              <a:t>2</a:t>
            </a:r>
            <a:r>
              <a:rPr lang="ru-RU" dirty="0"/>
              <a:t>) производителям лекарственных средств для целей производства лекарственных средств;</a:t>
            </a:r>
          </a:p>
          <a:p>
            <a:pPr marL="0" indent="0">
              <a:buNone/>
            </a:pPr>
            <a:r>
              <a:rPr lang="ru-RU" dirty="0"/>
              <a:t>3) аптечным организациям и ветеринарным аптечным организациям;</a:t>
            </a:r>
          </a:p>
          <a:p>
            <a:pPr marL="0" indent="0">
              <a:buNone/>
            </a:pPr>
            <a:r>
              <a:rPr lang="ru-RU" dirty="0" smtClean="0"/>
              <a:t>4</a:t>
            </a:r>
            <a:r>
              <a:rPr lang="ru-RU" dirty="0"/>
              <a:t>) научно-исследовательским организациям для научно-исследовательской работы;</a:t>
            </a:r>
          </a:p>
          <a:p>
            <a:pPr marL="0" indent="0">
              <a:buNone/>
            </a:pPr>
            <a:r>
              <a:rPr lang="ru-RU" dirty="0" smtClean="0"/>
              <a:t>5</a:t>
            </a:r>
            <a:r>
              <a:rPr lang="ru-RU" dirty="0"/>
              <a:t>) индивидуальным предпринимателям, имеющим лицензию на фармацевтическую деятельность или лицензию на медицинскую </a:t>
            </a:r>
            <a:r>
              <a:rPr lang="ru-RU" dirty="0" smtClean="0"/>
              <a:t>деятельность;</a:t>
            </a:r>
          </a:p>
          <a:p>
            <a:pPr marL="0" indent="0">
              <a:buNone/>
            </a:pPr>
            <a:r>
              <a:rPr lang="ru-RU" dirty="0" smtClean="0"/>
              <a:t>6) медицинским организациям, ветеринарным организациям;</a:t>
            </a:r>
          </a:p>
          <a:p>
            <a:pPr marL="0" indent="0">
              <a:buNone/>
            </a:pPr>
            <a:r>
              <a:rPr lang="ru-RU" dirty="0" smtClean="0"/>
              <a:t>7</a:t>
            </a:r>
            <a:r>
              <a:rPr lang="ru-RU" dirty="0"/>
              <a:t>) организациям, осуществляющим разведение, выращивание и содержание животных</a:t>
            </a:r>
          </a:p>
          <a:p>
            <a:endParaRPr lang="ru-RU" dirty="0"/>
          </a:p>
        </p:txBody>
      </p:sp>
    </p:spTree>
    <p:extLst>
      <p:ext uri="{BB962C8B-B14F-4D97-AF65-F5344CB8AC3E}">
        <p14:creationId xmlns:p14="http://schemas.microsoft.com/office/powerpoint/2010/main" val="31424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sz="2000" b="1" dirty="0"/>
              <a:t>Статья 55. Порядок розничной торговли лекарственными препаратами</a:t>
            </a:r>
          </a:p>
          <a:p>
            <a:pPr marL="0" indent="0">
              <a:spcBef>
                <a:spcPts val="1200"/>
              </a:spcBef>
              <a:buNone/>
            </a:pPr>
            <a:r>
              <a:rPr lang="ru-RU" sz="2000" dirty="0"/>
              <a:t> </a:t>
            </a:r>
            <a:r>
              <a:rPr lang="ru-RU" sz="2000" dirty="0" smtClean="0"/>
              <a:t>1</a:t>
            </a:r>
            <a:r>
              <a:rPr lang="ru-RU" sz="2000" dirty="0"/>
              <a:t>. Розничная торговля лекарственными препаратами в количествах, необходимых для выполнения врачебных (фельдшерских) назначений или назначений специалистов в области ветеринарии, осуществляется аптечными организациями, ветеринарными аптечными организациями, индивидуальными предпринимателями, </a:t>
            </a:r>
            <a:r>
              <a:rPr lang="ru-RU" sz="2000" b="1" dirty="0"/>
              <a:t>имеющими лицензию на фармацевтическую деятельность</a:t>
            </a:r>
            <a:r>
              <a:rPr lang="ru-RU" sz="2000" dirty="0"/>
              <a:t>, медицинскими организациями, имеющими лицензию на фармацевтическую деятельность, и их обособленными </a:t>
            </a:r>
            <a:r>
              <a:rPr lang="ru-RU" sz="2000" dirty="0" smtClean="0"/>
              <a:t>подразделениями, </a:t>
            </a:r>
            <a:r>
              <a:rPr lang="ru-RU" sz="2000" dirty="0"/>
              <a:t>расположенными в сельских населенных пунктах, в которых отсутствуют аптечные организации, и ветеринарными организациями, имеющими лицензию на фармацевтическую деятельность. </a:t>
            </a:r>
            <a:endParaRPr lang="en-US" sz="2000" dirty="0" smtClean="0"/>
          </a:p>
          <a:p>
            <a:pPr marL="0" indent="0">
              <a:spcBef>
                <a:spcPts val="1200"/>
              </a:spcBef>
              <a:buNone/>
            </a:pPr>
            <a:r>
              <a:rPr lang="ru-RU" sz="2000" dirty="0" smtClean="0"/>
              <a:t>Разрешена </a:t>
            </a:r>
            <a:r>
              <a:rPr lang="ru-RU" sz="2000" dirty="0"/>
              <a:t>розничная торговля только лекарственными препаратами, </a:t>
            </a:r>
            <a:r>
              <a:rPr lang="ru-RU" sz="2000" b="1" dirty="0"/>
              <a:t>зарегистрированными</a:t>
            </a:r>
            <a:r>
              <a:rPr lang="ru-RU" sz="2000" dirty="0"/>
              <a:t> в Российской Федерации или изготовленными аптечными организациями, ветеринарными аптечными организациями, индивидуальными предпринимателями, имеющими лицензию на фармацевтическую </a:t>
            </a:r>
            <a:r>
              <a:rPr lang="ru-RU" sz="2000" dirty="0" smtClean="0"/>
              <a:t>деятельность</a:t>
            </a:r>
          </a:p>
        </p:txBody>
      </p:sp>
    </p:spTree>
    <p:extLst>
      <p:ext uri="{BB962C8B-B14F-4D97-AF65-F5344CB8AC3E}">
        <p14:creationId xmlns:p14="http://schemas.microsoft.com/office/powerpoint/2010/main" val="35096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spcBef>
                <a:spcPts val="600"/>
              </a:spcBef>
              <a:buNone/>
            </a:pPr>
            <a:r>
              <a:rPr lang="ru-RU" sz="2000" dirty="0"/>
              <a:t>3. Правила отпуска наркотических средств и психотропных веществ, зарегистрированных в качестве лекарственных препаратов, лекарственных препаратов, содержащих </a:t>
            </a:r>
            <a:r>
              <a:rPr lang="ru-RU" sz="2000" b="1" dirty="0"/>
              <a:t>наркотические средства и психотропные вещества</a:t>
            </a:r>
            <a:r>
              <a:rPr lang="ru-RU" sz="2000" dirty="0"/>
              <a:t>, утверждаются уполномоченным федеральным органом исполнительной власти по согласованию с федеральным органом исполнительной власти, осуществляющим функции по выработке государственной политики, нормативно-правовому регулированию, контролю и надзору в сфере оборота наркотических средств, психотропных веществ и их </a:t>
            </a:r>
            <a:r>
              <a:rPr lang="ru-RU" sz="2000" dirty="0" err="1"/>
              <a:t>прекурсоров</a:t>
            </a:r>
            <a:r>
              <a:rPr lang="ru-RU" sz="2000" dirty="0"/>
              <a:t>, а также в области противодействия их незаконному обороту.</a:t>
            </a:r>
          </a:p>
          <a:p>
            <a:pPr marL="0" indent="0">
              <a:spcBef>
                <a:spcPts val="600"/>
              </a:spcBef>
              <a:buNone/>
            </a:pPr>
            <a:r>
              <a:rPr lang="ru-RU" sz="2000" dirty="0"/>
              <a:t>4. Лекарственные препараты для ветеринарного применения подлежат отпуску ветеринарными аптечными организациями, ветеринарными организациями, индивидуальными предпринимателями, имеющими лицензию на фармацевтическую деятельность. </a:t>
            </a:r>
            <a:endParaRPr lang="en-US" sz="2000" dirty="0" smtClean="0"/>
          </a:p>
          <a:p>
            <a:pPr marL="0" indent="0">
              <a:spcBef>
                <a:spcPts val="600"/>
              </a:spcBef>
              <a:buNone/>
            </a:pPr>
            <a:r>
              <a:rPr lang="ru-RU" sz="2000" dirty="0" smtClean="0"/>
              <a:t>Правила </a:t>
            </a:r>
            <a:r>
              <a:rPr lang="ru-RU" sz="2000" dirty="0"/>
              <a:t>отпуска лекарственных препаратов для ветеринарного применения утверждаются уполномоченным федеральным органом исполнительной власти.</a:t>
            </a:r>
          </a:p>
          <a:p>
            <a:endParaRPr lang="ru-RU" sz="2000" dirty="0"/>
          </a:p>
        </p:txBody>
      </p:sp>
    </p:spTree>
    <p:extLst>
      <p:ext uri="{BB962C8B-B14F-4D97-AF65-F5344CB8AC3E}">
        <p14:creationId xmlns:p14="http://schemas.microsoft.com/office/powerpoint/2010/main" val="11000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b="1" dirty="0"/>
              <a:t>Статья 56. Изготовление и отпуск лекарственных препаратов</a:t>
            </a:r>
          </a:p>
          <a:p>
            <a:pPr marL="0" indent="0">
              <a:buNone/>
            </a:pPr>
            <a:r>
              <a:rPr lang="ru-RU" dirty="0" smtClean="0"/>
              <a:t>1</a:t>
            </a:r>
            <a:r>
              <a:rPr lang="ru-RU" dirty="0"/>
              <a:t>. </a:t>
            </a:r>
            <a:r>
              <a:rPr lang="ru-RU" sz="3100" dirty="0"/>
              <a:t>Изготовление лекарственных препаратов аптечными организациями, ветеринарными аптечными организациями, индивидуальными предпринимателями, имеющими лицензию на фармацевтическую деятельность, осуществляется по рецептам на лекарственные препараты, по требованиям медицинских организаций, ветеринарных организаций в соответствии с правилами изготовления и отпуска лекарственных препаратов, утвержденными уполномоченным федеральным органом исполнительной власти.</a:t>
            </a:r>
          </a:p>
          <a:p>
            <a:pPr marL="0" indent="0">
              <a:buNone/>
            </a:pPr>
            <a:r>
              <a:rPr lang="ru-RU" sz="3100" dirty="0"/>
              <a:t> </a:t>
            </a:r>
            <a:r>
              <a:rPr lang="ru-RU" sz="3100" dirty="0" smtClean="0"/>
              <a:t>2</a:t>
            </a:r>
            <a:r>
              <a:rPr lang="ru-RU" sz="3100" dirty="0"/>
              <a:t>. При изготовлении лекарственных препаратов аптечными организациями, ветеринарными аптечными организациями, индивидуальными предпринимателями, имеющими лицензию на фармацевтическую деятельность, используются фармацевтические субстанции, включенные соответственно в государственный реестр лекарственных средств для медицинского применения и государственный реестр лекарственных средств для ветеринарного применения в установленном порядке. Не допускается изготовление аптечными организациями, ветеринарными аптечными организациями, индивидуальными предпринимателями, имеющими лицензию на фармацевтическую деятельность, лекарственных препаратов, зарегистрированных в Российской Федерации</a:t>
            </a:r>
            <a:r>
              <a:rPr lang="ru-RU" sz="3100" dirty="0" smtClean="0"/>
              <a:t>.</a:t>
            </a:r>
            <a:endParaRPr lang="ru-RU" sz="3100" dirty="0"/>
          </a:p>
        </p:txBody>
      </p:sp>
    </p:spTree>
    <p:extLst>
      <p:ext uri="{BB962C8B-B14F-4D97-AF65-F5344CB8AC3E}">
        <p14:creationId xmlns:p14="http://schemas.microsoft.com/office/powerpoint/2010/main" val="54302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buNone/>
            </a:pPr>
            <a:r>
              <a:rPr lang="ru-RU" sz="2000" dirty="0"/>
              <a:t>3. Маркировка лекарственных препаратов, изготовленных аптечными организациями, ветеринарными аптечными организациями, индивидуальными предпринимателями, имеющими лицензию на фармацевтическую деятельность, и оформление таких препаратов должны соответствовать правилам, указанным в части 1 настоящей статьи.</a:t>
            </a:r>
          </a:p>
          <a:p>
            <a:pPr marL="0" indent="0">
              <a:buNone/>
            </a:pPr>
            <a:r>
              <a:rPr lang="ru-RU" sz="2000" dirty="0" smtClean="0"/>
              <a:t>4</a:t>
            </a:r>
            <a:r>
              <a:rPr lang="ru-RU" sz="2000" dirty="0"/>
              <a:t>. Аптечные организации, ветеринарные аптечные организации, индивидуальные предприниматели, имеющие лицензию на фармацевтическую деятельность, несут ответственность за несоблюдение правил изготовления и отпуска лекарственных препаратов в соответствии с законодательством Российской Федерации</a:t>
            </a:r>
            <a:r>
              <a:rPr lang="ru-RU" sz="2000" dirty="0" smtClean="0"/>
              <a:t>.</a:t>
            </a:r>
            <a:endParaRPr lang="en-US" sz="2000" dirty="0" smtClean="0"/>
          </a:p>
          <a:p>
            <a:r>
              <a:rPr lang="ru-RU" sz="2000" b="1" dirty="0"/>
              <a:t>Статья 57. Запрещение продажи фальсифицированных лекарственных средств, недоброкачественных лекарственных средств, контрафактных лекарственных средств</a:t>
            </a:r>
          </a:p>
          <a:p>
            <a:pPr marL="0" indent="0">
              <a:buNone/>
            </a:pPr>
            <a:r>
              <a:rPr lang="ru-RU" sz="2000" dirty="0" smtClean="0"/>
              <a:t>Продажа </a:t>
            </a:r>
            <a:r>
              <a:rPr lang="ru-RU" sz="2000" dirty="0"/>
              <a:t>фальсифицированных лекарственных средств, недоброкачественных лекарственных средств, контрафактных лекарственных средств запрещается.</a:t>
            </a:r>
          </a:p>
          <a:p>
            <a:pPr marL="0" indent="0">
              <a:buNone/>
            </a:pPr>
            <a:endParaRPr lang="ru-RU" sz="2000" dirty="0"/>
          </a:p>
          <a:p>
            <a:endParaRPr lang="ru-RU" dirty="0"/>
          </a:p>
        </p:txBody>
      </p:sp>
    </p:spTree>
    <p:extLst>
      <p:ext uri="{BB962C8B-B14F-4D97-AF65-F5344CB8AC3E}">
        <p14:creationId xmlns:p14="http://schemas.microsoft.com/office/powerpoint/2010/main" val="403365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Глава 11. </a:t>
            </a:r>
            <a:r>
              <a:rPr lang="ru-RU" dirty="0" smtClean="0"/>
              <a:t>Уничтожение лекарственных средств</a:t>
            </a:r>
          </a:p>
          <a:p>
            <a:r>
              <a:rPr lang="ru-RU" dirty="0"/>
              <a:t>Глава 12. </a:t>
            </a:r>
            <a:r>
              <a:rPr lang="ru-RU" dirty="0" smtClean="0"/>
              <a:t>Государственное регулирование цен на лекарственные препараты для медицинского применения</a:t>
            </a:r>
          </a:p>
          <a:p>
            <a:r>
              <a:rPr lang="ru-RU" dirty="0"/>
              <a:t>Глава 13. </a:t>
            </a:r>
            <a:r>
              <a:rPr lang="ru-RU" dirty="0" smtClean="0"/>
              <a:t>Мониторинг безопасности лекарственных препаратов, находящихся в обращении на территории Российской Федерации</a:t>
            </a:r>
            <a:endParaRPr lang="ru-RU" dirty="0"/>
          </a:p>
          <a:p>
            <a:r>
              <a:rPr lang="ru-RU" dirty="0"/>
              <a:t>Глава 14. </a:t>
            </a:r>
            <a:r>
              <a:rPr lang="ru-RU" dirty="0" smtClean="0"/>
              <a:t>Информация о лекарственных препаратах</a:t>
            </a:r>
          </a:p>
          <a:p>
            <a:r>
              <a:rPr lang="ru-RU" dirty="0"/>
              <a:t>Глава 14.1. </a:t>
            </a:r>
            <a:r>
              <a:rPr lang="ru-RU" dirty="0" smtClean="0"/>
              <a:t>Ограничения, налагаемые на организации, осуществляющие деятельность по обращению лекарственных средств</a:t>
            </a:r>
          </a:p>
          <a:p>
            <a:endParaRPr lang="ru-RU" dirty="0" smtClean="0"/>
          </a:p>
          <a:p>
            <a:endParaRPr lang="ru-RU" dirty="0"/>
          </a:p>
        </p:txBody>
      </p:sp>
    </p:spTree>
    <p:extLst>
      <p:ext uri="{BB962C8B-B14F-4D97-AF65-F5344CB8AC3E}">
        <p14:creationId xmlns:p14="http://schemas.microsoft.com/office/powerpoint/2010/main" val="31087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Глава 15. </a:t>
            </a:r>
            <a:r>
              <a:rPr lang="ru-RU" dirty="0" smtClean="0"/>
              <a:t>Ответственность за нарушение законодательства Российской Федерации при обращении лекарственных средств и возмещение вреда, причиненного здоровью граждан вследствие применения лекарственных препаратов</a:t>
            </a:r>
          </a:p>
          <a:p>
            <a:r>
              <a:rPr lang="ru-RU" dirty="0"/>
              <a:t>Глава 16. </a:t>
            </a:r>
            <a:r>
              <a:rPr lang="ru-RU" dirty="0" smtClean="0"/>
              <a:t>Заключительные положения</a:t>
            </a:r>
            <a:endParaRPr lang="ru-RU" dirty="0"/>
          </a:p>
          <a:p>
            <a:endParaRPr lang="ru-RU" dirty="0"/>
          </a:p>
        </p:txBody>
      </p:sp>
    </p:spTree>
    <p:extLst>
      <p:ext uri="{BB962C8B-B14F-4D97-AF65-F5344CB8AC3E}">
        <p14:creationId xmlns:p14="http://schemas.microsoft.com/office/powerpoint/2010/main" val="4478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785812" y="1484784"/>
            <a:ext cx="7572375" cy="3888431"/>
          </a:xfrm>
        </p:spPr>
        <p:txBody>
          <a:bodyPr>
            <a:normAutofit/>
          </a:bodyPr>
          <a:lstStyle/>
          <a:p>
            <a:r>
              <a:rPr lang="ru-RU" dirty="0" smtClean="0"/>
              <a:t>Требования к обращению лекарственных средств закона </a:t>
            </a:r>
            <a:r>
              <a:rPr lang="ru-RU" dirty="0" err="1" smtClean="0"/>
              <a:t>рф</a:t>
            </a:r>
            <a:r>
              <a:rPr lang="ru-RU" dirty="0" smtClean="0"/>
              <a:t> о ветеринарии</a:t>
            </a:r>
            <a:endParaRPr lang="ru-RU" dirty="0"/>
          </a:p>
        </p:txBody>
      </p:sp>
      <p:sp>
        <p:nvSpPr>
          <p:cNvPr id="4" name="Подзаголовок 3"/>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94006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92500"/>
          </a:bodyPr>
          <a:lstStyle/>
          <a:p>
            <a:r>
              <a:rPr lang="ru-RU" dirty="0"/>
              <a:t>Лекарственные средства для ветеринарного применения, находящиеся в обращении на территории Российской Федерации, должны соответствовать требованиям к их безопасности, качеству и эффективности, установленным законодательством Российской Федерации.</a:t>
            </a:r>
          </a:p>
          <a:p>
            <a:r>
              <a:rPr lang="ru-RU" dirty="0"/>
              <a:t>Производство, изготовление, регистрация, реализация и иные действия в сфере обращения лекарственных средств для ветеринарного применения осуществляются в соответствии с Федеральным законом от 12 апреля 2010 г. № 61-ФЗ «Об обращении лекарственных средств». Препараты для ветеринарного применения должны быть зарегистрированы в федеральном органе исполнительной власти, осуществляющем функции по контролю (надзору) в сфере ветеринарии</a:t>
            </a:r>
          </a:p>
        </p:txBody>
      </p:sp>
    </p:spTree>
    <p:extLst>
      <p:ext uri="{BB962C8B-B14F-4D97-AF65-F5344CB8AC3E}">
        <p14:creationId xmlns:p14="http://schemas.microsoft.com/office/powerpoint/2010/main" val="11323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Государственная регистрация препаратов для ветеринарного применения осуществляется по результатам их экспертизы.</a:t>
            </a:r>
          </a:p>
          <a:p>
            <a:r>
              <a:rPr lang="ru-RU" dirty="0"/>
              <a:t>Порядок государственной регистрации препаратов для ветеринарного применения, включая их экспертизу, а также перечень документов, предоставляемых для регистрации, устанавливается федеральным органом исполнительной власти, осуществляющим функции по выработке государственной политики и нормативно- правовому регулированию в сфере ветеринарии</a:t>
            </a:r>
            <a:r>
              <a:rPr lang="ru-RU" dirty="0" smtClean="0"/>
              <a:t>.</a:t>
            </a:r>
            <a:endParaRPr lang="ru-RU" dirty="0"/>
          </a:p>
        </p:txBody>
      </p:sp>
    </p:spTree>
    <p:extLst>
      <p:ext uri="{BB962C8B-B14F-4D97-AF65-F5344CB8AC3E}">
        <p14:creationId xmlns:p14="http://schemas.microsoft.com/office/powerpoint/2010/main" val="9950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Федеральные законы </a:t>
            </a:r>
            <a:r>
              <a:rPr lang="ru-RU" dirty="0" smtClean="0"/>
              <a:t>РФ (1)</a:t>
            </a:r>
            <a:endParaRPr lang="ru-RU" dirty="0"/>
          </a:p>
        </p:txBody>
      </p:sp>
      <p:sp>
        <p:nvSpPr>
          <p:cNvPr id="3" name="Объект 2"/>
          <p:cNvSpPr>
            <a:spLocks noGrp="1"/>
          </p:cNvSpPr>
          <p:nvPr>
            <p:ph idx="1"/>
          </p:nvPr>
        </p:nvSpPr>
        <p:spPr/>
        <p:txBody>
          <a:bodyPr>
            <a:normAutofit/>
          </a:bodyPr>
          <a:lstStyle/>
          <a:p>
            <a:r>
              <a:rPr lang="ru-RU" dirty="0" smtClean="0"/>
              <a:t>«О ветеринарии»</a:t>
            </a:r>
            <a:br>
              <a:rPr lang="ru-RU" dirty="0" smtClean="0"/>
            </a:br>
            <a:r>
              <a:rPr lang="ru-RU" sz="1200" dirty="0" smtClean="0"/>
              <a:t>от </a:t>
            </a:r>
            <a:r>
              <a:rPr lang="ru-RU" sz="1200" dirty="0"/>
              <a:t>14 мая 1993 года № 4979-1 </a:t>
            </a:r>
          </a:p>
          <a:p>
            <a:r>
              <a:rPr lang="ru-RU" dirty="0" smtClean="0"/>
              <a:t>«Об </a:t>
            </a:r>
            <a:r>
              <a:rPr lang="ru-RU" dirty="0"/>
              <a:t>обращении лекарственных </a:t>
            </a:r>
            <a:r>
              <a:rPr lang="ru-RU" dirty="0" smtClean="0"/>
              <a:t>средств</a:t>
            </a:r>
            <a:r>
              <a:rPr lang="ru-RU" dirty="0"/>
              <a:t> </a:t>
            </a:r>
            <a:r>
              <a:rPr lang="ru-RU" dirty="0" smtClean="0"/>
              <a:t>«</a:t>
            </a:r>
            <a:br>
              <a:rPr lang="ru-RU" dirty="0" smtClean="0"/>
            </a:br>
            <a:r>
              <a:rPr lang="ru-RU" sz="1200" dirty="0" smtClean="0"/>
              <a:t>от 12</a:t>
            </a:r>
            <a:r>
              <a:rPr lang="ru-RU" sz="1200" dirty="0"/>
              <a:t> апреля 2010 года </a:t>
            </a:r>
            <a:r>
              <a:rPr lang="ru-RU" sz="1200" dirty="0" smtClean="0"/>
              <a:t>№</a:t>
            </a:r>
            <a:r>
              <a:rPr lang="ru-RU" sz="1200" dirty="0"/>
              <a:t> 61-ФЗ</a:t>
            </a:r>
            <a:endParaRPr lang="ru-RU" sz="1200" dirty="0" smtClean="0"/>
          </a:p>
          <a:p>
            <a:r>
              <a:rPr lang="ru-RU" dirty="0"/>
              <a:t>«О наркотических средствах и психотропных веществах»</a:t>
            </a:r>
            <a:br>
              <a:rPr lang="ru-RU" dirty="0"/>
            </a:br>
            <a:r>
              <a:rPr lang="ru-RU" sz="1200" dirty="0"/>
              <a:t>от 8 января 1998 года № 3-ФЗ</a:t>
            </a:r>
          </a:p>
          <a:p>
            <a:r>
              <a:rPr lang="ru-RU" dirty="0" smtClean="0"/>
              <a:t>«</a:t>
            </a:r>
            <a:r>
              <a:rPr lang="ru-RU" dirty="0"/>
              <a:t>О лицензировании отдельных видов деятельности</a:t>
            </a:r>
            <a:r>
              <a:rPr lang="ru-RU" dirty="0" smtClean="0"/>
              <a:t>»</a:t>
            </a:r>
            <a:r>
              <a:rPr lang="ru-RU" dirty="0"/>
              <a:t> </a:t>
            </a:r>
            <a:br>
              <a:rPr lang="ru-RU" dirty="0"/>
            </a:br>
            <a:r>
              <a:rPr lang="ru-RU" sz="1200" dirty="0"/>
              <a:t>от 04.05.2011 N </a:t>
            </a:r>
            <a:r>
              <a:rPr lang="ru-RU" sz="1200" dirty="0" smtClean="0"/>
              <a:t>99-ФЗ</a:t>
            </a:r>
          </a:p>
          <a:p>
            <a:pPr marL="0" indent="0">
              <a:buNone/>
            </a:pPr>
            <a:endParaRPr lang="ru-RU" dirty="0"/>
          </a:p>
        </p:txBody>
      </p:sp>
    </p:spTree>
    <p:extLst>
      <p:ext uri="{BB962C8B-B14F-4D97-AF65-F5344CB8AC3E}">
        <p14:creationId xmlns:p14="http://schemas.microsoft.com/office/powerpoint/2010/main" val="6163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В	государственной регистрации может быть отказано в следующих случаях:</a:t>
            </a:r>
          </a:p>
          <a:p>
            <a:pPr lvl="2"/>
            <a:r>
              <a:rPr lang="ru-RU" dirty="0"/>
              <a:t>качество и безопасность продукции не соответствуют требованиям законодательства Российской Федерации;</a:t>
            </a:r>
            <a:endParaRPr lang="ru-RU" sz="2800" dirty="0"/>
          </a:p>
          <a:p>
            <a:pPr lvl="2"/>
            <a:r>
              <a:rPr lang="ru-RU" dirty="0"/>
              <a:t>в отношении продукции и условий ее изготовления и оборота не могут быть на современном уровне развития науки установлены требования безопасности, а также отсутствуют методики определения и измерения в продукции и среде обитания человека опасных факторов такой </a:t>
            </a:r>
            <a:r>
              <a:rPr lang="ru-RU" dirty="0" smtClean="0"/>
              <a:t>продукции;</a:t>
            </a:r>
            <a:endParaRPr lang="ru-RU" sz="2800" dirty="0"/>
          </a:p>
          <a:p>
            <a:pPr lvl="2"/>
            <a:r>
              <a:rPr lang="ru-RU" dirty="0" smtClean="0"/>
              <a:t>отсутствуют </a:t>
            </a:r>
            <a:r>
              <a:rPr lang="ru-RU" dirty="0"/>
              <a:t>или не могут быть обеспечены эффективные меры по предотвращению вредного воздействия продукции на здоровье человека и </a:t>
            </a:r>
            <a:r>
              <a:rPr lang="ru-RU" dirty="0" smtClean="0"/>
              <a:t>среду </a:t>
            </a:r>
            <a:r>
              <a:rPr lang="ru-RU" dirty="0"/>
              <a:t>его обитания при изготовлении, обороте и употреблении (использовании) продукции.</a:t>
            </a:r>
            <a:endParaRPr lang="ru-RU" sz="3200" dirty="0"/>
          </a:p>
          <a:p>
            <a:endParaRPr lang="ru-RU" dirty="0"/>
          </a:p>
        </p:txBody>
      </p:sp>
    </p:spTree>
    <p:extLst>
      <p:ext uri="{BB962C8B-B14F-4D97-AF65-F5344CB8AC3E}">
        <p14:creationId xmlns:p14="http://schemas.microsoft.com/office/powerpoint/2010/main" val="3910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Ветеринарные правила при обращении препаратов для ветеринарного применения предусматривают обязательные для исполнения процедуры и требования к:</a:t>
            </a:r>
            <a:endParaRPr lang="ru-RU" sz="3200" dirty="0"/>
          </a:p>
          <a:p>
            <a:pPr lvl="3"/>
            <a:r>
              <a:rPr lang="ru-RU" dirty="0"/>
              <a:t>зданиям, строениям и сооружениям, предназначенным для производства препаратов для ветеринарного применения, условиям их производства;</a:t>
            </a:r>
            <a:endParaRPr lang="ru-RU" sz="2400" dirty="0"/>
          </a:p>
          <a:p>
            <a:pPr lvl="3"/>
            <a:r>
              <a:rPr lang="ru-RU" dirty="0"/>
              <a:t>методам контроля соответствия препаратов для ветеринарного применения установленным требованиям;</a:t>
            </a:r>
            <a:endParaRPr lang="ru-RU" sz="2400" dirty="0"/>
          </a:p>
          <a:p>
            <a:pPr lvl="3"/>
            <a:r>
              <a:rPr lang="ru-RU" dirty="0"/>
              <a:t>условиям хранения, перевозки, использования, реализации, утилизации и уничтожения препаратов для ветеринарного применения.</a:t>
            </a:r>
            <a:endParaRPr lang="ru-RU" sz="2400" dirty="0"/>
          </a:p>
          <a:p>
            <a:endParaRPr lang="ru-RU" dirty="0"/>
          </a:p>
        </p:txBody>
      </p:sp>
    </p:spTree>
    <p:extLst>
      <p:ext uri="{BB962C8B-B14F-4D97-AF65-F5344CB8AC3E}">
        <p14:creationId xmlns:p14="http://schemas.microsoft.com/office/powerpoint/2010/main" val="141080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Общие положения об аптечных учреждениях</a:t>
            </a:r>
            <a:endParaRPr lang="ru-RU" dirty="0"/>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5627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Ветеринарная аптека</a:t>
            </a:r>
            <a:endParaRPr lang="ru-RU" dirty="0"/>
          </a:p>
        </p:txBody>
      </p:sp>
      <p:sp>
        <p:nvSpPr>
          <p:cNvPr id="5" name="Объект 4"/>
          <p:cNvSpPr>
            <a:spLocks noGrp="1"/>
          </p:cNvSpPr>
          <p:nvPr>
            <p:ph idx="1"/>
          </p:nvPr>
        </p:nvSpPr>
        <p:spPr/>
        <p:txBody>
          <a:bodyPr/>
          <a:lstStyle/>
          <a:p>
            <a:r>
              <a:rPr lang="ru-RU" dirty="0"/>
              <a:t>ветеринарная аптечная организация, аптечная организация, </a:t>
            </a:r>
            <a:r>
              <a:rPr lang="ru-RU" dirty="0" smtClean="0"/>
              <a:t>структурное подразделение </a:t>
            </a:r>
            <a:r>
              <a:rPr lang="ru-RU" dirty="0"/>
              <a:t>ветеринарной организации, </a:t>
            </a:r>
            <a:r>
              <a:rPr lang="ru-RU" dirty="0" smtClean="0"/>
              <a:t>индивидуальные предприниматели</a:t>
            </a:r>
            <a:r>
              <a:rPr lang="ru-RU" dirty="0"/>
              <a:t>, осуществляющие розничную торговлю </a:t>
            </a:r>
            <a:r>
              <a:rPr lang="ru-RU" dirty="0" smtClean="0"/>
              <a:t>лекарственными препаратами</a:t>
            </a:r>
            <a:r>
              <a:rPr lang="ru-RU" dirty="0"/>
              <a:t>, хранение, изготовление и отпуск лекарственных </a:t>
            </a:r>
            <a:r>
              <a:rPr lang="ru-RU" dirty="0" smtClean="0"/>
              <a:t>препаратов для </a:t>
            </a:r>
            <a:r>
              <a:rPr lang="ru-RU" dirty="0"/>
              <a:t>ветеринарного применения.</a:t>
            </a:r>
          </a:p>
        </p:txBody>
      </p:sp>
    </p:spTree>
    <p:extLst>
      <p:ext uri="{BB962C8B-B14F-4D97-AF65-F5344CB8AC3E}">
        <p14:creationId xmlns:p14="http://schemas.microsoft.com/office/powerpoint/2010/main" val="35524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lnSpcReduction="10000"/>
          </a:bodyPr>
          <a:lstStyle/>
          <a:p>
            <a:r>
              <a:rPr lang="ru-RU" dirty="0"/>
              <a:t>Аптечные организации осуществляют свою деятельность </a:t>
            </a:r>
            <a:r>
              <a:rPr lang="ru-RU" dirty="0" smtClean="0"/>
              <a:t>на основании </a:t>
            </a:r>
            <a:r>
              <a:rPr lang="ru-RU" dirty="0"/>
              <a:t>лицензии на фармацевтическую деятельность, </a:t>
            </a:r>
            <a:r>
              <a:rPr lang="ru-RU" dirty="0" smtClean="0"/>
              <a:t>выданной уполномоченным </a:t>
            </a:r>
            <a:r>
              <a:rPr lang="ru-RU" dirty="0"/>
              <a:t>федеральным органом исполнительной власти </a:t>
            </a:r>
            <a:r>
              <a:rPr lang="ru-RU" dirty="0" smtClean="0"/>
              <a:t>в установленном </a:t>
            </a:r>
            <a:r>
              <a:rPr lang="ru-RU" dirty="0"/>
              <a:t>порядке.</a:t>
            </a:r>
          </a:p>
          <a:p>
            <a:r>
              <a:rPr lang="ru-RU" dirty="0" smtClean="0"/>
              <a:t>Приобретение</a:t>
            </a:r>
            <a:r>
              <a:rPr lang="ru-RU" dirty="0"/>
              <a:t>, хранение и реализация наркотических средств </a:t>
            </a:r>
            <a:r>
              <a:rPr lang="ru-RU" dirty="0" smtClean="0"/>
              <a:t>и психотропных </a:t>
            </a:r>
            <a:r>
              <a:rPr lang="ru-RU" dirty="0"/>
              <a:t>веществ, включенных в Перечень наркотических </a:t>
            </a:r>
            <a:r>
              <a:rPr lang="ru-RU" dirty="0" smtClean="0"/>
              <a:t>средств, психотропных </a:t>
            </a:r>
            <a:r>
              <a:rPr lang="ru-RU" dirty="0"/>
              <a:t>веществ и их </a:t>
            </a:r>
            <a:r>
              <a:rPr lang="ru-RU" dirty="0" err="1"/>
              <a:t>прекурсоров</a:t>
            </a:r>
            <a:r>
              <a:rPr lang="ru-RU" dirty="0"/>
              <a:t>, подлежащих контролю </a:t>
            </a:r>
            <a:r>
              <a:rPr lang="ru-RU" dirty="0" smtClean="0"/>
              <a:t>в Российской </a:t>
            </a:r>
            <a:r>
              <a:rPr lang="ru-RU" dirty="0"/>
              <a:t>Федерации в установленном порядке </a:t>
            </a:r>
            <a:r>
              <a:rPr lang="ru-RU" dirty="0" smtClean="0"/>
              <a:t>должны </a:t>
            </a:r>
            <a:r>
              <a:rPr lang="ru-RU" dirty="0"/>
              <a:t>осуществляться только </a:t>
            </a:r>
            <a:r>
              <a:rPr lang="ru-RU" dirty="0" smtClean="0"/>
              <a:t>при наличии </a:t>
            </a:r>
            <a:r>
              <a:rPr lang="ru-RU" dirty="0"/>
              <a:t>лицензии на виды деятельности, связанные с </a:t>
            </a:r>
            <a:r>
              <a:rPr lang="ru-RU" dirty="0" smtClean="0"/>
              <a:t>оборотом наркотических </a:t>
            </a:r>
            <a:r>
              <a:rPr lang="ru-RU" dirty="0"/>
              <a:t>средств и психотропных веществ.</a:t>
            </a:r>
          </a:p>
        </p:txBody>
      </p:sp>
    </p:spTree>
    <p:extLst>
      <p:ext uri="{BB962C8B-B14F-4D97-AF65-F5344CB8AC3E}">
        <p14:creationId xmlns:p14="http://schemas.microsoft.com/office/powerpoint/2010/main" val="258764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Виды аптечных учреждений</a:t>
            </a:r>
            <a:endParaRPr lang="ru-RU" dirty="0"/>
          </a:p>
        </p:txBody>
      </p:sp>
      <p:sp>
        <p:nvSpPr>
          <p:cNvPr id="4" name="Объект 3"/>
          <p:cNvSpPr>
            <a:spLocks noGrp="1"/>
          </p:cNvSpPr>
          <p:nvPr>
            <p:ph idx="1"/>
          </p:nvPr>
        </p:nvSpPr>
        <p:spPr/>
        <p:txBody>
          <a:bodyPr/>
          <a:lstStyle/>
          <a:p>
            <a:r>
              <a:rPr lang="ru-RU" dirty="0"/>
              <a:t>изготавливающие лекарственные препараты по рецептам </a:t>
            </a:r>
            <a:r>
              <a:rPr lang="ru-RU" dirty="0" smtClean="0"/>
              <a:t>с последующей </a:t>
            </a:r>
            <a:r>
              <a:rPr lang="ru-RU" dirty="0"/>
              <a:t>их реализацией; осуществляющие реализацию </a:t>
            </a:r>
            <a:r>
              <a:rPr lang="ru-RU" dirty="0" smtClean="0"/>
              <a:t>готовых лекарственных </a:t>
            </a:r>
            <a:r>
              <a:rPr lang="ru-RU" dirty="0"/>
              <a:t>средств;</a:t>
            </a:r>
          </a:p>
          <a:p>
            <a:r>
              <a:rPr lang="ru-RU" dirty="0" smtClean="0"/>
              <a:t>осуществляющие </a:t>
            </a:r>
            <a:r>
              <a:rPr lang="ru-RU" dirty="0"/>
              <a:t>реализацию готовых лекарственных препаратов </a:t>
            </a:r>
            <a:r>
              <a:rPr lang="ru-RU" dirty="0" smtClean="0"/>
              <a:t>без права </a:t>
            </a:r>
            <a:r>
              <a:rPr lang="ru-RU" dirty="0"/>
              <a:t>изготовления лекарственных препаратов.</a:t>
            </a:r>
          </a:p>
        </p:txBody>
      </p:sp>
    </p:spTree>
    <p:extLst>
      <p:ext uri="{BB962C8B-B14F-4D97-AF65-F5344CB8AC3E}">
        <p14:creationId xmlns:p14="http://schemas.microsoft.com/office/powerpoint/2010/main" val="3766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Типы аптечных учреждений</a:t>
            </a:r>
            <a:endParaRPr lang="ru-RU" dirty="0"/>
          </a:p>
        </p:txBody>
      </p:sp>
      <p:sp>
        <p:nvSpPr>
          <p:cNvPr id="4" name="Объект 3"/>
          <p:cNvSpPr>
            <a:spLocks noGrp="1"/>
          </p:cNvSpPr>
          <p:nvPr>
            <p:ph idx="1"/>
          </p:nvPr>
        </p:nvSpPr>
        <p:spPr/>
        <p:txBody>
          <a:bodyPr/>
          <a:lstStyle/>
          <a:p>
            <a:r>
              <a:rPr lang="ru-RU" dirty="0" smtClean="0"/>
              <a:t>ветеринарная аптека </a:t>
            </a:r>
          </a:p>
          <a:p>
            <a:r>
              <a:rPr lang="ru-RU" dirty="0" smtClean="0"/>
              <a:t>ветеринарные аптечные магазины</a:t>
            </a:r>
            <a:endParaRPr lang="ru-RU" dirty="0"/>
          </a:p>
          <a:p>
            <a:r>
              <a:rPr lang="ru-RU" dirty="0" smtClean="0"/>
              <a:t>ветеринарные аптечные киоски</a:t>
            </a:r>
            <a:endParaRPr lang="ru-RU" dirty="0"/>
          </a:p>
        </p:txBody>
      </p:sp>
    </p:spTree>
    <p:extLst>
      <p:ext uri="{BB962C8B-B14F-4D97-AF65-F5344CB8AC3E}">
        <p14:creationId xmlns:p14="http://schemas.microsoft.com/office/powerpoint/2010/main" val="425829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Функции ветеринарной аптеки</a:t>
            </a:r>
            <a:endParaRPr lang="ru-RU" dirty="0"/>
          </a:p>
        </p:txBody>
      </p:sp>
      <p:sp>
        <p:nvSpPr>
          <p:cNvPr id="3" name="Объект 2"/>
          <p:cNvSpPr>
            <a:spLocks noGrp="1"/>
          </p:cNvSpPr>
          <p:nvPr>
            <p:ph idx="1"/>
          </p:nvPr>
        </p:nvSpPr>
        <p:spPr/>
        <p:txBody>
          <a:bodyPr>
            <a:normAutofit fontScale="85000" lnSpcReduction="20000"/>
          </a:bodyPr>
          <a:lstStyle/>
          <a:p>
            <a:r>
              <a:rPr lang="ru-RU" dirty="0"/>
              <a:t>реализацию готовых лекарственных препаратов по рецептам и </a:t>
            </a:r>
            <a:r>
              <a:rPr lang="ru-RU" dirty="0" smtClean="0"/>
              <a:t>без рецептов</a:t>
            </a:r>
            <a:r>
              <a:rPr lang="ru-RU" dirty="0"/>
              <a:t>;</a:t>
            </a:r>
          </a:p>
          <a:p>
            <a:r>
              <a:rPr lang="ru-RU" dirty="0" smtClean="0"/>
              <a:t>изготовление </a:t>
            </a:r>
            <a:r>
              <a:rPr lang="ru-RU" dirty="0"/>
              <a:t>лекарственных препаратов по рецептам врачей </a:t>
            </a:r>
            <a:r>
              <a:rPr lang="ru-RU" dirty="0" smtClean="0"/>
              <a:t>с последующей </a:t>
            </a:r>
            <a:r>
              <a:rPr lang="ru-RU" dirty="0"/>
              <a:t>их реализацией;</a:t>
            </a:r>
          </a:p>
          <a:p>
            <a:r>
              <a:rPr lang="ru-RU" dirty="0" smtClean="0"/>
              <a:t>реализацию </a:t>
            </a:r>
            <a:r>
              <a:rPr lang="ru-RU" dirty="0"/>
              <a:t>лекарственного растительного сырья в заводской </a:t>
            </a:r>
            <a:r>
              <a:rPr lang="ru-RU" dirty="0" smtClean="0"/>
              <a:t>упаковке; предметов </a:t>
            </a:r>
            <a:r>
              <a:rPr lang="ru-RU" dirty="0"/>
              <a:t>ухода за животными, дезинфицирующих и моющих </a:t>
            </a:r>
            <a:r>
              <a:rPr lang="ru-RU" dirty="0" smtClean="0"/>
              <a:t>средств, предметов </a:t>
            </a:r>
            <a:r>
              <a:rPr lang="ru-RU" dirty="0"/>
              <a:t>(средств) гигиены, лечебные корма и кормовые </a:t>
            </a:r>
            <a:r>
              <a:rPr lang="ru-RU" dirty="0" smtClean="0"/>
              <a:t>добавки (лечебного </a:t>
            </a:r>
            <a:r>
              <a:rPr lang="ru-RU" dirty="0"/>
              <a:t>и профилактического назначения), косметическую </a:t>
            </a:r>
            <a:r>
              <a:rPr lang="ru-RU" dirty="0" smtClean="0"/>
              <a:t>и парфюмерную </a:t>
            </a:r>
            <a:r>
              <a:rPr lang="ru-RU" dirty="0"/>
              <a:t>продукцию;</a:t>
            </a:r>
          </a:p>
          <a:p>
            <a:r>
              <a:rPr lang="ru-RU" dirty="0" smtClean="0"/>
              <a:t>предоставление </a:t>
            </a:r>
            <a:r>
              <a:rPr lang="ru-RU" dirty="0"/>
              <a:t>необходимой информации по </a:t>
            </a:r>
            <a:r>
              <a:rPr lang="ru-RU" dirty="0" smtClean="0"/>
              <a:t>надлежащему использованию </a:t>
            </a:r>
            <a:r>
              <a:rPr lang="ru-RU" dirty="0"/>
              <a:t>и хранению лекарственных препаратов в </a:t>
            </a:r>
            <a:r>
              <a:rPr lang="ru-RU" dirty="0" smtClean="0"/>
              <a:t>домашних условиях</a:t>
            </a:r>
            <a:r>
              <a:rPr lang="ru-RU" dirty="0"/>
              <a:t>;</a:t>
            </a:r>
          </a:p>
          <a:p>
            <a:r>
              <a:rPr lang="ru-RU" dirty="0" smtClean="0"/>
              <a:t>оказание </a:t>
            </a:r>
            <a:r>
              <a:rPr lang="ru-RU" dirty="0"/>
              <a:t>консультативной помощи в целях </a:t>
            </a:r>
            <a:r>
              <a:rPr lang="ru-RU" dirty="0" smtClean="0"/>
              <a:t>обеспечения ответственного </a:t>
            </a:r>
            <a:r>
              <a:rPr lang="ru-RU" dirty="0"/>
              <a:t>самолечения.</a:t>
            </a:r>
          </a:p>
        </p:txBody>
      </p:sp>
    </p:spTree>
    <p:extLst>
      <p:ext uri="{BB962C8B-B14F-4D97-AF65-F5344CB8AC3E}">
        <p14:creationId xmlns:p14="http://schemas.microsoft.com/office/powerpoint/2010/main" val="34683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Функции аптечного магазина и киоска</a:t>
            </a:r>
            <a:endParaRPr lang="ru-RU" dirty="0"/>
          </a:p>
        </p:txBody>
      </p:sp>
      <p:sp>
        <p:nvSpPr>
          <p:cNvPr id="3" name="Объект 2"/>
          <p:cNvSpPr>
            <a:spLocks noGrp="1"/>
          </p:cNvSpPr>
          <p:nvPr>
            <p:ph idx="1"/>
          </p:nvPr>
        </p:nvSpPr>
        <p:spPr/>
        <p:txBody>
          <a:bodyPr>
            <a:normAutofit lnSpcReduction="10000"/>
          </a:bodyPr>
          <a:lstStyle/>
          <a:p>
            <a:r>
              <a:rPr lang="ru-RU" dirty="0"/>
              <a:t>реализацию лекарственного растительного сырья в заводской упаковке; предметов ухода за животными, дезинфицирующих и моющих средств, предметов (средств) гигиены, лечебные корма и кормовые добавки (лечебного и профилактического назначения), косметическую и парфюмерную продукцию;</a:t>
            </a:r>
          </a:p>
          <a:p>
            <a:r>
              <a:rPr lang="ru-RU" dirty="0"/>
              <a:t>предоставление необходимой информации по надлежащему использованию и хранению лекарственных препаратов в домашних условиях;</a:t>
            </a:r>
          </a:p>
          <a:p>
            <a:r>
              <a:rPr lang="ru-RU" dirty="0"/>
              <a:t>оказание консультативной помощи в целях обеспечения ответственного самолечения.</a:t>
            </a:r>
          </a:p>
          <a:p>
            <a:endParaRPr lang="ru-RU" dirty="0"/>
          </a:p>
        </p:txBody>
      </p:sp>
    </p:spTree>
    <p:extLst>
      <p:ext uri="{BB962C8B-B14F-4D97-AF65-F5344CB8AC3E}">
        <p14:creationId xmlns:p14="http://schemas.microsoft.com/office/powerpoint/2010/main" val="25965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dirty="0"/>
              <a:t>Аптека реализует лекарственные препараты, зарегистрированные </a:t>
            </a:r>
            <a:r>
              <a:rPr lang="ru-RU" dirty="0" smtClean="0"/>
              <a:t>в установленном </a:t>
            </a:r>
            <a:r>
              <a:rPr lang="ru-RU" dirty="0"/>
              <a:t>законодательством Российской Федерации порядке </a:t>
            </a:r>
            <a:r>
              <a:rPr lang="ru-RU" dirty="0" smtClean="0"/>
              <a:t>или изготовленные </a:t>
            </a:r>
            <a:r>
              <a:rPr lang="ru-RU" dirty="0"/>
              <a:t>в аптечной организации по рецептам.</a:t>
            </a:r>
          </a:p>
          <a:p>
            <a:r>
              <a:rPr lang="ru-RU" dirty="0" smtClean="0"/>
              <a:t>Не </a:t>
            </a:r>
            <a:r>
              <a:rPr lang="ru-RU" dirty="0"/>
              <a:t>допускается реализация лекарственных препаратов и </a:t>
            </a:r>
            <a:r>
              <a:rPr lang="ru-RU" dirty="0" smtClean="0"/>
              <a:t>других товаров</a:t>
            </a:r>
            <a:r>
              <a:rPr lang="ru-RU" dirty="0"/>
              <a:t>, пришедших в негодность, с истекшим сроком годности, </a:t>
            </a:r>
            <a:r>
              <a:rPr lang="ru-RU" dirty="0" smtClean="0"/>
              <a:t>незаконных копий </a:t>
            </a:r>
            <a:r>
              <a:rPr lang="ru-RU" dirty="0"/>
              <a:t>лекарственных препаратов и без документов, удостоверяющих </a:t>
            </a:r>
            <a:r>
              <a:rPr lang="ru-RU" dirty="0" smtClean="0"/>
              <a:t>их качество</a:t>
            </a:r>
            <a:r>
              <a:rPr lang="ru-RU" dirty="0"/>
              <a:t>.</a:t>
            </a:r>
          </a:p>
        </p:txBody>
      </p:sp>
    </p:spTree>
    <p:extLst>
      <p:ext uri="{BB962C8B-B14F-4D97-AF65-F5344CB8AC3E}">
        <p14:creationId xmlns:p14="http://schemas.microsoft.com/office/powerpoint/2010/main" val="12214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Федеральные законы РФ </a:t>
            </a:r>
            <a:r>
              <a:rPr lang="ru-RU" dirty="0" smtClean="0"/>
              <a:t>(2)</a:t>
            </a:r>
            <a:endParaRPr lang="ru-RU" dirty="0"/>
          </a:p>
        </p:txBody>
      </p:sp>
      <p:sp>
        <p:nvSpPr>
          <p:cNvPr id="3" name="Объект 2"/>
          <p:cNvSpPr>
            <a:spLocks noGrp="1"/>
          </p:cNvSpPr>
          <p:nvPr>
            <p:ph idx="1"/>
          </p:nvPr>
        </p:nvSpPr>
        <p:spPr/>
        <p:txBody>
          <a:bodyPr>
            <a:normAutofit/>
          </a:bodyPr>
          <a:lstStyle/>
          <a:p>
            <a:r>
              <a:rPr lang="ru-RU" dirty="0"/>
              <a:t>«О защите прав юридических лиц и индивидуальных предпринимателей при осуществлении государственного контроля (надзора) и муниципального надзора</a:t>
            </a:r>
            <a:r>
              <a:rPr lang="ru-RU" dirty="0" smtClean="0"/>
              <a:t>»</a:t>
            </a:r>
            <a:br>
              <a:rPr lang="ru-RU" dirty="0" smtClean="0"/>
            </a:br>
            <a:r>
              <a:rPr lang="ru-RU" sz="1400" dirty="0"/>
              <a:t>от 26 декабря 2008 года № </a:t>
            </a:r>
            <a:r>
              <a:rPr lang="ru-RU" sz="1400" dirty="0" smtClean="0"/>
              <a:t>294-ФЗ</a:t>
            </a:r>
          </a:p>
          <a:p>
            <a:r>
              <a:rPr lang="ru-RU" dirty="0" smtClean="0"/>
              <a:t>Гражданский </a:t>
            </a:r>
            <a:r>
              <a:rPr lang="ru-RU" dirty="0"/>
              <a:t>кодекс </a:t>
            </a:r>
            <a:r>
              <a:rPr lang="ru-RU" dirty="0" smtClean="0"/>
              <a:t>РФ</a:t>
            </a:r>
            <a:br>
              <a:rPr lang="ru-RU" dirty="0" smtClean="0"/>
            </a:br>
            <a:r>
              <a:rPr lang="ru-RU" sz="1400" dirty="0"/>
              <a:t>30 ноября 1994 года N </a:t>
            </a:r>
            <a:r>
              <a:rPr lang="ru-RU" sz="1400" dirty="0" smtClean="0"/>
              <a:t>51-ФЗ</a:t>
            </a:r>
          </a:p>
          <a:p>
            <a:r>
              <a:rPr lang="ru-RU" dirty="0"/>
              <a:t>Кодекс </a:t>
            </a:r>
            <a:r>
              <a:rPr lang="ru-RU" dirty="0" smtClean="0"/>
              <a:t>РФ об </a:t>
            </a:r>
            <a:r>
              <a:rPr lang="ru-RU" dirty="0"/>
              <a:t>административных </a:t>
            </a:r>
            <a:r>
              <a:rPr lang="ru-RU" dirty="0" smtClean="0"/>
              <a:t>правонарушениях</a:t>
            </a:r>
            <a:br>
              <a:rPr lang="ru-RU" dirty="0" smtClean="0"/>
            </a:br>
            <a:r>
              <a:rPr lang="ru-RU" sz="1400" dirty="0"/>
              <a:t>от 30.12.2001 N 195-ФЗ</a:t>
            </a:r>
          </a:p>
          <a:p>
            <a:r>
              <a:rPr lang="ru-RU" dirty="0" smtClean="0"/>
              <a:t>Уголовный Кодекс РФ</a:t>
            </a:r>
            <a:br>
              <a:rPr lang="ru-RU" dirty="0" smtClean="0"/>
            </a:br>
            <a:r>
              <a:rPr lang="ru-RU" sz="1400" dirty="0"/>
              <a:t>от 13.06.1996 N 63-ФЗ</a:t>
            </a:r>
            <a:r>
              <a:rPr lang="ru-RU" dirty="0"/>
              <a:t/>
            </a:r>
            <a:br>
              <a:rPr lang="ru-RU" dirty="0"/>
            </a:br>
            <a:endParaRPr lang="ru-RU" dirty="0"/>
          </a:p>
          <a:p>
            <a:endParaRPr lang="ru-RU" dirty="0"/>
          </a:p>
        </p:txBody>
      </p:sp>
    </p:spTree>
    <p:extLst>
      <p:ext uri="{BB962C8B-B14F-4D97-AF65-F5344CB8AC3E}">
        <p14:creationId xmlns:p14="http://schemas.microsoft.com/office/powerpoint/2010/main" val="23184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Аптечная организация должна располагать </a:t>
            </a:r>
            <a:r>
              <a:rPr lang="ru-RU" dirty="0" smtClean="0"/>
              <a:t>необходимыми помещениями</a:t>
            </a:r>
            <a:r>
              <a:rPr lang="ru-RU" dirty="0"/>
              <a:t>, оборудованием и инвентарем, обеспечивающими </a:t>
            </a:r>
            <a:r>
              <a:rPr lang="ru-RU" dirty="0" smtClean="0"/>
              <a:t>в соответствии </a:t>
            </a:r>
            <a:r>
              <a:rPr lang="ru-RU" dirty="0"/>
              <a:t>с требованиями стандартов сохранение качества и </a:t>
            </a:r>
            <a:r>
              <a:rPr lang="ru-RU" dirty="0" smtClean="0"/>
              <a:t>безопасности лекарственных </a:t>
            </a:r>
            <a:r>
              <a:rPr lang="ru-RU" dirty="0"/>
              <a:t>препаратов при их хранении и реализации, </a:t>
            </a:r>
            <a:r>
              <a:rPr lang="ru-RU" dirty="0" smtClean="0"/>
              <a:t>надлежащие условия </a:t>
            </a:r>
            <a:r>
              <a:rPr lang="ru-RU" dirty="0"/>
              <a:t>розничной торговли лекарственными препаратами и </a:t>
            </a:r>
            <a:r>
              <a:rPr lang="ru-RU" dirty="0" smtClean="0"/>
              <a:t>другими товарами</a:t>
            </a:r>
            <a:r>
              <a:rPr lang="ru-RU" dirty="0"/>
              <a:t>, разрешенными к отпуску из аптечных организаций.</a:t>
            </a:r>
          </a:p>
        </p:txBody>
      </p:sp>
    </p:spTree>
    <p:extLst>
      <p:ext uri="{BB962C8B-B14F-4D97-AF65-F5344CB8AC3E}">
        <p14:creationId xmlns:p14="http://schemas.microsoft.com/office/powerpoint/2010/main" val="156241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В аптечной организации в удобных для ознакомления </a:t>
            </a:r>
            <a:r>
              <a:rPr lang="ru-RU" dirty="0" smtClean="0"/>
              <a:t>местах торгового </a:t>
            </a:r>
            <a:r>
              <a:rPr lang="ru-RU" dirty="0"/>
              <a:t>зала должны быть размещены:</a:t>
            </a:r>
          </a:p>
          <a:p>
            <a:pPr marL="962025" lvl="2"/>
            <a:r>
              <a:rPr lang="ru-RU" dirty="0" smtClean="0"/>
              <a:t>копии </a:t>
            </a:r>
            <a:r>
              <a:rPr lang="ru-RU" dirty="0"/>
              <a:t>лицензий на фармацевтическую деятельность и другие </a:t>
            </a:r>
            <a:r>
              <a:rPr lang="ru-RU" dirty="0" smtClean="0"/>
              <a:t>виды деятельности </a:t>
            </a:r>
            <a:r>
              <a:rPr lang="ru-RU" dirty="0"/>
              <a:t>в соответствии с законодательством Российской </a:t>
            </a:r>
            <a:r>
              <a:rPr lang="ru-RU" dirty="0" smtClean="0"/>
              <a:t>Федерации;</a:t>
            </a:r>
          </a:p>
          <a:p>
            <a:pPr marL="962025" lvl="2"/>
            <a:r>
              <a:rPr lang="ru-RU" dirty="0" smtClean="0"/>
              <a:t>книга </a:t>
            </a:r>
            <a:r>
              <a:rPr lang="ru-RU" dirty="0"/>
              <a:t>отзывов и </a:t>
            </a:r>
            <a:r>
              <a:rPr lang="ru-RU" dirty="0" smtClean="0"/>
              <a:t>предложений;</a:t>
            </a:r>
          </a:p>
          <a:p>
            <a:pPr marL="962025" lvl="2"/>
            <a:r>
              <a:rPr lang="ru-RU" dirty="0" smtClean="0"/>
              <a:t>информация </a:t>
            </a:r>
            <a:r>
              <a:rPr lang="ru-RU" dirty="0"/>
              <a:t>о номерах телефонов и режиме работы </a:t>
            </a:r>
            <a:r>
              <a:rPr lang="ru-RU" dirty="0" smtClean="0"/>
              <a:t>федерального органа </a:t>
            </a:r>
            <a:r>
              <a:rPr lang="ru-RU" dirty="0"/>
              <a:t>исполнительной власти, осуществляющего функции по контролю </a:t>
            </a:r>
            <a:r>
              <a:rPr lang="ru-RU" dirty="0" smtClean="0"/>
              <a:t>и надзору </a:t>
            </a:r>
            <a:r>
              <a:rPr lang="ru-RU" dirty="0"/>
              <a:t>в сфере ветеринарии, и органов государственной власти </a:t>
            </a:r>
            <a:r>
              <a:rPr lang="ru-RU" dirty="0" smtClean="0"/>
              <a:t>субъектов Российской </a:t>
            </a:r>
            <a:r>
              <a:rPr lang="ru-RU" dirty="0"/>
              <a:t>Федерации в области ветеринарии;</a:t>
            </a:r>
          </a:p>
        </p:txBody>
      </p:sp>
    </p:spTree>
    <p:extLst>
      <p:ext uri="{BB962C8B-B14F-4D97-AF65-F5344CB8AC3E}">
        <p14:creationId xmlns:p14="http://schemas.microsoft.com/office/powerpoint/2010/main" val="35648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2"/>
            <a:r>
              <a:rPr lang="ru-RU" dirty="0"/>
              <a:t>информация о наименованиях отделов или зон </a:t>
            </a:r>
            <a:r>
              <a:rPr lang="ru-RU" dirty="0" smtClean="0"/>
              <a:t>отпуска соответствующих </a:t>
            </a:r>
            <a:r>
              <a:rPr lang="ru-RU" dirty="0"/>
              <a:t>групп товаров;</a:t>
            </a:r>
          </a:p>
          <a:p>
            <a:pPr lvl="2"/>
            <a:r>
              <a:rPr lang="ru-RU" dirty="0" smtClean="0"/>
              <a:t>информация </a:t>
            </a:r>
            <a:r>
              <a:rPr lang="ru-RU" dirty="0"/>
              <a:t>о сроках хранения лекарственных </a:t>
            </a:r>
            <a:r>
              <a:rPr lang="ru-RU" dirty="0" smtClean="0"/>
              <a:t>препаратов, изготовленных </a:t>
            </a:r>
            <a:r>
              <a:rPr lang="ru-RU" dirty="0"/>
              <a:t>в Аптеке;</a:t>
            </a:r>
          </a:p>
          <a:p>
            <a:pPr lvl="2"/>
            <a:r>
              <a:rPr lang="ru-RU" dirty="0" smtClean="0"/>
              <a:t>ценники </a:t>
            </a:r>
            <a:r>
              <a:rPr lang="ru-RU" dirty="0"/>
              <a:t>на лекарственные средства и другие товары, разрешенные </a:t>
            </a:r>
            <a:r>
              <a:rPr lang="ru-RU" dirty="0" smtClean="0"/>
              <a:t>к отпуску </a:t>
            </a:r>
            <a:r>
              <a:rPr lang="ru-RU" dirty="0"/>
              <a:t>без рецепта;</a:t>
            </a:r>
          </a:p>
          <a:p>
            <a:pPr lvl="2"/>
            <a:r>
              <a:rPr lang="ru-RU" dirty="0" smtClean="0"/>
              <a:t>информация </a:t>
            </a:r>
            <a:r>
              <a:rPr lang="ru-RU" dirty="0"/>
              <a:t>о сотрудниках, непосредственно </a:t>
            </a:r>
            <a:r>
              <a:rPr lang="ru-RU" dirty="0" smtClean="0"/>
              <a:t>обслуживающих население </a:t>
            </a:r>
            <a:r>
              <a:rPr lang="ru-RU" dirty="0"/>
              <a:t>(таблички, </a:t>
            </a:r>
            <a:r>
              <a:rPr lang="ru-RU" dirty="0" err="1"/>
              <a:t>беджи</a:t>
            </a:r>
            <a:r>
              <a:rPr lang="ru-RU" dirty="0"/>
              <a:t> и прочие с указанием Ф.И.О. и должности);</a:t>
            </a:r>
          </a:p>
          <a:p>
            <a:pPr lvl="2"/>
            <a:r>
              <a:rPr lang="ru-RU" dirty="0" smtClean="0"/>
              <a:t>информация </a:t>
            </a:r>
            <a:r>
              <a:rPr lang="ru-RU" dirty="0"/>
              <a:t>о дежурном администраторе (Ф.И.О., должность) </a:t>
            </a:r>
            <a:r>
              <a:rPr lang="ru-RU" dirty="0" smtClean="0"/>
              <a:t>и нахождении </a:t>
            </a:r>
            <a:r>
              <a:rPr lang="ru-RU" dirty="0"/>
              <a:t>кнопки сигнального вызова дежурного администратора (</a:t>
            </a:r>
            <a:r>
              <a:rPr lang="ru-RU" dirty="0" smtClean="0"/>
              <a:t>за исключением </a:t>
            </a:r>
            <a:r>
              <a:rPr lang="ru-RU" dirty="0"/>
              <a:t>Аптечного киоска</a:t>
            </a:r>
            <a:r>
              <a:rPr lang="ru-RU" dirty="0" smtClean="0"/>
              <a:t>);</a:t>
            </a:r>
          </a:p>
          <a:p>
            <a:pPr lvl="2"/>
            <a:r>
              <a:rPr lang="ru-RU" dirty="0" smtClean="0"/>
              <a:t>копия </a:t>
            </a:r>
            <a:r>
              <a:rPr lang="ru-RU" dirty="0"/>
              <a:t>или выписка из Закона Российской Федерации от 07.02.1992 </a:t>
            </a:r>
            <a:r>
              <a:rPr lang="ru-RU" dirty="0" smtClean="0"/>
              <a:t>№ 2300-1 </a:t>
            </a:r>
            <a:r>
              <a:rPr lang="ru-RU" dirty="0"/>
              <a:t>«О защите прав потребителей»</a:t>
            </a:r>
          </a:p>
        </p:txBody>
      </p:sp>
    </p:spTree>
    <p:extLst>
      <p:ext uri="{BB962C8B-B14F-4D97-AF65-F5344CB8AC3E}">
        <p14:creationId xmlns:p14="http://schemas.microsoft.com/office/powerpoint/2010/main" val="148044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Помещения и оборудование аптечных организаций</a:t>
            </a:r>
          </a:p>
        </p:txBody>
      </p:sp>
      <p:sp>
        <p:nvSpPr>
          <p:cNvPr id="4" name="Объект 3"/>
          <p:cNvSpPr>
            <a:spLocks noGrp="1"/>
          </p:cNvSpPr>
          <p:nvPr>
            <p:ph idx="1"/>
          </p:nvPr>
        </p:nvSpPr>
        <p:spPr/>
        <p:txBody>
          <a:bodyPr>
            <a:normAutofit fontScale="92500" lnSpcReduction="10000"/>
          </a:bodyPr>
          <a:lstStyle/>
          <a:p>
            <a:r>
              <a:rPr lang="ru-RU" dirty="0"/>
              <a:t>Все помещения аптечной организации должны быть расположены </a:t>
            </a:r>
            <a:r>
              <a:rPr lang="ru-RU" dirty="0" smtClean="0"/>
              <a:t>в здании </a:t>
            </a:r>
            <a:r>
              <a:rPr lang="ru-RU" dirty="0"/>
              <a:t>(строении) и функционально объединены в единый </a:t>
            </a:r>
            <a:r>
              <a:rPr lang="ru-RU" dirty="0" smtClean="0"/>
              <a:t>блок, изолированный </a:t>
            </a:r>
            <a:r>
              <a:rPr lang="ru-RU" dirty="0"/>
              <a:t>от других организаций. Допускается вход (выход) </a:t>
            </a:r>
            <a:r>
              <a:rPr lang="ru-RU" dirty="0" smtClean="0"/>
              <a:t>в аптечную </a:t>
            </a:r>
            <a:r>
              <a:rPr lang="ru-RU" dirty="0"/>
              <a:t>организацию через помещение другой организации.</a:t>
            </a:r>
          </a:p>
          <a:p>
            <a:r>
              <a:rPr lang="ru-RU" dirty="0" smtClean="0"/>
              <a:t>Аптечной </a:t>
            </a:r>
            <a:r>
              <a:rPr lang="ru-RU" dirty="0"/>
              <a:t>организации следует предусмотреть возможность </a:t>
            </a:r>
            <a:r>
              <a:rPr lang="ru-RU" dirty="0" smtClean="0"/>
              <a:t>входа (выхода</a:t>
            </a:r>
            <a:r>
              <a:rPr lang="ru-RU" dirty="0"/>
              <a:t>) людям с нарушениями функций опорно-двигательного аппарата.</a:t>
            </a:r>
          </a:p>
          <a:p>
            <a:r>
              <a:rPr lang="ru-RU" dirty="0" smtClean="0"/>
              <a:t>На </a:t>
            </a:r>
            <a:r>
              <a:rPr lang="ru-RU" dirty="0"/>
              <a:t>площадях аптечных организаций не допускается </a:t>
            </a:r>
            <a:r>
              <a:rPr lang="ru-RU" dirty="0" smtClean="0"/>
              <a:t>размещение подразделений</a:t>
            </a:r>
            <a:r>
              <a:rPr lang="ru-RU" dirty="0"/>
              <a:t>, функционально не связанных с указанными в </a:t>
            </a:r>
            <a:r>
              <a:rPr lang="ru-RU" dirty="0" smtClean="0"/>
              <a:t>лицензиях видами </a:t>
            </a:r>
            <a:r>
              <a:rPr lang="ru-RU" dirty="0"/>
              <a:t>деятельности.</a:t>
            </a:r>
          </a:p>
        </p:txBody>
      </p:sp>
    </p:spTree>
    <p:extLst>
      <p:ext uri="{BB962C8B-B14F-4D97-AF65-F5344CB8AC3E}">
        <p14:creationId xmlns:p14="http://schemas.microsoft.com/office/powerpoint/2010/main" val="4819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Аптечная организация должна иметь вывеску с указанием </a:t>
            </a:r>
            <a:r>
              <a:rPr lang="ru-RU" dirty="0" smtClean="0"/>
              <a:t>вида организации </a:t>
            </a:r>
            <a:r>
              <a:rPr lang="ru-RU" dirty="0"/>
              <a:t>(в соответствии с лицензией на </a:t>
            </a:r>
            <a:r>
              <a:rPr lang="ru-RU" dirty="0" smtClean="0"/>
              <a:t>фармацевтическую деятельность</a:t>
            </a:r>
            <a:r>
              <a:rPr lang="ru-RU" dirty="0"/>
              <a:t>) на русском и национальном языках: «Ветеринарная аптека</a:t>
            </a:r>
            <a:r>
              <a:rPr lang="ru-RU" dirty="0" smtClean="0"/>
              <a:t>», «</a:t>
            </a:r>
            <a:r>
              <a:rPr lang="ru-RU" dirty="0"/>
              <a:t>Ветеринарный аптечный магазин», «Ветеринарный аптечный киоск</a:t>
            </a:r>
            <a:r>
              <a:rPr lang="ru-RU" dirty="0" smtClean="0"/>
              <a:t>»; наименование </a:t>
            </a:r>
            <a:r>
              <a:rPr lang="ru-RU" dirty="0"/>
              <a:t>юридического лица с указанием </a:t>
            </a:r>
            <a:r>
              <a:rPr lang="ru-RU" dirty="0" smtClean="0"/>
              <a:t>организационно-правовой формы</a:t>
            </a:r>
            <a:r>
              <a:rPr lang="ru-RU" dirty="0"/>
              <a:t>; ИНН, ОГРН, фирменного наименования </a:t>
            </a:r>
            <a:r>
              <a:rPr lang="ru-RU" dirty="0" smtClean="0"/>
              <a:t>организации; местонахождения </a:t>
            </a:r>
            <a:r>
              <a:rPr lang="ru-RU" dirty="0"/>
              <a:t>(в соответствии с учредительными документами), а </a:t>
            </a:r>
            <a:r>
              <a:rPr lang="ru-RU" dirty="0" smtClean="0"/>
              <a:t>также режима </a:t>
            </a:r>
            <a:r>
              <a:rPr lang="ru-RU" dirty="0"/>
              <a:t>работы организации, адресов и телефонов близлежащих аптек.</a:t>
            </a:r>
          </a:p>
          <a:p>
            <a:r>
              <a:rPr lang="ru-RU" dirty="0" smtClean="0"/>
              <a:t>При </a:t>
            </a:r>
            <a:r>
              <a:rPr lang="ru-RU" dirty="0"/>
              <a:t>размещении аптечной организации внутри здания </a:t>
            </a:r>
            <a:r>
              <a:rPr lang="ru-RU" dirty="0" smtClean="0"/>
              <a:t>вывеска должна </a:t>
            </a:r>
            <a:r>
              <a:rPr lang="ru-RU" dirty="0"/>
              <a:t>находиться на наружной стене здания.</a:t>
            </a:r>
          </a:p>
        </p:txBody>
      </p:sp>
    </p:spTree>
    <p:extLst>
      <p:ext uri="{BB962C8B-B14F-4D97-AF65-F5344CB8AC3E}">
        <p14:creationId xmlns:p14="http://schemas.microsoft.com/office/powerpoint/2010/main" val="23572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Аптечная организация, осуществляющая продажу </a:t>
            </a:r>
            <a:r>
              <a:rPr lang="ru-RU" dirty="0" smtClean="0"/>
              <a:t>лекарственных средств </a:t>
            </a:r>
            <a:r>
              <a:rPr lang="ru-RU" dirty="0"/>
              <a:t>в ночное время, должна иметь освещенную вывеску с информацией </a:t>
            </a:r>
            <a:r>
              <a:rPr lang="ru-RU" dirty="0" smtClean="0"/>
              <a:t>о работе </a:t>
            </a:r>
            <a:r>
              <a:rPr lang="ru-RU" dirty="0"/>
              <a:t>в ночное время, с указанием часов работы, звонок для </a:t>
            </a:r>
            <a:r>
              <a:rPr lang="ru-RU" dirty="0" smtClean="0"/>
              <a:t>вызова посетителем </a:t>
            </a:r>
            <a:r>
              <a:rPr lang="ru-RU" dirty="0"/>
              <a:t>работника аптечной организации.</a:t>
            </a:r>
          </a:p>
          <a:p>
            <a:r>
              <a:rPr lang="ru-RU" dirty="0" smtClean="0"/>
              <a:t>При </a:t>
            </a:r>
            <a:r>
              <a:rPr lang="ru-RU" dirty="0"/>
              <a:t>закрытии аптечной организации для проведения </a:t>
            </a:r>
            <a:r>
              <a:rPr lang="ru-RU" dirty="0" smtClean="0"/>
              <a:t>санитарных работ</a:t>
            </a:r>
            <a:r>
              <a:rPr lang="ru-RU" dirty="0"/>
              <a:t>, ремонта, переоборудования или в связи с ее ликвидацией </a:t>
            </a:r>
            <a:r>
              <a:rPr lang="ru-RU" dirty="0" smtClean="0"/>
              <a:t>население извещается </a:t>
            </a:r>
            <a:r>
              <a:rPr lang="ru-RU" dirty="0"/>
              <a:t>об этом объявлением, размещенным на входной двери, за 5 </a:t>
            </a:r>
            <a:r>
              <a:rPr lang="ru-RU" dirty="0" smtClean="0"/>
              <a:t>дней до </a:t>
            </a:r>
            <a:r>
              <a:rPr lang="ru-RU" dirty="0"/>
              <a:t>закрытия аптечной организации. В объявлении указывается </a:t>
            </a:r>
            <a:r>
              <a:rPr lang="ru-RU" dirty="0" smtClean="0"/>
              <a:t>адрес ближайших </a:t>
            </a:r>
            <a:r>
              <a:rPr lang="ru-RU" dirty="0"/>
              <a:t>аптечных </a:t>
            </a:r>
            <a:r>
              <a:rPr lang="ru-RU" dirty="0" smtClean="0"/>
              <a:t>организаций.</a:t>
            </a:r>
          </a:p>
          <a:p>
            <a:r>
              <a:rPr lang="ru-RU" dirty="0" smtClean="0"/>
              <a:t>При </a:t>
            </a:r>
            <a:r>
              <a:rPr lang="ru-RU" dirty="0"/>
              <a:t>закрытии аптечной организации </a:t>
            </a:r>
            <a:r>
              <a:rPr lang="ru-RU" dirty="0" smtClean="0"/>
              <a:t>в связи </a:t>
            </a:r>
            <a:r>
              <a:rPr lang="ru-RU" dirty="0"/>
              <a:t>с ремонтом или ее ликвидацией руководитель аптечной </a:t>
            </a:r>
            <a:r>
              <a:rPr lang="ru-RU" dirty="0" smtClean="0"/>
              <a:t>организации уведомляет </a:t>
            </a:r>
            <a:r>
              <a:rPr lang="ru-RU" dirty="0"/>
              <a:t>об этом лицензирующий орган, выдавший лицензию.</a:t>
            </a:r>
          </a:p>
        </p:txBody>
      </p:sp>
    </p:spTree>
    <p:extLst>
      <p:ext uri="{BB962C8B-B14F-4D97-AF65-F5344CB8AC3E}">
        <p14:creationId xmlns:p14="http://schemas.microsoft.com/office/powerpoint/2010/main" val="138063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Состав, размеры помещений и оборудование аптечной </a:t>
            </a:r>
            <a:r>
              <a:rPr lang="ru-RU" dirty="0" smtClean="0"/>
              <a:t>организации должны </a:t>
            </a:r>
            <a:r>
              <a:rPr lang="ru-RU" dirty="0"/>
              <a:t>отвечать техническим, санитарным, противопожарным и </a:t>
            </a:r>
            <a:r>
              <a:rPr lang="ru-RU" dirty="0" smtClean="0"/>
              <a:t>другим лицензионным </a:t>
            </a:r>
            <a:r>
              <a:rPr lang="ru-RU" dirty="0"/>
              <a:t>требованиям и условиям.</a:t>
            </a:r>
          </a:p>
          <a:p>
            <a:r>
              <a:rPr lang="ru-RU" dirty="0" smtClean="0"/>
              <a:t>Общая </a:t>
            </a:r>
            <a:r>
              <a:rPr lang="ru-RU" dirty="0"/>
              <a:t>площадь административно-бытовых помещений </a:t>
            </a:r>
            <a:r>
              <a:rPr lang="ru-RU" dirty="0" smtClean="0"/>
              <a:t>аптечных организаций </a:t>
            </a:r>
            <a:r>
              <a:rPr lang="ru-RU" dirty="0"/>
              <a:t>зависит от численности персонала и рассчитывается </a:t>
            </a:r>
            <a:r>
              <a:rPr lang="ru-RU" dirty="0" smtClean="0"/>
              <a:t>согласно действующим </a:t>
            </a:r>
            <a:r>
              <a:rPr lang="ru-RU" dirty="0"/>
              <a:t>нормам и правилам. Внутренние поверхности стен, </a:t>
            </a:r>
            <a:r>
              <a:rPr lang="ru-RU" dirty="0" smtClean="0"/>
              <a:t>потолков должны </a:t>
            </a:r>
            <a:r>
              <a:rPr lang="ru-RU" dirty="0"/>
              <a:t>быть гладкими, допускать возможность проведения влажной </a:t>
            </a:r>
            <a:r>
              <a:rPr lang="ru-RU" dirty="0" smtClean="0"/>
              <a:t>уборки и </a:t>
            </a:r>
            <a:r>
              <a:rPr lang="ru-RU" dirty="0"/>
              <a:t>дезинфекции. Полы аптечных помещений должны иметь не </a:t>
            </a:r>
            <a:r>
              <a:rPr lang="ru-RU" dirty="0" smtClean="0"/>
              <a:t>образующее пыль </a:t>
            </a:r>
            <a:r>
              <a:rPr lang="ru-RU" dirty="0"/>
              <a:t>покрытие, устойчивое к воздействию средств механизации и </a:t>
            </a:r>
            <a:r>
              <a:rPr lang="ru-RU" dirty="0" smtClean="0"/>
              <a:t>влажной уборки </a:t>
            </a:r>
            <a:r>
              <a:rPr lang="ru-RU" dirty="0"/>
              <a:t>с использованием дезинфицирующих средств. Материалы </a:t>
            </a:r>
            <a:r>
              <a:rPr lang="ru-RU" dirty="0" smtClean="0"/>
              <a:t>отделки помещений </a:t>
            </a:r>
            <a:r>
              <a:rPr lang="ru-RU" dirty="0"/>
              <a:t>должны соответствовать требованиям </a:t>
            </a:r>
            <a:r>
              <a:rPr lang="ru-RU" dirty="0" smtClean="0"/>
              <a:t>соответствующих нормативных </a:t>
            </a:r>
            <a:r>
              <a:rPr lang="ru-RU" dirty="0"/>
              <a:t>документов, при этом не допускается </a:t>
            </a:r>
            <a:r>
              <a:rPr lang="ru-RU" dirty="0" smtClean="0"/>
              <a:t>использование деревянных </a:t>
            </a:r>
            <a:r>
              <a:rPr lang="ru-RU" dirty="0"/>
              <a:t>неокрашенных поверхностей.</a:t>
            </a:r>
          </a:p>
        </p:txBody>
      </p:sp>
    </p:spTree>
    <p:extLst>
      <p:ext uri="{BB962C8B-B14F-4D97-AF65-F5344CB8AC3E}">
        <p14:creationId xmlns:p14="http://schemas.microsoft.com/office/powerpoint/2010/main" val="245492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Отделка административно-бытовых помещений </a:t>
            </a:r>
            <a:r>
              <a:rPr lang="ru-RU" dirty="0" smtClean="0"/>
              <a:t>допускает использование </a:t>
            </a:r>
            <a:r>
              <a:rPr lang="ru-RU" dirty="0"/>
              <a:t>обоев, ковровых покрытий, паркета, масляных красок и т.п.</a:t>
            </a:r>
          </a:p>
          <a:p>
            <a:r>
              <a:rPr lang="ru-RU" dirty="0" smtClean="0"/>
              <a:t>Аптечные </a:t>
            </a:r>
            <a:r>
              <a:rPr lang="ru-RU" dirty="0"/>
              <a:t>организации должны иметь централизованные </a:t>
            </a:r>
            <a:r>
              <a:rPr lang="ru-RU" dirty="0" smtClean="0"/>
              <a:t>системы электроснабжения</a:t>
            </a:r>
            <a:r>
              <a:rPr lang="ru-RU" dirty="0"/>
              <a:t>, отопления, водоснабжения, </a:t>
            </a:r>
            <a:r>
              <a:rPr lang="ru-RU" dirty="0" smtClean="0"/>
              <a:t>приточно-вытяжную вентиляцию</a:t>
            </a:r>
            <a:r>
              <a:rPr lang="ru-RU" dirty="0"/>
              <a:t>, канализацию. В аптечных организациях, расположенных </a:t>
            </a:r>
            <a:r>
              <a:rPr lang="ru-RU" dirty="0" smtClean="0"/>
              <a:t>вне городов</a:t>
            </a:r>
            <a:r>
              <a:rPr lang="ru-RU" dirty="0"/>
              <a:t>, возможно наличие автономного отопления, канализации </a:t>
            </a:r>
            <a:r>
              <a:rPr lang="ru-RU" dirty="0" smtClean="0"/>
              <a:t>и водоснабжения</a:t>
            </a:r>
            <a:r>
              <a:rPr lang="ru-RU" dirty="0"/>
              <a:t>.</a:t>
            </a:r>
          </a:p>
          <a:p>
            <a:r>
              <a:rPr lang="ru-RU" dirty="0" smtClean="0"/>
              <a:t>При </a:t>
            </a:r>
            <a:r>
              <a:rPr lang="ru-RU" dirty="0"/>
              <a:t>организации аптечных пунктов они могут быть </a:t>
            </a:r>
            <a:r>
              <a:rPr lang="ru-RU" dirty="0" smtClean="0"/>
              <a:t>оснащены системой </a:t>
            </a:r>
            <a:r>
              <a:rPr lang="ru-RU" dirty="0"/>
              <a:t>кондиционирования; административно-бытовые помещения </a:t>
            </a:r>
            <a:r>
              <a:rPr lang="ru-RU" dirty="0" smtClean="0"/>
              <a:t>могут быть </a:t>
            </a:r>
            <a:r>
              <a:rPr lang="ru-RU" dirty="0"/>
              <a:t>общими.</a:t>
            </a:r>
          </a:p>
          <a:p>
            <a:r>
              <a:rPr lang="ru-RU" dirty="0" smtClean="0"/>
              <a:t>Не </a:t>
            </a:r>
            <a:r>
              <a:rPr lang="ru-RU" dirty="0"/>
              <a:t>допускается обогревание помещений газовыми приборами </a:t>
            </a:r>
            <a:r>
              <a:rPr lang="ru-RU" dirty="0" smtClean="0"/>
              <a:t>с открытым </a:t>
            </a:r>
            <a:r>
              <a:rPr lang="ru-RU" dirty="0"/>
              <a:t>пламенем или электронагревательными приборами с </a:t>
            </a:r>
            <a:r>
              <a:rPr lang="ru-RU" dirty="0" smtClean="0"/>
              <a:t>открытой </a:t>
            </a:r>
            <a:r>
              <a:rPr lang="ru-RU" dirty="0" err="1" smtClean="0"/>
              <a:t>электроспиралью</a:t>
            </a:r>
            <a:r>
              <a:rPr lang="ru-RU" dirty="0"/>
              <a:t>.</a:t>
            </a:r>
          </a:p>
        </p:txBody>
      </p:sp>
    </p:spTree>
    <p:extLst>
      <p:ext uri="{BB962C8B-B14F-4D97-AF65-F5344CB8AC3E}">
        <p14:creationId xmlns:p14="http://schemas.microsoft.com/office/powerpoint/2010/main" val="126472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В аптечных организациях должны быть созданы условия </a:t>
            </a:r>
            <a:r>
              <a:rPr lang="ru-RU" dirty="0" smtClean="0"/>
              <a:t>для соблюдения </a:t>
            </a:r>
            <a:r>
              <a:rPr lang="ru-RU" dirty="0"/>
              <a:t>правил личной гигиены сотрудников.</a:t>
            </a:r>
          </a:p>
          <a:p>
            <a:r>
              <a:rPr lang="ru-RU" dirty="0" smtClean="0"/>
              <a:t>Помещения </a:t>
            </a:r>
            <a:r>
              <a:rPr lang="ru-RU" dirty="0"/>
              <a:t>для хранения лекарственных </a:t>
            </a:r>
            <a:r>
              <a:rPr lang="ru-RU" dirty="0" smtClean="0"/>
              <a:t>препаратов (лекарственных </a:t>
            </a:r>
            <a:r>
              <a:rPr lang="ru-RU" dirty="0"/>
              <a:t>средств) в аптечных организациях должны быть </a:t>
            </a:r>
            <a:r>
              <a:rPr lang="ru-RU" dirty="0" smtClean="0"/>
              <a:t>оснащены специальным </a:t>
            </a:r>
            <a:r>
              <a:rPr lang="ru-RU" dirty="0"/>
              <a:t>оборудованием, позволяющим обеспечить их хранение </a:t>
            </a:r>
            <a:r>
              <a:rPr lang="ru-RU" dirty="0" smtClean="0"/>
              <a:t>с учетом </a:t>
            </a:r>
            <a:r>
              <a:rPr lang="ru-RU" dirty="0"/>
              <a:t>физико-химических, фармакологических и </a:t>
            </a:r>
            <a:r>
              <a:rPr lang="ru-RU" dirty="0" smtClean="0"/>
              <a:t>токсикологических свойств</a:t>
            </a:r>
            <a:r>
              <a:rPr lang="ru-RU" dirty="0"/>
              <a:t>, а также требований стандартов качества лекарственных средств </a:t>
            </a:r>
            <a:r>
              <a:rPr lang="ru-RU" dirty="0" smtClean="0"/>
              <a:t>и Государственной </a:t>
            </a:r>
            <a:r>
              <a:rPr lang="ru-RU" dirty="0"/>
              <a:t>фармакопеи Российской Федерации и их </a:t>
            </a:r>
            <a:r>
              <a:rPr lang="ru-RU" dirty="0" smtClean="0"/>
              <a:t>надлежащую сохранность</a:t>
            </a:r>
            <a:r>
              <a:rPr lang="ru-RU" dirty="0"/>
              <a:t>.</a:t>
            </a:r>
          </a:p>
        </p:txBody>
      </p:sp>
    </p:spTree>
    <p:extLst>
      <p:ext uri="{BB962C8B-B14F-4D97-AF65-F5344CB8AC3E}">
        <p14:creationId xmlns:p14="http://schemas.microsoft.com/office/powerpoint/2010/main" val="20487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Помещения аптечных организаций, расположенных в </a:t>
            </a:r>
            <a:r>
              <a:rPr lang="ru-RU" dirty="0" smtClean="0"/>
              <a:t>городе, должны </a:t>
            </a:r>
            <a:r>
              <a:rPr lang="ru-RU" dirty="0"/>
              <a:t>быть оснащены системами охранной сигнализации с </a:t>
            </a:r>
            <a:r>
              <a:rPr lang="ru-RU" dirty="0" smtClean="0"/>
              <a:t>подключением на </a:t>
            </a:r>
            <a:r>
              <a:rPr lang="ru-RU" dirty="0"/>
              <a:t>пульт с круглосуточным централизованным наблюдением </a:t>
            </a:r>
            <a:r>
              <a:rPr lang="ru-RU" dirty="0" smtClean="0"/>
              <a:t>или круглосуточно </a:t>
            </a:r>
            <a:r>
              <a:rPr lang="ru-RU" dirty="0"/>
              <a:t>охраняться охранным предприятием, имеющим лицензию </a:t>
            </a:r>
            <a:r>
              <a:rPr lang="ru-RU" dirty="0" smtClean="0"/>
              <a:t>на данный </a:t>
            </a:r>
            <a:r>
              <a:rPr lang="ru-RU" dirty="0"/>
              <a:t>вид деятельности.</a:t>
            </a:r>
          </a:p>
          <a:p>
            <a:r>
              <a:rPr lang="ru-RU" dirty="0" smtClean="0"/>
              <a:t>При </a:t>
            </a:r>
            <a:r>
              <a:rPr lang="ru-RU" dirty="0"/>
              <a:t>изменении планировки помещений аптечных организаций </a:t>
            </a:r>
            <a:r>
              <a:rPr lang="ru-RU" dirty="0" smtClean="0"/>
              <a:t>в течение </a:t>
            </a:r>
            <a:r>
              <a:rPr lang="ru-RU" dirty="0"/>
              <a:t>действия лицензии лицензиат информирует об этом </a:t>
            </a:r>
            <a:r>
              <a:rPr lang="ru-RU" dirty="0" smtClean="0"/>
              <a:t>лицензирующий орган </a:t>
            </a:r>
            <a:r>
              <a:rPr lang="ru-RU" dirty="0"/>
              <a:t>в установленном порядке.</a:t>
            </a:r>
          </a:p>
        </p:txBody>
      </p:sp>
    </p:spTree>
    <p:extLst>
      <p:ext uri="{BB962C8B-B14F-4D97-AF65-F5344CB8AC3E}">
        <p14:creationId xmlns:p14="http://schemas.microsoft.com/office/powerpoint/2010/main" val="357582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Положения</a:t>
            </a:r>
            <a:endParaRPr lang="ru-RU" dirty="0"/>
          </a:p>
        </p:txBody>
      </p:sp>
      <p:sp>
        <p:nvSpPr>
          <p:cNvPr id="3" name="Объект 2"/>
          <p:cNvSpPr>
            <a:spLocks noGrp="1"/>
          </p:cNvSpPr>
          <p:nvPr>
            <p:ph idx="1"/>
          </p:nvPr>
        </p:nvSpPr>
        <p:spPr/>
        <p:txBody>
          <a:bodyPr/>
          <a:lstStyle/>
          <a:p>
            <a:r>
              <a:rPr lang="ru-RU" dirty="0"/>
              <a:t>О лицензировании фармацевтической деятельности</a:t>
            </a:r>
            <a:br>
              <a:rPr lang="ru-RU" dirty="0"/>
            </a:br>
            <a:r>
              <a:rPr lang="ru-RU" sz="1400" dirty="0"/>
              <a:t>Постановление Правительства РФ от 22.12.2011 N 1081</a:t>
            </a:r>
          </a:p>
          <a:p>
            <a:r>
              <a:rPr lang="ru-RU" dirty="0" smtClean="0"/>
              <a:t>О </a:t>
            </a:r>
            <a:r>
              <a:rPr lang="ru-RU" dirty="0"/>
              <a:t>лицензировании производства лекарственных </a:t>
            </a:r>
            <a:r>
              <a:rPr lang="ru-RU" dirty="0" smtClean="0"/>
              <a:t>средств</a:t>
            </a:r>
            <a:br>
              <a:rPr lang="ru-RU" dirty="0" smtClean="0"/>
            </a:br>
            <a:r>
              <a:rPr lang="ru-RU" sz="1400" dirty="0"/>
              <a:t>Постановление Правительства РФ от 06.07.2012 N 686</a:t>
            </a:r>
            <a:endParaRPr lang="ru-RU" sz="1400" dirty="0" smtClean="0"/>
          </a:p>
          <a:p>
            <a:r>
              <a:rPr lang="ru-RU" dirty="0"/>
              <a:t>О лицензировании деятельности по обороту наркотических средств, психотропных веществ и их </a:t>
            </a:r>
            <a:r>
              <a:rPr lang="ru-RU" dirty="0" err="1"/>
              <a:t>прекурсоров</a:t>
            </a:r>
            <a:r>
              <a:rPr lang="ru-RU" dirty="0"/>
              <a:t>, культивированию </a:t>
            </a:r>
            <a:r>
              <a:rPr lang="ru-RU" dirty="0" err="1"/>
              <a:t>наркосодержащих</a:t>
            </a:r>
            <a:r>
              <a:rPr lang="ru-RU" dirty="0"/>
              <a:t> </a:t>
            </a:r>
            <a:r>
              <a:rPr lang="ru-RU" dirty="0" smtClean="0"/>
              <a:t>растений</a:t>
            </a:r>
            <a:br>
              <a:rPr lang="ru-RU" dirty="0" smtClean="0"/>
            </a:br>
            <a:r>
              <a:rPr lang="ru-RU" sz="1400" dirty="0"/>
              <a:t>Постановление Правительства РФ от 22.12.2011 N 1085</a:t>
            </a:r>
          </a:p>
        </p:txBody>
      </p:sp>
    </p:spTree>
    <p:extLst>
      <p:ext uri="{BB962C8B-B14F-4D97-AF65-F5344CB8AC3E}">
        <p14:creationId xmlns:p14="http://schemas.microsoft.com/office/powerpoint/2010/main" val="22210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Входная дверь в помещения для хранения наркотических </a:t>
            </a:r>
            <a:r>
              <a:rPr lang="ru-RU" dirty="0" smtClean="0"/>
              <a:t>средств, психотропных </a:t>
            </a:r>
            <a:r>
              <a:rPr lang="ru-RU" dirty="0"/>
              <a:t>веществ, ядовитых и сильнодействующих веществ </a:t>
            </a:r>
            <a:r>
              <a:rPr lang="ru-RU" dirty="0" smtClean="0"/>
              <a:t>должна быть </a:t>
            </a:r>
            <a:r>
              <a:rPr lang="ru-RU" dirty="0"/>
              <a:t>металлической или деревянной, обитой железом с обеих сторон </a:t>
            </a:r>
            <a:r>
              <a:rPr lang="ru-RU" dirty="0" smtClean="0"/>
              <a:t>с загибом </a:t>
            </a:r>
            <a:r>
              <a:rPr lang="ru-RU" dirty="0"/>
              <a:t>листа на торец двери внахлест или на внутреннюю </a:t>
            </a:r>
            <a:r>
              <a:rPr lang="ru-RU" dirty="0" smtClean="0"/>
              <a:t>поверхность двери</a:t>
            </a:r>
            <a:r>
              <a:rPr lang="ru-RU" dirty="0"/>
              <a:t>, толщиной не менее 40 мм; обрамление дверного проема должно </a:t>
            </a:r>
            <a:r>
              <a:rPr lang="ru-RU" dirty="0" smtClean="0"/>
              <a:t>быть выполнено </a:t>
            </a:r>
            <a:r>
              <a:rPr lang="ru-RU" dirty="0"/>
              <a:t>из стального профиля, внутри - решетчатая металлическая дверь.</a:t>
            </a:r>
          </a:p>
        </p:txBody>
      </p:sp>
    </p:spTree>
    <p:extLst>
      <p:ext uri="{BB962C8B-B14F-4D97-AF65-F5344CB8AC3E}">
        <p14:creationId xmlns:p14="http://schemas.microsoft.com/office/powerpoint/2010/main" val="19712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Помещения для хранения наркотических средств, </a:t>
            </a:r>
            <a:r>
              <a:rPr lang="ru-RU" dirty="0" smtClean="0"/>
              <a:t>психотропных веществ</a:t>
            </a:r>
            <a:r>
              <a:rPr lang="ru-RU" dirty="0"/>
              <a:t>, ядовитых и сильнодействующих веществ в обязательном </a:t>
            </a:r>
            <a:r>
              <a:rPr lang="ru-RU" dirty="0" smtClean="0"/>
              <a:t>порядке должны </a:t>
            </a:r>
            <a:r>
              <a:rPr lang="ru-RU" dirty="0"/>
              <a:t>быть оборудованы внутренней решеткой на оконных проемах (</a:t>
            </a:r>
            <a:r>
              <a:rPr lang="ru-RU" dirty="0" smtClean="0"/>
              <a:t>или решеткой </a:t>
            </a:r>
            <a:r>
              <a:rPr lang="ru-RU" dirty="0"/>
              <a:t>между рамами), выполненной из стального прута диаметром </a:t>
            </a:r>
            <a:r>
              <a:rPr lang="ru-RU" dirty="0" smtClean="0"/>
              <a:t>не менее </a:t>
            </a:r>
            <a:r>
              <a:rPr lang="ru-RU" dirty="0"/>
              <a:t>16 миллиметров. Пруты должны быть сварены в каждом узле </a:t>
            </a:r>
            <a:r>
              <a:rPr lang="ru-RU" dirty="0" smtClean="0"/>
              <a:t>и образовывать </a:t>
            </a:r>
            <a:r>
              <a:rPr lang="ru-RU" dirty="0"/>
              <a:t>ячейки не более 150 x 150 миллиметров</a:t>
            </a:r>
            <a:r>
              <a:rPr lang="ru-RU" dirty="0" smtClean="0"/>
              <a:t>.</a:t>
            </a:r>
          </a:p>
          <a:p>
            <a:r>
              <a:rPr lang="ru-RU" dirty="0"/>
              <a:t>Доступ в производственные помещения, помещения для хранения товара имеют лица, уполномоченные в установленном порядке. Доступ посторонних лиц в указанные помещения исключается</a:t>
            </a:r>
            <a:r>
              <a:rPr lang="ru-RU" dirty="0" smtClean="0"/>
              <a:t>.</a:t>
            </a:r>
            <a:endParaRPr lang="ru-RU" dirty="0"/>
          </a:p>
        </p:txBody>
      </p:sp>
    </p:spTree>
    <p:extLst>
      <p:ext uri="{BB962C8B-B14F-4D97-AF65-F5344CB8AC3E}">
        <p14:creationId xmlns:p14="http://schemas.microsoft.com/office/powerpoint/2010/main" val="19654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smtClean="0"/>
              <a:t>Аптечная </a:t>
            </a:r>
            <a:r>
              <a:rPr lang="ru-RU" dirty="0"/>
              <a:t>организация должна быть оборудована </a:t>
            </a:r>
            <a:r>
              <a:rPr lang="ru-RU" dirty="0" smtClean="0"/>
              <a:t>соответствующей светозвуковой </a:t>
            </a:r>
            <a:r>
              <a:rPr lang="ru-RU" dirty="0"/>
              <a:t>и противопожарной сигнализацией, обеспечивающей </a:t>
            </a:r>
            <a:r>
              <a:rPr lang="ru-RU" dirty="0" smtClean="0"/>
              <a:t>все условия </a:t>
            </a:r>
            <a:r>
              <a:rPr lang="ru-RU" dirty="0"/>
              <a:t>для сохранности товарно-материальных ценностей и </a:t>
            </a:r>
            <a:r>
              <a:rPr lang="ru-RU" dirty="0" smtClean="0"/>
              <a:t>соблюдения противопожарной </a:t>
            </a:r>
            <a:r>
              <a:rPr lang="ru-RU" dirty="0"/>
              <a:t>безопасности.</a:t>
            </a:r>
          </a:p>
          <a:p>
            <a:r>
              <a:rPr lang="ru-RU" dirty="0" smtClean="0"/>
              <a:t>В </a:t>
            </a:r>
            <a:r>
              <a:rPr lang="ru-RU" dirty="0"/>
              <a:t>аптечных организациях должно быть выделено </a:t>
            </a:r>
            <a:r>
              <a:rPr lang="ru-RU" dirty="0" smtClean="0"/>
              <a:t>специальное помещение </a:t>
            </a:r>
            <a:r>
              <a:rPr lang="ru-RU" dirty="0"/>
              <a:t>(шкаф) для хранения моющих и дезинфицирующих </a:t>
            </a:r>
            <a:r>
              <a:rPr lang="ru-RU" dirty="0" smtClean="0"/>
              <a:t>средств, инвентаря </a:t>
            </a:r>
            <a:r>
              <a:rPr lang="ru-RU" dirty="0"/>
              <a:t>и материалов, применяемых при уборке помещений и </a:t>
            </a:r>
            <a:r>
              <a:rPr lang="ru-RU" dirty="0" smtClean="0"/>
              <a:t>обработке оборудования</a:t>
            </a:r>
            <a:r>
              <a:rPr lang="ru-RU" dirty="0"/>
              <a:t>. Уборочный инвентарь должен быть промаркирован </a:t>
            </a:r>
            <a:r>
              <a:rPr lang="ru-RU" dirty="0" smtClean="0"/>
              <a:t>в соответствии </a:t>
            </a:r>
            <a:r>
              <a:rPr lang="ru-RU" dirty="0"/>
              <a:t>с его назначением</a:t>
            </a:r>
            <a:r>
              <a:rPr lang="ru-RU" dirty="0" smtClean="0"/>
              <a:t>.</a:t>
            </a:r>
          </a:p>
          <a:p>
            <a:r>
              <a:rPr lang="ru-RU" dirty="0"/>
              <a:t>В гардеробной (в специальном шкафу, имеющем маркировку </a:t>
            </a:r>
            <a:r>
              <a:rPr lang="ru-RU" dirty="0" smtClean="0"/>
              <a:t>в соответствии </a:t>
            </a:r>
            <a:r>
              <a:rPr lang="ru-RU" dirty="0"/>
              <a:t>с его назначением) верхняя одежда и обувь должны </a:t>
            </a:r>
            <a:r>
              <a:rPr lang="ru-RU" dirty="0" smtClean="0"/>
              <a:t>храниться отдельно </a:t>
            </a:r>
            <a:r>
              <a:rPr lang="ru-RU" dirty="0"/>
              <a:t>от санитарной одежды и обуви.</a:t>
            </a:r>
          </a:p>
        </p:txBody>
      </p:sp>
    </p:spTree>
    <p:extLst>
      <p:ext uri="{BB962C8B-B14F-4D97-AF65-F5344CB8AC3E}">
        <p14:creationId xmlns:p14="http://schemas.microsoft.com/office/powerpoint/2010/main" val="186992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Аптечная организация должна быть оснащена оборудованием </a:t>
            </a:r>
            <a:r>
              <a:rPr lang="ru-RU" dirty="0" smtClean="0"/>
              <a:t>и инвентарем </a:t>
            </a:r>
            <a:r>
              <a:rPr lang="ru-RU" dirty="0"/>
              <a:t>в соответствии с выполняемыми функциями</a:t>
            </a:r>
            <a:r>
              <a:rPr lang="ru-RU" dirty="0" smtClean="0"/>
              <a:t>:</a:t>
            </a:r>
          </a:p>
          <a:p>
            <a:pPr lvl="2"/>
            <a:r>
              <a:rPr lang="ru-RU" dirty="0"/>
              <a:t>производственные помещения должны быть оборудованы </a:t>
            </a:r>
            <a:r>
              <a:rPr lang="ru-RU" dirty="0" smtClean="0"/>
              <a:t>аптечной мебелью</a:t>
            </a:r>
            <a:r>
              <a:rPr lang="ru-RU" dirty="0"/>
              <a:t>, технологическим и другим оборудованием, разрешенными </a:t>
            </a:r>
            <a:r>
              <a:rPr lang="ru-RU" dirty="0" smtClean="0"/>
              <a:t>к применению</a:t>
            </a:r>
            <a:r>
              <a:rPr lang="ru-RU" dirty="0"/>
              <a:t>, инвентарем в соответствии с действующими </a:t>
            </a:r>
            <a:r>
              <a:rPr lang="ru-RU" dirty="0" smtClean="0"/>
              <a:t>нормативными документами</a:t>
            </a:r>
            <a:r>
              <a:rPr lang="ru-RU" dirty="0"/>
              <a:t>, учитывающими объем и характер деятельности </a:t>
            </a:r>
            <a:r>
              <a:rPr lang="ru-RU" dirty="0" smtClean="0"/>
              <a:t>аптечной организации</a:t>
            </a:r>
            <a:r>
              <a:rPr lang="ru-RU" dirty="0"/>
              <a:t>;</a:t>
            </a:r>
          </a:p>
          <a:p>
            <a:pPr lvl="2"/>
            <a:r>
              <a:rPr lang="ru-RU" dirty="0" smtClean="0"/>
              <a:t>все </a:t>
            </a:r>
            <a:r>
              <a:rPr lang="ru-RU" dirty="0"/>
              <a:t>приборы, аппараты, используемые в аптечной организации, </a:t>
            </a:r>
            <a:r>
              <a:rPr lang="ru-RU" dirty="0" smtClean="0"/>
              <a:t>должны иметь </a:t>
            </a:r>
            <a:r>
              <a:rPr lang="ru-RU" dirty="0"/>
              <a:t>технические паспорта, сохраняющиеся в течение всего </a:t>
            </a:r>
            <a:r>
              <a:rPr lang="ru-RU" dirty="0" smtClean="0"/>
              <a:t>времени эксплуатации</a:t>
            </a:r>
            <a:r>
              <a:rPr lang="ru-RU" dirty="0"/>
              <a:t>. Необходимо регулярно проводить поверку </a:t>
            </a:r>
            <a:r>
              <a:rPr lang="ru-RU" dirty="0" smtClean="0"/>
              <a:t>приборов, аппаратов</a:t>
            </a:r>
            <a:r>
              <a:rPr lang="ru-RU" dirty="0"/>
              <a:t>, используемых в аптечной организации, в соответствии </a:t>
            </a:r>
            <a:r>
              <a:rPr lang="ru-RU" dirty="0" smtClean="0"/>
              <a:t>с требованиями </a:t>
            </a:r>
            <a:r>
              <a:rPr lang="ru-RU" dirty="0"/>
              <a:t>нормативных документов;</a:t>
            </a:r>
          </a:p>
        </p:txBody>
      </p:sp>
    </p:spTree>
    <p:extLst>
      <p:ext uri="{BB962C8B-B14F-4D97-AF65-F5344CB8AC3E}">
        <p14:creationId xmlns:p14="http://schemas.microsoft.com/office/powerpoint/2010/main" val="15273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2"/>
            <a:r>
              <a:rPr lang="ru-RU" dirty="0"/>
              <a:t>наличии лицензии на право работы с этими группами необходимо </a:t>
            </a:r>
            <a:r>
              <a:rPr lang="ru-RU" dirty="0" smtClean="0"/>
              <a:t>наличие сейфов</a:t>
            </a:r>
            <a:r>
              <a:rPr lang="ru-RU" dirty="0"/>
              <a:t>; для хранения сильнодействующих и ядовитых веществ </a:t>
            </a:r>
            <a:r>
              <a:rPr lang="ru-RU" dirty="0" smtClean="0"/>
              <a:t>-  металлических </a:t>
            </a:r>
            <a:r>
              <a:rPr lang="ru-RU" dirty="0"/>
              <a:t>шкафов;</a:t>
            </a:r>
          </a:p>
          <a:p>
            <a:pPr lvl="2"/>
            <a:r>
              <a:rPr lang="ru-RU" dirty="0" smtClean="0"/>
              <a:t>торговый </a:t>
            </a:r>
            <a:r>
              <a:rPr lang="ru-RU" dirty="0"/>
              <a:t>зал должен быть оборудован витринами, </a:t>
            </a:r>
            <a:r>
              <a:rPr lang="ru-RU" dirty="0" smtClean="0"/>
              <a:t>обеспечивающими возможность </a:t>
            </a:r>
            <a:r>
              <a:rPr lang="ru-RU" dirty="0"/>
              <a:t>обзора и сохранность лекарственных препаратов и </a:t>
            </a:r>
            <a:r>
              <a:rPr lang="ru-RU" dirty="0" smtClean="0"/>
              <a:t>товаров других </a:t>
            </a:r>
            <a:r>
              <a:rPr lang="ru-RU" dirty="0"/>
              <a:t>групп, разрешенных к отпуску из аптечных организаций, а </a:t>
            </a:r>
            <a:r>
              <a:rPr lang="ru-RU" dirty="0" smtClean="0"/>
              <a:t>также обеспечивать </a:t>
            </a:r>
            <a:r>
              <a:rPr lang="ru-RU" dirty="0"/>
              <a:t>удобство в работе для персонала аптечной </a:t>
            </a:r>
            <a:r>
              <a:rPr lang="ru-RU" dirty="0" smtClean="0"/>
              <a:t>организации. Возможна </a:t>
            </a:r>
            <a:r>
              <a:rPr lang="ru-RU" dirty="0"/>
              <a:t>открытая выкладка лекарственных препаратов </a:t>
            </a:r>
            <a:r>
              <a:rPr lang="ru-RU" dirty="0" smtClean="0"/>
              <a:t>безрецептурного отпуска </a:t>
            </a:r>
            <a:r>
              <a:rPr lang="ru-RU" dirty="0"/>
              <a:t>и других товаров, разрешенных к отпуску в аптечных организациях;</a:t>
            </a:r>
          </a:p>
        </p:txBody>
      </p:sp>
    </p:spTree>
    <p:extLst>
      <p:ext uri="{BB962C8B-B14F-4D97-AF65-F5344CB8AC3E}">
        <p14:creationId xmlns:p14="http://schemas.microsoft.com/office/powerpoint/2010/main" val="17791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lvl="2"/>
            <a:r>
              <a:rPr lang="ru-RU" dirty="0"/>
              <a:t>помещения для хранения лекарственных препаратов и других </a:t>
            </a:r>
            <a:r>
              <a:rPr lang="ru-RU" dirty="0" smtClean="0"/>
              <a:t>товаров, разрешенных </a:t>
            </a:r>
            <a:r>
              <a:rPr lang="ru-RU" dirty="0"/>
              <a:t>к отпуску из аптечных организаций, должны быть </a:t>
            </a:r>
            <a:r>
              <a:rPr lang="ru-RU" dirty="0" smtClean="0"/>
              <a:t>оснащены шкафами</a:t>
            </a:r>
            <a:r>
              <a:rPr lang="ru-RU" dirty="0"/>
              <a:t>, стеллажами, поддонами, подтоварниками для их </a:t>
            </a:r>
            <a:r>
              <a:rPr lang="ru-RU" dirty="0" smtClean="0"/>
              <a:t>хранения; помещения </a:t>
            </a:r>
            <a:r>
              <a:rPr lang="ru-RU" dirty="0"/>
              <a:t>для хранения термолабильных лекарственных </a:t>
            </a:r>
            <a:r>
              <a:rPr lang="ru-RU" dirty="0" smtClean="0"/>
              <a:t>препаратов должны </a:t>
            </a:r>
            <a:r>
              <a:rPr lang="ru-RU" dirty="0"/>
              <a:t>быть оснащены оборудованием, обеспечивающим </a:t>
            </a:r>
            <a:r>
              <a:rPr lang="ru-RU" dirty="0" smtClean="0"/>
              <a:t>необходимые условия </a:t>
            </a:r>
            <a:r>
              <a:rPr lang="ru-RU" dirty="0"/>
              <a:t>хранения;</a:t>
            </a:r>
          </a:p>
          <a:p>
            <a:pPr lvl="2"/>
            <a:r>
              <a:rPr lang="ru-RU" dirty="0" smtClean="0"/>
              <a:t> </a:t>
            </a:r>
            <a:r>
              <a:rPr lang="ru-RU" dirty="0"/>
              <a:t>помещения для хранения лекарственных препаратов и других </a:t>
            </a:r>
            <a:r>
              <a:rPr lang="ru-RU" dirty="0" smtClean="0"/>
              <a:t>товаров, разрешенных </a:t>
            </a:r>
            <a:r>
              <a:rPr lang="ru-RU" dirty="0"/>
              <a:t>к отпуску из аптечных организаций, должны быть </a:t>
            </a:r>
            <a:r>
              <a:rPr lang="ru-RU" dirty="0" smtClean="0"/>
              <a:t>оснащены приборами </a:t>
            </a:r>
            <a:r>
              <a:rPr lang="ru-RU" dirty="0"/>
              <a:t>для регистрации параметров воздуха (</a:t>
            </a:r>
            <a:r>
              <a:rPr lang="ru-RU" dirty="0" smtClean="0"/>
              <a:t>термометрами, гигрометрами </a:t>
            </a:r>
            <a:r>
              <a:rPr lang="ru-RU" dirty="0"/>
              <a:t>или психрометрами), которые размещают на внутренней </a:t>
            </a:r>
            <a:r>
              <a:rPr lang="ru-RU" dirty="0" smtClean="0"/>
              <a:t>стене помещения</a:t>
            </a:r>
            <a:r>
              <a:rPr lang="ru-RU" dirty="0"/>
              <a:t>, вдали от нагревательных приборов на высоте 1,5 - 1,7 м от </a:t>
            </a:r>
            <a:r>
              <a:rPr lang="ru-RU" dirty="0" smtClean="0"/>
              <a:t>пола и </a:t>
            </a:r>
            <a:r>
              <a:rPr lang="ru-RU" dirty="0"/>
              <a:t>на расстоянии не менее 3 м от дверей. Показания этих приборов должны </a:t>
            </a:r>
            <a:r>
              <a:rPr lang="ru-RU" dirty="0" smtClean="0"/>
              <a:t>2 раза </a:t>
            </a:r>
            <a:r>
              <a:rPr lang="ru-RU" dirty="0"/>
              <a:t>в день регистрироваться в специальном журнале (карте), </a:t>
            </a:r>
            <a:r>
              <a:rPr lang="ru-RU" dirty="0" smtClean="0"/>
              <a:t>который ведется </a:t>
            </a:r>
            <a:r>
              <a:rPr lang="ru-RU" dirty="0"/>
              <a:t>ответственным лицом в течение года и хранится год, не </a:t>
            </a:r>
            <a:r>
              <a:rPr lang="ru-RU" dirty="0" smtClean="0"/>
              <a:t>считая минувшего</a:t>
            </a:r>
            <a:r>
              <a:rPr lang="ru-RU" dirty="0"/>
              <a:t>. Контролирующие приборы должны быть </a:t>
            </a:r>
            <a:r>
              <a:rPr lang="ru-RU" dirty="0" smtClean="0"/>
              <a:t>сертифицированы, калиброваны </a:t>
            </a:r>
            <a:r>
              <a:rPr lang="ru-RU" dirty="0"/>
              <a:t>и подвергаться поверке в установленном порядке;</a:t>
            </a:r>
          </a:p>
        </p:txBody>
      </p:sp>
    </p:spTree>
    <p:extLst>
      <p:ext uri="{BB962C8B-B14F-4D97-AF65-F5344CB8AC3E}">
        <p14:creationId xmlns:p14="http://schemas.microsoft.com/office/powerpoint/2010/main" val="9798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2"/>
            <a:r>
              <a:rPr lang="ru-RU" dirty="0"/>
              <a:t>шкафами для хранения верхней и санитарной одежды, обуви </a:t>
            </a:r>
            <a:r>
              <a:rPr lang="ru-RU" dirty="0" smtClean="0"/>
              <a:t>в гардеробной</a:t>
            </a:r>
            <a:r>
              <a:rPr lang="ru-RU" dirty="0"/>
              <a:t>;</a:t>
            </a:r>
          </a:p>
          <a:p>
            <a:pPr lvl="2"/>
            <a:r>
              <a:rPr lang="ru-RU" dirty="0" smtClean="0"/>
              <a:t> </a:t>
            </a:r>
            <a:r>
              <a:rPr lang="ru-RU" dirty="0"/>
              <a:t>моющими и дезинфицирующими средствами, </a:t>
            </a:r>
            <a:r>
              <a:rPr lang="ru-RU" dirty="0" smtClean="0"/>
              <a:t>хозяйственным инвентарем</a:t>
            </a:r>
            <a:r>
              <a:rPr lang="ru-RU" dirty="0"/>
              <a:t>, применяемыми при уборке помещений и </a:t>
            </a:r>
            <a:r>
              <a:rPr lang="ru-RU" dirty="0" smtClean="0"/>
              <a:t>обработке оборудования</a:t>
            </a:r>
            <a:r>
              <a:rPr lang="ru-RU" dirty="0"/>
              <a:t>.</a:t>
            </a:r>
          </a:p>
          <a:p>
            <a:r>
              <a:rPr lang="ru-RU" dirty="0"/>
              <a:t>Все оборудование и внешнее оформление помещений в </a:t>
            </a:r>
            <a:r>
              <a:rPr lang="ru-RU" dirty="0" smtClean="0"/>
              <a:t>аптечных организациях </a:t>
            </a:r>
            <a:r>
              <a:rPr lang="ru-RU" dirty="0"/>
              <a:t>должны отвечать санитарно-гигиеническим, </a:t>
            </a:r>
            <a:r>
              <a:rPr lang="ru-RU" dirty="0" smtClean="0"/>
              <a:t>противопожарным требованиям </a:t>
            </a:r>
            <a:r>
              <a:rPr lang="ru-RU" dirty="0"/>
              <a:t>и требованиям техники безопасности и охраны труда.</a:t>
            </a:r>
          </a:p>
        </p:txBody>
      </p:sp>
    </p:spTree>
    <p:extLst>
      <p:ext uri="{BB962C8B-B14F-4D97-AF65-F5344CB8AC3E}">
        <p14:creationId xmlns:p14="http://schemas.microsoft.com/office/powerpoint/2010/main" val="174345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Стеллажи и шкафы для хранения лекарственных препаратов </a:t>
            </a:r>
            <a:r>
              <a:rPr lang="ru-RU" dirty="0" smtClean="0"/>
              <a:t>и других </a:t>
            </a:r>
            <a:r>
              <a:rPr lang="ru-RU" dirty="0"/>
              <a:t>товаров, разрешенных к отпуску из аптечных организаций </a:t>
            </a:r>
            <a:r>
              <a:rPr lang="ru-RU" dirty="0" smtClean="0"/>
              <a:t>должны быть </a:t>
            </a:r>
            <a:r>
              <a:rPr lang="ru-RU" dirty="0"/>
              <a:t>установлены следующим образом:</a:t>
            </a:r>
          </a:p>
          <a:p>
            <a:pPr lvl="2"/>
            <a:r>
              <a:rPr lang="ru-RU" dirty="0" smtClean="0"/>
              <a:t>расстояние </a:t>
            </a:r>
            <a:r>
              <a:rPr lang="ru-RU" dirty="0"/>
              <a:t>до наружных стен – не менее 0,6 – 0,7 м;</a:t>
            </a:r>
          </a:p>
          <a:p>
            <a:pPr lvl="2"/>
            <a:r>
              <a:rPr lang="ru-RU" dirty="0" smtClean="0"/>
              <a:t>расстояние </a:t>
            </a:r>
            <a:r>
              <a:rPr lang="ru-RU" dirty="0"/>
              <a:t>до потолка – не менее 0,5 м;</a:t>
            </a:r>
          </a:p>
          <a:p>
            <a:pPr lvl="2"/>
            <a:r>
              <a:rPr lang="ru-RU" dirty="0" smtClean="0"/>
              <a:t>расстояние </a:t>
            </a:r>
            <a:r>
              <a:rPr lang="ru-RU" dirty="0"/>
              <a:t>от пола – не менее 0,25 м;</a:t>
            </a:r>
          </a:p>
          <a:p>
            <a:pPr lvl="2"/>
            <a:r>
              <a:rPr lang="ru-RU" dirty="0" smtClean="0"/>
              <a:t>проходы </a:t>
            </a:r>
            <a:r>
              <a:rPr lang="ru-RU" dirty="0"/>
              <a:t>между стеллажами – не менее 0,75 м;</a:t>
            </a:r>
          </a:p>
          <a:p>
            <a:pPr lvl="2"/>
            <a:r>
              <a:rPr lang="ru-RU" dirty="0" smtClean="0"/>
              <a:t>на </a:t>
            </a:r>
            <a:r>
              <a:rPr lang="ru-RU" dirty="0"/>
              <a:t>всех стеллажах, шкафах, полках прикрепляется стеллажная карта </a:t>
            </a:r>
            <a:r>
              <a:rPr lang="ru-RU" dirty="0" smtClean="0"/>
              <a:t>с указанием </a:t>
            </a:r>
            <a:r>
              <a:rPr lang="ru-RU" dirty="0"/>
              <a:t>наименования лекарственного препарата, серии, срока </a:t>
            </a:r>
            <a:r>
              <a:rPr lang="ru-RU" dirty="0" smtClean="0"/>
              <a:t>годности, количества </a:t>
            </a:r>
            <a:r>
              <a:rPr lang="ru-RU" dirty="0"/>
              <a:t>единиц хранения.</a:t>
            </a:r>
          </a:p>
        </p:txBody>
      </p:sp>
    </p:spTree>
    <p:extLst>
      <p:ext uri="{BB962C8B-B14F-4D97-AF65-F5344CB8AC3E}">
        <p14:creationId xmlns:p14="http://schemas.microsoft.com/office/powerpoint/2010/main" val="43534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73901" y="76200"/>
            <a:ext cx="8104249" cy="1192560"/>
          </a:xfrm>
        </p:spPr>
        <p:txBody>
          <a:bodyPr>
            <a:normAutofit fontScale="90000"/>
          </a:bodyPr>
          <a:lstStyle/>
          <a:p>
            <a:r>
              <a:rPr lang="ru-RU" dirty="0"/>
              <a:t>Требования к организации приемки</a:t>
            </a:r>
            <a:br>
              <a:rPr lang="ru-RU" dirty="0"/>
            </a:br>
            <a:r>
              <a:rPr lang="ru-RU" dirty="0"/>
              <a:t>лекарственных препаратов в аптечных организациях</a:t>
            </a:r>
          </a:p>
        </p:txBody>
      </p:sp>
      <p:sp>
        <p:nvSpPr>
          <p:cNvPr id="4" name="Объект 3"/>
          <p:cNvSpPr>
            <a:spLocks noGrp="1"/>
          </p:cNvSpPr>
          <p:nvPr>
            <p:ph idx="1"/>
          </p:nvPr>
        </p:nvSpPr>
        <p:spPr/>
        <p:txBody>
          <a:bodyPr>
            <a:normAutofit fontScale="92500"/>
          </a:bodyPr>
          <a:lstStyle/>
          <a:p>
            <a:r>
              <a:rPr lang="ru-RU" dirty="0"/>
              <a:t>При проведении погрузочно-разгрузочных работ при приемке </a:t>
            </a:r>
            <a:r>
              <a:rPr lang="ru-RU" dirty="0" smtClean="0"/>
              <a:t>или отгрузке </a:t>
            </a:r>
            <a:r>
              <a:rPr lang="ru-RU" dirty="0"/>
              <a:t>лекарственных препаратов и других товаров, разрешенных </a:t>
            </a:r>
            <a:r>
              <a:rPr lang="ru-RU" dirty="0" smtClean="0"/>
              <a:t>к отпуску </a:t>
            </a:r>
            <a:r>
              <a:rPr lang="ru-RU" dirty="0"/>
              <a:t>из аптечных организаций, должна быть обеспечена </a:t>
            </a:r>
            <a:r>
              <a:rPr lang="ru-RU" dirty="0" smtClean="0"/>
              <a:t>защита поступающих </a:t>
            </a:r>
            <a:r>
              <a:rPr lang="ru-RU" dirty="0"/>
              <a:t>лекарственных препаратов от атмосферных </a:t>
            </a:r>
            <a:r>
              <a:rPr lang="ru-RU" dirty="0" smtClean="0"/>
              <a:t>осадков, воздействия </a:t>
            </a:r>
            <a:r>
              <a:rPr lang="ru-RU" dirty="0"/>
              <a:t>низких и высоких температур.</a:t>
            </a:r>
          </a:p>
          <a:p>
            <a:r>
              <a:rPr lang="ru-RU" dirty="0" smtClean="0"/>
              <a:t>Не </a:t>
            </a:r>
            <a:r>
              <a:rPr lang="ru-RU" dirty="0"/>
              <a:t>подлежат приемке лекарственные препараты и другие </a:t>
            </a:r>
            <a:r>
              <a:rPr lang="ru-RU" dirty="0" smtClean="0"/>
              <a:t>товары, разрешенные </a:t>
            </a:r>
            <a:r>
              <a:rPr lang="ru-RU" dirty="0"/>
              <a:t>к реализации из аптечных организаций, с истекшими </a:t>
            </a:r>
            <a:r>
              <a:rPr lang="ru-RU" dirty="0" smtClean="0"/>
              <a:t>сроками годности</a:t>
            </a:r>
            <a:r>
              <a:rPr lang="ru-RU" dirty="0"/>
              <a:t>, не соответствующие требованиям к качеству, стандартам и </a:t>
            </a:r>
            <a:r>
              <a:rPr lang="ru-RU" dirty="0" smtClean="0"/>
              <a:t>без документов</a:t>
            </a:r>
            <a:r>
              <a:rPr lang="ru-RU" dirty="0"/>
              <a:t>, удостоверяющих их качество.</a:t>
            </a:r>
          </a:p>
        </p:txBody>
      </p:sp>
    </p:spTree>
    <p:extLst>
      <p:ext uri="{BB962C8B-B14F-4D97-AF65-F5344CB8AC3E}">
        <p14:creationId xmlns:p14="http://schemas.microsoft.com/office/powerpoint/2010/main" val="294148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На лекарственные препараты (лекарственные средства) </a:t>
            </a:r>
            <a:r>
              <a:rPr lang="ru-RU" dirty="0" smtClean="0"/>
              <a:t>в поврежденной </a:t>
            </a:r>
            <a:r>
              <a:rPr lang="ru-RU" dirty="0"/>
              <a:t>упаковке, не имеющие сертификатов и/или </a:t>
            </a:r>
            <a:r>
              <a:rPr lang="ru-RU" dirty="0" smtClean="0"/>
              <a:t>необходимой сопроводительной </a:t>
            </a:r>
            <a:r>
              <a:rPr lang="ru-RU" dirty="0"/>
              <a:t>документации, забракованные при приемке или </a:t>
            </a:r>
            <a:r>
              <a:rPr lang="ru-RU" dirty="0" smtClean="0"/>
              <a:t>отпуске, не </a:t>
            </a:r>
            <a:r>
              <a:rPr lang="ru-RU" dirty="0"/>
              <a:t>соответствующие заказу или с истекшим сроком годности, </a:t>
            </a:r>
            <a:r>
              <a:rPr lang="ru-RU" dirty="0" smtClean="0"/>
              <a:t>составляется акт</a:t>
            </a:r>
            <a:r>
              <a:rPr lang="ru-RU" dirty="0"/>
              <a:t>; они должны быть соответствующим образом промаркированы </a:t>
            </a:r>
            <a:r>
              <a:rPr lang="ru-RU" dirty="0" smtClean="0"/>
              <a:t>и помещены </a:t>
            </a:r>
            <a:r>
              <a:rPr lang="ru-RU" dirty="0"/>
              <a:t>в специально выделенную зону отдельно от других </a:t>
            </a:r>
            <a:r>
              <a:rPr lang="ru-RU" dirty="0" smtClean="0"/>
              <a:t>лекарственных препаратов </a:t>
            </a:r>
            <a:r>
              <a:rPr lang="ru-RU" dirty="0"/>
              <a:t>до их идентификации, возврата поставщику или уничтожения </a:t>
            </a:r>
            <a:r>
              <a:rPr lang="ru-RU" dirty="0" smtClean="0"/>
              <a:t>в установленном </a:t>
            </a:r>
            <a:r>
              <a:rPr lang="ru-RU" dirty="0"/>
              <a:t>порядке.</a:t>
            </a:r>
          </a:p>
        </p:txBody>
      </p:sp>
    </p:spTree>
    <p:extLst>
      <p:ext uri="{BB962C8B-B14F-4D97-AF65-F5344CB8AC3E}">
        <p14:creationId xmlns:p14="http://schemas.microsoft.com/office/powerpoint/2010/main" val="21634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Административные регламенты </a:t>
            </a:r>
            <a:r>
              <a:rPr lang="ru-RU" dirty="0" smtClean="0"/>
              <a:t>(1)</a:t>
            </a:r>
            <a:endParaRPr lang="ru-RU" dirty="0"/>
          </a:p>
        </p:txBody>
      </p:sp>
      <p:sp>
        <p:nvSpPr>
          <p:cNvPr id="3" name="Объект 2"/>
          <p:cNvSpPr>
            <a:spLocks noGrp="1"/>
          </p:cNvSpPr>
          <p:nvPr>
            <p:ph idx="1"/>
          </p:nvPr>
        </p:nvSpPr>
        <p:spPr/>
        <p:txBody>
          <a:bodyPr>
            <a:normAutofit/>
          </a:bodyPr>
          <a:lstStyle/>
          <a:p>
            <a:r>
              <a:rPr lang="ru-RU" dirty="0"/>
              <a:t>исполнения Федеральной службой по ветеринарному и фитосанитарному надзору государственной функции по лицензированию фармацевтической деятельности в сфере обращения лекарственных средств, предназначенных для </a:t>
            </a:r>
            <a:r>
              <a:rPr lang="ru-RU" dirty="0" smtClean="0"/>
              <a:t>животных</a:t>
            </a:r>
            <a:br>
              <a:rPr lang="ru-RU" dirty="0" smtClean="0"/>
            </a:br>
            <a:r>
              <a:rPr lang="ru-RU" sz="1400" dirty="0"/>
              <a:t>Приказ Минсельхоза РФ от 08.07.2009 N 265</a:t>
            </a:r>
            <a:endParaRPr lang="ru-RU" sz="1400" dirty="0" smtClean="0"/>
          </a:p>
          <a:p>
            <a:r>
              <a:rPr lang="ru-RU" dirty="0"/>
              <a:t>исполнения Федеральной службой по ветеринарному и фитосанитарному надзору государственной функции по лицензированию производства лекарственных средств, предназначенных для </a:t>
            </a:r>
            <a:r>
              <a:rPr lang="ru-RU" dirty="0" smtClean="0"/>
              <a:t>животных</a:t>
            </a:r>
            <a:br>
              <a:rPr lang="ru-RU" dirty="0" smtClean="0"/>
            </a:br>
            <a:r>
              <a:rPr lang="ru-RU" sz="1400" dirty="0"/>
              <a:t>Приказ Минсельхоза РФ от 11.06.2009 N 222</a:t>
            </a:r>
          </a:p>
        </p:txBody>
      </p:sp>
    </p:spTree>
    <p:extLst>
      <p:ext uri="{BB962C8B-B14F-4D97-AF65-F5344CB8AC3E}">
        <p14:creationId xmlns:p14="http://schemas.microsoft.com/office/powerpoint/2010/main" val="446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Лекарственные препараты, требующие особых условий </a:t>
            </a:r>
            <a:r>
              <a:rPr lang="ru-RU" dirty="0" smtClean="0"/>
              <a:t>хранения, необходимо  </a:t>
            </a:r>
            <a:r>
              <a:rPr lang="ru-RU" dirty="0"/>
              <a:t>немедленно  размещать  в  местах  </a:t>
            </a:r>
            <a:r>
              <a:rPr lang="ru-RU" dirty="0" smtClean="0"/>
              <a:t>хранения. </a:t>
            </a:r>
            <a:endParaRPr lang="ru-RU" dirty="0"/>
          </a:p>
          <a:p>
            <a:r>
              <a:rPr lang="ru-RU" dirty="0" smtClean="0"/>
              <a:t>Количество </a:t>
            </a:r>
            <a:r>
              <a:rPr lang="ru-RU" dirty="0"/>
              <a:t>принимаемых лекарственных препаратов, </a:t>
            </a:r>
            <a:r>
              <a:rPr lang="ru-RU" dirty="0" smtClean="0"/>
              <a:t>требующих особых  </a:t>
            </a:r>
            <a:r>
              <a:rPr lang="ru-RU" dirty="0"/>
              <a:t>условий  хранения,  должно  соответствовать  имеющейся  емкости специального оборудования.</a:t>
            </a:r>
          </a:p>
          <a:p>
            <a:r>
              <a:rPr lang="ru-RU" dirty="0" smtClean="0"/>
              <a:t>Все </a:t>
            </a:r>
            <a:r>
              <a:rPr lang="ru-RU" dirty="0"/>
              <a:t>поставки товара должны сопровождаться документами, позволяющими установить дату отгрузки, наименование лекарственного препарата (включая лекарственную форму и дозировку), номер серии и партии, количество поставленного товара, цену отпущенного лекарственного препарата, название и адрес поставщика и получателя, а также документами, подтверждающими качество лекарственных препаратов.</a:t>
            </a:r>
          </a:p>
          <a:p>
            <a:endParaRPr lang="ru-RU" dirty="0"/>
          </a:p>
        </p:txBody>
      </p:sp>
    </p:spTree>
    <p:extLst>
      <p:ext uri="{BB962C8B-B14F-4D97-AF65-F5344CB8AC3E}">
        <p14:creationId xmlns:p14="http://schemas.microsoft.com/office/powerpoint/2010/main" val="412179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smtClean="0"/>
              <a:t>Поставка лекарственных средств может осуществляться только от организаций оптовой торговли, имеющих лицензию на фармацевтическую деятельность.</a:t>
            </a:r>
          </a:p>
          <a:p>
            <a:r>
              <a:rPr lang="ru-RU" dirty="0" smtClean="0"/>
              <a:t>Для проведения предпродажной подготовки лекарственных средств до подачи в торговый зал (распаковки, рассортировки, осмотра товара, проверки качества товара по внешним признакам и наличия необходимой информации о товаре и его изготовителе или поставщике) необходимо оборудовать специальное место, имеющее соответствующую маркировку.</a:t>
            </a:r>
          </a:p>
          <a:p>
            <a:r>
              <a:rPr lang="ru-RU" dirty="0" smtClean="0"/>
              <a:t>Принятые лекарственные препараты и другие товары, разрешенные к отпуску из аптечных организаций, приходуются в течение сроков, отведенных по приемке товара по количеству товарных единиц и комплектности в установленном порядке.</a:t>
            </a:r>
            <a:endParaRPr lang="ru-RU" dirty="0"/>
          </a:p>
        </p:txBody>
      </p:sp>
    </p:spTree>
    <p:extLst>
      <p:ext uri="{BB962C8B-B14F-4D97-AF65-F5344CB8AC3E}">
        <p14:creationId xmlns:p14="http://schemas.microsoft.com/office/powerpoint/2010/main" val="378180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Требования к организации хранения лекарственных </a:t>
            </a:r>
            <a:r>
              <a:rPr lang="ru-RU" dirty="0" smtClean="0"/>
              <a:t>препаратов</a:t>
            </a:r>
            <a:endParaRPr lang="ru-RU" dirty="0"/>
          </a:p>
        </p:txBody>
      </p:sp>
      <p:sp>
        <p:nvSpPr>
          <p:cNvPr id="4" name="Объект 3"/>
          <p:cNvSpPr>
            <a:spLocks noGrp="1"/>
          </p:cNvSpPr>
          <p:nvPr>
            <p:ph idx="1"/>
          </p:nvPr>
        </p:nvSpPr>
        <p:spPr/>
        <p:txBody>
          <a:bodyPr>
            <a:normAutofit fontScale="92500"/>
          </a:bodyPr>
          <a:lstStyle/>
          <a:p>
            <a:r>
              <a:rPr lang="ru-RU" dirty="0"/>
              <a:t>Аптечными организациями должны быть предприняты меры для исключения  повреждений  (разливания,  рассыпания,  боя),  для предотвращения контаминации лекарственных средств (лекарственных препаратов).</a:t>
            </a:r>
          </a:p>
          <a:p>
            <a:r>
              <a:rPr lang="ru-RU" dirty="0" smtClean="0"/>
              <a:t>При </a:t>
            </a:r>
            <a:r>
              <a:rPr lang="ru-RU" dirty="0"/>
              <a:t>хранении лекарственных препаратов (лекарственных </a:t>
            </a:r>
            <a:r>
              <a:rPr lang="ru-RU" dirty="0" smtClean="0"/>
              <a:t>средств) используются </a:t>
            </a:r>
            <a:r>
              <a:rPr lang="ru-RU" dirty="0"/>
              <a:t>следующие способы систематизации:</a:t>
            </a:r>
          </a:p>
          <a:p>
            <a:pPr lvl="2"/>
            <a:r>
              <a:rPr lang="ru-RU" dirty="0" smtClean="0"/>
              <a:t>по </a:t>
            </a:r>
            <a:r>
              <a:rPr lang="ru-RU" dirty="0"/>
              <a:t>токсикологическим и фармакологическим группам;</a:t>
            </a:r>
          </a:p>
          <a:p>
            <a:pPr lvl="2"/>
            <a:r>
              <a:rPr lang="ru-RU" dirty="0" smtClean="0"/>
              <a:t>по </a:t>
            </a:r>
            <a:r>
              <a:rPr lang="ru-RU" dirty="0"/>
              <a:t>способу применения;</a:t>
            </a:r>
          </a:p>
          <a:p>
            <a:pPr lvl="2"/>
            <a:r>
              <a:rPr lang="ru-RU" dirty="0" smtClean="0"/>
              <a:t>в </a:t>
            </a:r>
            <a:r>
              <a:rPr lang="ru-RU" dirty="0"/>
              <a:t>алфавитном порядке;</a:t>
            </a:r>
          </a:p>
          <a:p>
            <a:pPr lvl="2"/>
            <a:r>
              <a:rPr lang="ru-RU" dirty="0" smtClean="0"/>
              <a:t>в </a:t>
            </a:r>
            <a:r>
              <a:rPr lang="ru-RU" dirty="0"/>
              <a:t>соответствии с позициями компьютерного учета.</a:t>
            </a:r>
          </a:p>
          <a:p>
            <a:endParaRPr lang="ru-RU" dirty="0"/>
          </a:p>
        </p:txBody>
      </p:sp>
    </p:spTree>
    <p:extLst>
      <p:ext uri="{BB962C8B-B14F-4D97-AF65-F5344CB8AC3E}">
        <p14:creationId xmlns:p14="http://schemas.microsoft.com/office/powerpoint/2010/main" val="20053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Аптечная  организация  должна  вести  учет  лекарственных препаратов (лекарственных средств) с  ограниченным сроком  годности </a:t>
            </a:r>
            <a:r>
              <a:rPr lang="ru-RU" dirty="0" smtClean="0"/>
              <a:t>на</a:t>
            </a:r>
            <a:r>
              <a:rPr lang="ru-RU" dirty="0"/>
              <a:t/>
            </a:r>
            <a:br>
              <a:rPr lang="ru-RU" dirty="0"/>
            </a:br>
            <a:r>
              <a:rPr lang="ru-RU" dirty="0"/>
              <a:t>бумажном носителе или в электронном виде с архивацией на твердом носителе. Режим архивации устанавливается руководителем аптечной организации.</a:t>
            </a:r>
          </a:p>
          <a:p>
            <a:r>
              <a:rPr lang="ru-RU" dirty="0" smtClean="0"/>
              <a:t>Лекарственные</a:t>
            </a:r>
            <a:r>
              <a:rPr lang="ru-RU" dirty="0"/>
              <a:t>	препараты	(</a:t>
            </a:r>
            <a:r>
              <a:rPr lang="ru-RU" dirty="0" smtClean="0"/>
              <a:t>лекарственные средства</a:t>
            </a:r>
            <a:r>
              <a:rPr lang="ru-RU" dirty="0"/>
              <a:t>)	</a:t>
            </a:r>
            <a:r>
              <a:rPr lang="ru-RU" dirty="0" smtClean="0"/>
              <a:t>следует хранить </a:t>
            </a:r>
            <a:r>
              <a:rPr lang="ru-RU" dirty="0"/>
              <a:t>раздельно с учетом их физических и физико-химических свойств, воздействия на них различных факторов внешней среды в соответствии с установленными требованиями.</a:t>
            </a:r>
          </a:p>
          <a:p>
            <a:r>
              <a:rPr lang="ru-RU" dirty="0" smtClean="0"/>
              <a:t>Хранение </a:t>
            </a:r>
            <a:r>
              <a:rPr lang="ru-RU" dirty="0"/>
              <a:t>наркотических средств и  психотропных веществ, сильнодействующих и ядовитых веществ должно осуществляться в соответствии с действующими нормативными требованиями.</a:t>
            </a:r>
          </a:p>
          <a:p>
            <a:endParaRPr lang="ru-RU" dirty="0"/>
          </a:p>
        </p:txBody>
      </p:sp>
    </p:spTree>
    <p:extLst>
      <p:ext uri="{BB962C8B-B14F-4D97-AF65-F5344CB8AC3E}">
        <p14:creationId xmlns:p14="http://schemas.microsoft.com/office/powerpoint/2010/main" val="107973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Требования к отпуску (реализации)</a:t>
            </a:r>
            <a:br>
              <a:rPr lang="ru-RU" dirty="0"/>
            </a:br>
            <a:r>
              <a:rPr lang="ru-RU" dirty="0"/>
              <a:t>лекарственных </a:t>
            </a:r>
            <a:r>
              <a:rPr lang="ru-RU" dirty="0" smtClean="0"/>
              <a:t>препаратов</a:t>
            </a:r>
            <a:endParaRPr lang="ru-RU" dirty="0"/>
          </a:p>
        </p:txBody>
      </p:sp>
      <p:sp>
        <p:nvSpPr>
          <p:cNvPr id="4" name="Объект 3"/>
          <p:cNvSpPr>
            <a:spLocks noGrp="1"/>
          </p:cNvSpPr>
          <p:nvPr>
            <p:ph idx="1"/>
          </p:nvPr>
        </p:nvSpPr>
        <p:spPr/>
        <p:txBody>
          <a:bodyPr>
            <a:normAutofit fontScale="92500" lnSpcReduction="10000"/>
          </a:bodyPr>
          <a:lstStyle/>
          <a:p>
            <a:r>
              <a:rPr lang="ru-RU" dirty="0" smtClean="0"/>
              <a:t>Отпуск </a:t>
            </a:r>
            <a:r>
              <a:rPr lang="ru-RU" dirty="0"/>
              <a:t>(реализация) лекарственных препаратов осуществляется по рецепту и без рецепта ветеринарного врача.</a:t>
            </a:r>
          </a:p>
          <a:p>
            <a:r>
              <a:rPr lang="en-US" dirty="0" err="1" smtClean="0"/>
              <a:t>При</a:t>
            </a:r>
            <a:r>
              <a:rPr lang="en-US" dirty="0" smtClean="0"/>
              <a:t> </a:t>
            </a:r>
            <a:r>
              <a:rPr lang="en-US" dirty="0" err="1"/>
              <a:t>поступлении</a:t>
            </a:r>
            <a:r>
              <a:rPr lang="en-US" dirty="0"/>
              <a:t> в </a:t>
            </a:r>
            <a:r>
              <a:rPr lang="en-US" dirty="0" err="1"/>
              <a:t>аптечную</a:t>
            </a:r>
            <a:r>
              <a:rPr lang="en-US" dirty="0"/>
              <a:t> </a:t>
            </a:r>
            <a:r>
              <a:rPr lang="en-US" dirty="0" err="1"/>
              <a:t>организацию</a:t>
            </a:r>
            <a:r>
              <a:rPr lang="en-US" dirty="0"/>
              <a:t> </a:t>
            </a:r>
            <a:r>
              <a:rPr lang="en-US" dirty="0" err="1"/>
              <a:t>рецептов</a:t>
            </a:r>
            <a:r>
              <a:rPr lang="en-US" dirty="0"/>
              <a:t> </a:t>
            </a:r>
            <a:r>
              <a:rPr lang="en-US" dirty="0" err="1"/>
              <a:t>специалист</a:t>
            </a:r>
            <a:r>
              <a:rPr lang="en-US" dirty="0"/>
              <a:t> </a:t>
            </a:r>
            <a:r>
              <a:rPr lang="en-US" dirty="0" err="1"/>
              <a:t>аптечной</a:t>
            </a:r>
            <a:r>
              <a:rPr lang="en-US" dirty="0"/>
              <a:t>  </a:t>
            </a:r>
            <a:r>
              <a:rPr lang="en-US" dirty="0" err="1"/>
              <a:t>организации</a:t>
            </a:r>
            <a:r>
              <a:rPr lang="en-US" dirty="0"/>
              <a:t>  </a:t>
            </a:r>
            <a:r>
              <a:rPr lang="en-US" dirty="0" err="1"/>
              <a:t>проводит</a:t>
            </a:r>
            <a:r>
              <a:rPr lang="en-US" dirty="0"/>
              <a:t>  </a:t>
            </a:r>
            <a:r>
              <a:rPr lang="en-US" dirty="0" err="1"/>
              <a:t>оценку</a:t>
            </a:r>
            <a:r>
              <a:rPr lang="en-US" dirty="0"/>
              <a:t>  </a:t>
            </a:r>
            <a:r>
              <a:rPr lang="en-US" dirty="0" err="1"/>
              <a:t>их</a:t>
            </a:r>
            <a:r>
              <a:rPr lang="en-US" dirty="0"/>
              <a:t>  </a:t>
            </a:r>
            <a:r>
              <a:rPr lang="en-US" dirty="0" err="1"/>
              <a:t>соответствия</a:t>
            </a:r>
            <a:r>
              <a:rPr lang="en-US" dirty="0"/>
              <a:t>  </a:t>
            </a:r>
            <a:r>
              <a:rPr lang="en-US" dirty="0" err="1" smtClean="0"/>
              <a:t>определенным</a:t>
            </a:r>
            <a:r>
              <a:rPr lang="ru-RU" dirty="0" smtClean="0"/>
              <a:t> требованиям </a:t>
            </a:r>
            <a:r>
              <a:rPr lang="ru-RU" dirty="0"/>
              <a:t>и в соответствии с тарифами определяет стоимость изготавливаемого и отпускаемого лекарственного препарата.</a:t>
            </a:r>
          </a:p>
          <a:p>
            <a:r>
              <a:rPr lang="ru-RU" dirty="0" smtClean="0"/>
              <a:t>Отпуск </a:t>
            </a:r>
            <a:r>
              <a:rPr lang="ru-RU" dirty="0"/>
              <a:t>лекарственных препаратов, имеющих особые условия реализации (наркотические средства, психотропные вещества, этиловый спирт и другие), осуществляется с соблюдением требований действующих нормативных </a:t>
            </a:r>
            <a:r>
              <a:rPr lang="ru-RU" dirty="0" smtClean="0"/>
              <a:t>документов</a:t>
            </a:r>
            <a:endParaRPr lang="ru-RU" dirty="0"/>
          </a:p>
        </p:txBody>
      </p:sp>
    </p:spTree>
    <p:extLst>
      <p:ext uri="{BB962C8B-B14F-4D97-AF65-F5344CB8AC3E}">
        <p14:creationId xmlns:p14="http://schemas.microsoft.com/office/powerpoint/2010/main" val="104578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err="1"/>
              <a:t>Реализуемые</a:t>
            </a:r>
            <a:r>
              <a:rPr lang="en-US" dirty="0"/>
              <a:t> </a:t>
            </a:r>
            <a:r>
              <a:rPr lang="en-US" dirty="0" err="1"/>
              <a:t>из</a:t>
            </a:r>
            <a:r>
              <a:rPr lang="en-US" dirty="0"/>
              <a:t> </a:t>
            </a:r>
            <a:r>
              <a:rPr lang="en-US" dirty="0" err="1"/>
              <a:t>аптечных</a:t>
            </a:r>
            <a:r>
              <a:rPr lang="en-US" dirty="0"/>
              <a:t> </a:t>
            </a:r>
            <a:r>
              <a:rPr lang="en-US" dirty="0" err="1"/>
              <a:t>организаций</a:t>
            </a:r>
            <a:r>
              <a:rPr lang="en-US" dirty="0"/>
              <a:t> </a:t>
            </a:r>
            <a:r>
              <a:rPr lang="en-US" dirty="0" err="1"/>
              <a:t>лекарственные</a:t>
            </a:r>
            <a:r>
              <a:rPr lang="en-US" dirty="0"/>
              <a:t> </a:t>
            </a:r>
            <a:r>
              <a:rPr lang="en-US" dirty="0" err="1"/>
              <a:t>препараты</a:t>
            </a:r>
            <a:r>
              <a:rPr lang="en-US" dirty="0"/>
              <a:t> </a:t>
            </a:r>
            <a:r>
              <a:rPr lang="en-US" dirty="0" err="1"/>
              <a:t>должны</a:t>
            </a:r>
            <a:r>
              <a:rPr lang="en-US" dirty="0"/>
              <a:t> </a:t>
            </a:r>
            <a:r>
              <a:rPr lang="en-US" dirty="0" err="1"/>
              <a:t>иметь</a:t>
            </a:r>
            <a:r>
              <a:rPr lang="en-US" dirty="0"/>
              <a:t> </a:t>
            </a:r>
            <a:r>
              <a:rPr lang="en-US" dirty="0" err="1"/>
              <a:t>информацию</a:t>
            </a:r>
            <a:r>
              <a:rPr lang="en-US" dirty="0"/>
              <a:t> </a:t>
            </a:r>
            <a:r>
              <a:rPr lang="en-US" dirty="0" err="1"/>
              <a:t>согласно</a:t>
            </a:r>
            <a:r>
              <a:rPr lang="en-US" dirty="0"/>
              <a:t> </a:t>
            </a:r>
            <a:r>
              <a:rPr lang="en-US" dirty="0" err="1"/>
              <a:t>государственному</a:t>
            </a:r>
            <a:r>
              <a:rPr lang="en-US" dirty="0"/>
              <a:t> </a:t>
            </a:r>
            <a:r>
              <a:rPr lang="en-US" dirty="0" err="1"/>
              <a:t>информационному</a:t>
            </a:r>
            <a:r>
              <a:rPr lang="en-US" dirty="0"/>
              <a:t> </a:t>
            </a:r>
            <a:r>
              <a:rPr lang="en-US" dirty="0" err="1"/>
              <a:t>стандарту</a:t>
            </a:r>
            <a:r>
              <a:rPr lang="en-US" dirty="0"/>
              <a:t> </a:t>
            </a:r>
            <a:r>
              <a:rPr lang="en-US" dirty="0" err="1"/>
              <a:t>лекарственного</a:t>
            </a:r>
            <a:r>
              <a:rPr lang="en-US" dirty="0"/>
              <a:t> </a:t>
            </a:r>
            <a:r>
              <a:rPr lang="en-US" dirty="0" err="1"/>
              <a:t>средства</a:t>
            </a:r>
            <a:r>
              <a:rPr lang="en-US" dirty="0"/>
              <a:t>.</a:t>
            </a:r>
            <a:endParaRPr lang="ru-RU" dirty="0"/>
          </a:p>
          <a:p>
            <a:r>
              <a:rPr lang="ru-RU" dirty="0" smtClean="0"/>
              <a:t>При   </a:t>
            </a:r>
            <a:r>
              <a:rPr lang="ru-RU" dirty="0"/>
              <a:t>отпуске   лекарственных   препаратов   уполномоченный сотрудник аптечной организации информирует покупателя о правилах применения   лекарственного   препарата   для   лечения   и   </a:t>
            </a:r>
            <a:r>
              <a:rPr lang="ru-RU" dirty="0" smtClean="0"/>
              <a:t>профилактики заболеваний </a:t>
            </a:r>
            <a:r>
              <a:rPr lang="ru-RU" dirty="0"/>
              <a:t>животных: режиме приема, разовой и суточной дозе, способе приема (с учетом приема корма и пр.), правилах хранения и др.; обращает внимание покупателя на необходимость внимательно ознакомиться с информацией о лекарственном препарате. Ответы сотрудника должны быть профессиональными, грамотными, с соблюдением требований этики.</a:t>
            </a:r>
          </a:p>
          <a:p>
            <a:endParaRPr lang="ru-RU" dirty="0"/>
          </a:p>
        </p:txBody>
      </p:sp>
    </p:spTree>
    <p:extLst>
      <p:ext uri="{BB962C8B-B14F-4D97-AF65-F5344CB8AC3E}">
        <p14:creationId xmlns:p14="http://schemas.microsoft.com/office/powerpoint/2010/main" val="38537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en-US" dirty="0" smtClean="0"/>
              <a:t>В </a:t>
            </a:r>
            <a:r>
              <a:rPr lang="en-US" dirty="0" err="1"/>
              <a:t>исключительных</a:t>
            </a:r>
            <a:r>
              <a:rPr lang="en-US" dirty="0"/>
              <a:t> </a:t>
            </a:r>
            <a:r>
              <a:rPr lang="en-US" dirty="0" err="1"/>
              <a:t>случаях</a:t>
            </a:r>
            <a:r>
              <a:rPr lang="en-US" dirty="0"/>
              <a:t> </a:t>
            </a:r>
            <a:r>
              <a:rPr lang="en-US" dirty="0" err="1"/>
              <a:t>при</a:t>
            </a:r>
            <a:r>
              <a:rPr lang="en-US" dirty="0"/>
              <a:t> </a:t>
            </a:r>
            <a:r>
              <a:rPr lang="en-US" dirty="0" err="1"/>
              <a:t>отпуске</a:t>
            </a:r>
            <a:r>
              <a:rPr lang="en-US" dirty="0"/>
              <a:t> </a:t>
            </a:r>
            <a:r>
              <a:rPr lang="en-US" dirty="0" err="1"/>
              <a:t>лекарственных</a:t>
            </a:r>
            <a:r>
              <a:rPr lang="en-US" dirty="0"/>
              <a:t> </a:t>
            </a:r>
            <a:r>
              <a:rPr lang="en-US" dirty="0" err="1"/>
              <a:t>препаратов</a:t>
            </a:r>
            <a:r>
              <a:rPr lang="en-US" dirty="0"/>
              <a:t> </a:t>
            </a:r>
            <a:r>
              <a:rPr lang="en-US" dirty="0" err="1"/>
              <a:t>допускается</a:t>
            </a:r>
            <a:r>
              <a:rPr lang="en-US" dirty="0"/>
              <a:t> </a:t>
            </a:r>
            <a:r>
              <a:rPr lang="en-US" dirty="0" err="1"/>
              <a:t>нарушение</a:t>
            </a:r>
            <a:r>
              <a:rPr lang="en-US" dirty="0"/>
              <a:t> </a:t>
            </a:r>
            <a:r>
              <a:rPr lang="en-US" dirty="0" err="1"/>
              <a:t>вторичной</a:t>
            </a:r>
            <a:r>
              <a:rPr lang="en-US" dirty="0"/>
              <a:t> </a:t>
            </a:r>
            <a:r>
              <a:rPr lang="en-US" dirty="0" err="1"/>
              <a:t>заводской</a:t>
            </a:r>
            <a:r>
              <a:rPr lang="en-US" dirty="0"/>
              <a:t> </a:t>
            </a:r>
            <a:r>
              <a:rPr lang="en-US" dirty="0" err="1"/>
              <a:t>упаковки</a:t>
            </a:r>
            <a:r>
              <a:rPr lang="en-US" dirty="0"/>
              <a:t>. </a:t>
            </a:r>
            <a:r>
              <a:rPr lang="ru-RU" dirty="0"/>
              <a:t>При этом лекарственное средство должно отпускаться в аптечной упаковке с обязательным указанием наименования, заводской серии, срока годности лекарственного средства, серии и  даты по  лабораторно-фасовочному журналу и другой необходимой информации (инструкция, листок-вкладыш и т.д</a:t>
            </a:r>
            <a:r>
              <a:rPr lang="ru-RU" dirty="0" smtClean="0"/>
              <a:t>.).</a:t>
            </a:r>
          </a:p>
          <a:p>
            <a:r>
              <a:rPr lang="ru-RU" dirty="0" smtClean="0"/>
              <a:t>Не допускается нарушение первичной заводской упаковки </a:t>
            </a:r>
            <a:r>
              <a:rPr lang="en-US" dirty="0" err="1" smtClean="0"/>
              <a:t>лекарственных</a:t>
            </a:r>
            <a:r>
              <a:rPr lang="en-US" dirty="0" smtClean="0"/>
              <a:t> </a:t>
            </a:r>
            <a:r>
              <a:rPr lang="en-US" dirty="0" err="1"/>
              <a:t>средств</a:t>
            </a:r>
            <a:r>
              <a:rPr lang="en-US" dirty="0"/>
              <a:t>.</a:t>
            </a:r>
            <a:endParaRPr lang="ru-RU" dirty="0"/>
          </a:p>
          <a:p>
            <a:r>
              <a:rPr lang="en-US" dirty="0" err="1" smtClean="0"/>
              <a:t>По</a:t>
            </a:r>
            <a:r>
              <a:rPr lang="en-US" dirty="0" smtClean="0"/>
              <a:t> </a:t>
            </a:r>
            <a:r>
              <a:rPr lang="en-US" dirty="0" err="1"/>
              <a:t>требованию</a:t>
            </a:r>
            <a:r>
              <a:rPr lang="en-US" dirty="0"/>
              <a:t> </a:t>
            </a:r>
            <a:r>
              <a:rPr lang="en-US" dirty="0" err="1"/>
              <a:t>покупателя</a:t>
            </a:r>
            <a:r>
              <a:rPr lang="en-US" dirty="0"/>
              <a:t> </a:t>
            </a:r>
            <a:r>
              <a:rPr lang="en-US" dirty="0" err="1"/>
              <a:t>уполномоченный</a:t>
            </a:r>
            <a:r>
              <a:rPr lang="en-US" dirty="0"/>
              <a:t> </a:t>
            </a:r>
            <a:r>
              <a:rPr lang="en-US" dirty="0" err="1"/>
              <a:t>сотрудник</a:t>
            </a:r>
            <a:r>
              <a:rPr lang="en-US" dirty="0"/>
              <a:t> </a:t>
            </a:r>
            <a:r>
              <a:rPr lang="en-US" dirty="0" err="1"/>
              <a:t>аптечной</a:t>
            </a:r>
            <a:r>
              <a:rPr lang="en-US" dirty="0"/>
              <a:t> </a:t>
            </a:r>
            <a:r>
              <a:rPr lang="en-US" dirty="0" err="1"/>
              <a:t>организации</a:t>
            </a:r>
            <a:r>
              <a:rPr lang="en-US" dirty="0"/>
              <a:t> </a:t>
            </a:r>
            <a:r>
              <a:rPr lang="en-US" dirty="0" err="1"/>
              <a:t>предоставляет</a:t>
            </a:r>
            <a:r>
              <a:rPr lang="en-US" dirty="0"/>
              <a:t> </a:t>
            </a:r>
            <a:r>
              <a:rPr lang="en-US" dirty="0" err="1"/>
              <a:t>информацию</a:t>
            </a:r>
            <a:r>
              <a:rPr lang="en-US" dirty="0"/>
              <a:t> о </a:t>
            </a:r>
            <a:r>
              <a:rPr lang="en-US" dirty="0" err="1"/>
              <a:t>документах</a:t>
            </a:r>
            <a:r>
              <a:rPr lang="en-US" dirty="0"/>
              <a:t> </a:t>
            </a:r>
            <a:r>
              <a:rPr lang="en-US" dirty="0" err="1"/>
              <a:t>по</a:t>
            </a:r>
            <a:r>
              <a:rPr lang="en-US" dirty="0"/>
              <a:t> </a:t>
            </a:r>
            <a:r>
              <a:rPr lang="en-US" dirty="0" err="1"/>
              <a:t>ценам</a:t>
            </a:r>
            <a:r>
              <a:rPr lang="en-US" dirty="0"/>
              <a:t> и </a:t>
            </a:r>
            <a:r>
              <a:rPr lang="en-US" dirty="0" err="1" smtClean="0"/>
              <a:t>срокам</a:t>
            </a:r>
            <a:r>
              <a:rPr lang="en-US" dirty="0"/>
              <a:t/>
            </a:r>
            <a:br>
              <a:rPr lang="en-US" dirty="0"/>
            </a:br>
            <a:r>
              <a:rPr lang="ru-RU" dirty="0"/>
              <a:t>годности лекарственных средств и других товаров, разрешенных к отпуску из аптечных организаций, и о документах, подтверждающих их качество.</a:t>
            </a:r>
          </a:p>
          <a:p>
            <a:endParaRPr lang="ru-RU" dirty="0"/>
          </a:p>
        </p:txBody>
      </p:sp>
    </p:spTree>
    <p:extLst>
      <p:ext uri="{BB962C8B-B14F-4D97-AF65-F5344CB8AC3E}">
        <p14:creationId xmlns:p14="http://schemas.microsoft.com/office/powerpoint/2010/main" val="38469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Для  информации о  лекарственных препаратах и  других </a:t>
            </a:r>
            <a:r>
              <a:rPr lang="ru-RU" dirty="0" smtClean="0"/>
              <a:t>товарах, разрешенных </a:t>
            </a:r>
            <a:r>
              <a:rPr lang="ru-RU" dirty="0"/>
              <a:t>к отпуску из аптечных организаций, могут быть использованы витрины  различного  типа,  где  выставляются  лекарственные  </a:t>
            </a:r>
            <a:r>
              <a:rPr lang="ru-RU" dirty="0" smtClean="0"/>
              <a:t>препараты, отпускаемые </a:t>
            </a:r>
            <a:r>
              <a:rPr lang="ru-RU" dirty="0"/>
              <a:t>без рецепта врача и образцы имеющихся товаров.</a:t>
            </a:r>
          </a:p>
          <a:p>
            <a:r>
              <a:rPr lang="ru-RU" dirty="0"/>
              <a:t>Лекарственные препараты на витринах размещаются отдельно: лекарственные препараты для внутреннего употребления и лекарственные препараты для наружного применения. Внутри групп лекарственные препараты располагаются по фармакотерапевтическому признаку.</a:t>
            </a:r>
          </a:p>
          <a:p>
            <a:r>
              <a:rPr lang="ru-RU" dirty="0" smtClean="0"/>
              <a:t>В </a:t>
            </a:r>
            <a:r>
              <a:rPr lang="ru-RU" dirty="0"/>
              <a:t>залах самообслуживания посетитель вначале получает всю необходимую информацию об интересующих его безрецептурных лекарственных препаратах, других товарах, разрешенных к отпуску из аптечных организаций, от консультанта, работающего в зале, затем с выбранным товаром обращается к контролеру-кассиру.</a:t>
            </a:r>
          </a:p>
        </p:txBody>
      </p:sp>
    </p:spTree>
    <p:extLst>
      <p:ext uri="{BB962C8B-B14F-4D97-AF65-F5344CB8AC3E}">
        <p14:creationId xmlns:p14="http://schemas.microsoft.com/office/powerpoint/2010/main" val="2179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Информация    об    услугах,    предоставляемых    аптечными организациями, а также реализуемых лекарственных препаратах и </a:t>
            </a:r>
            <a:r>
              <a:rPr lang="ru-RU" dirty="0" smtClean="0"/>
              <a:t>других товарах</a:t>
            </a:r>
            <a:r>
              <a:rPr lang="ru-RU" dirty="0"/>
              <a:t>, разрешенных к отпуску из аптечных организаций, должна осуществляться в соответствии с требованиями законодательства Российской Федерации.</a:t>
            </a:r>
          </a:p>
          <a:p>
            <a:r>
              <a:rPr lang="ru-RU" dirty="0" smtClean="0"/>
              <a:t>Контрольно-кассовые  </a:t>
            </a:r>
            <a:r>
              <a:rPr lang="ru-RU" dirty="0"/>
              <a:t>аппараты   аптечной   организации   должны быть зарегистрированы в налоговых органах по месту нахождения аптечной организации в установленном порядке.</a:t>
            </a:r>
          </a:p>
          <a:p>
            <a:endParaRPr lang="ru-RU" dirty="0"/>
          </a:p>
        </p:txBody>
      </p:sp>
    </p:spTree>
    <p:extLst>
      <p:ext uri="{BB962C8B-B14F-4D97-AF65-F5344CB8AC3E}">
        <p14:creationId xmlns:p14="http://schemas.microsoft.com/office/powerpoint/2010/main" val="99892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smtClean="0"/>
              <a:t>Покупатель </a:t>
            </a:r>
            <a:r>
              <a:rPr lang="ru-RU" dirty="0"/>
              <a:t>вправе возвратить или заменить товар ненадлежащего качества, приобретенный в аптечной организации (за исключением тех товаров, которые включены в перечень непродовольственных товаров надлежащего качества, не подлежащих возврату или обмену на аналогичный товар других размера, формы, габарита, фасона, расцветки или комплектации в соответствии с действующим порядком).</a:t>
            </a:r>
          </a:p>
          <a:p>
            <a:r>
              <a:rPr lang="ru-RU" dirty="0" smtClean="0"/>
              <a:t>При </a:t>
            </a:r>
            <a:r>
              <a:rPr lang="ru-RU" dirty="0"/>
              <a:t>отпуске лекарственных средств по рецепту, выданному ветеринарным работником, имеющим на это право, работник Аптеки делает отметку на рецепте об отпуске лекарственного средства (наименование или номер ветеринарной аптечной организации, наименование и дозировка лекарственного средства, отпущенное количество, подпись отпустившего и дата отпуска).</a:t>
            </a:r>
          </a:p>
          <a:p>
            <a:endParaRPr lang="ru-RU" dirty="0"/>
          </a:p>
        </p:txBody>
      </p:sp>
    </p:spTree>
    <p:extLst>
      <p:ext uri="{BB962C8B-B14F-4D97-AF65-F5344CB8AC3E}">
        <p14:creationId xmlns:p14="http://schemas.microsoft.com/office/powerpoint/2010/main" val="308522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Административные регламенты (2)</a:t>
            </a:r>
            <a:endParaRPr lang="ru-RU" dirty="0"/>
          </a:p>
        </p:txBody>
      </p:sp>
      <p:sp>
        <p:nvSpPr>
          <p:cNvPr id="4" name="Объект 3"/>
          <p:cNvSpPr>
            <a:spLocks noGrp="1"/>
          </p:cNvSpPr>
          <p:nvPr>
            <p:ph idx="1"/>
          </p:nvPr>
        </p:nvSpPr>
        <p:spPr/>
        <p:txBody>
          <a:bodyPr>
            <a:normAutofit lnSpcReduction="10000"/>
          </a:bodyPr>
          <a:lstStyle/>
          <a:p>
            <a:r>
              <a:rPr lang="ru-RU" dirty="0"/>
              <a:t>исполнения Федеральной службой по ветеринарному и фитосанитарному надзору государственной функции по осуществлению федерального государственного надзора в сфере обращения лекарственных средств для ветеринарного </a:t>
            </a:r>
            <a:r>
              <a:rPr lang="ru-RU" dirty="0" smtClean="0"/>
              <a:t>применения</a:t>
            </a:r>
            <a:br>
              <a:rPr lang="ru-RU" dirty="0" smtClean="0"/>
            </a:br>
            <a:r>
              <a:rPr lang="ru-RU" sz="1400" dirty="0"/>
              <a:t>Приказ Минсельхоза России от 26.03.2013 N 149</a:t>
            </a:r>
            <a:endParaRPr lang="ru-RU" sz="1400" dirty="0" smtClean="0"/>
          </a:p>
          <a:p>
            <a:r>
              <a:rPr lang="ru-RU" dirty="0"/>
              <a:t>Федеральной службы по надзору в сфере здравоохранения и социального развития по исполнению государственной функции по лицензированию деятельности, связанной с оборотом наркотических средств и психотропных </a:t>
            </a:r>
            <a:r>
              <a:rPr lang="ru-RU" dirty="0" smtClean="0"/>
              <a:t>веществ</a:t>
            </a:r>
            <a:br>
              <a:rPr lang="ru-RU" dirty="0" smtClean="0"/>
            </a:br>
            <a:r>
              <a:rPr lang="ru-RU" sz="1500" dirty="0"/>
              <a:t>Приказ </a:t>
            </a:r>
            <a:r>
              <a:rPr lang="ru-RU" sz="1500" dirty="0" err="1"/>
              <a:t>Минздравсоцразвития</a:t>
            </a:r>
            <a:r>
              <a:rPr lang="ru-RU" sz="1500" dirty="0"/>
              <a:t> РФ от 31.12.2006 N 895</a:t>
            </a:r>
          </a:p>
        </p:txBody>
      </p:sp>
    </p:spTree>
    <p:extLst>
      <p:ext uri="{BB962C8B-B14F-4D97-AF65-F5344CB8AC3E}">
        <p14:creationId xmlns:p14="http://schemas.microsoft.com/office/powerpoint/2010/main" val="120754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При </a:t>
            </a:r>
            <a:r>
              <a:rPr lang="ru-RU" dirty="0"/>
              <a:t>отпуске лекарственных средств по рецептам, действующим в течение одного года, рецепт возвращается с указанием на обороте наименования или номера ветеринарной аптечной организации, подписи работника ветеринарной аптечной организации, количества отпущенного препарата и даты отпуска. При очередном обращении в ветеринарную аптечную организацию учитываются отметки о предыдущем получении лекарственного  средства.  По  истечении  срока  действия  рецепт  </a:t>
            </a:r>
            <a:r>
              <a:rPr lang="ru-RU" dirty="0" smtClean="0"/>
              <a:t>гасится штампом </a:t>
            </a:r>
            <a:r>
              <a:rPr lang="ru-RU" dirty="0"/>
              <a:t>«Рецепт недействителен» и оставляется в ветеринарной аптечной организации.</a:t>
            </a:r>
          </a:p>
        </p:txBody>
      </p:sp>
    </p:spTree>
    <p:extLst>
      <p:ext uri="{BB962C8B-B14F-4D97-AF65-F5344CB8AC3E}">
        <p14:creationId xmlns:p14="http://schemas.microsoft.com/office/powerpoint/2010/main" val="14185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В  исключительных случаях  ветеринарным  специалистам  и фармацевтическим работникам аптечной организации разрешается производить единовременный отпуск назначенного ветеринарным врачом лекарственного средства по рецептам, действующим в течение одного года, в количестве, необходимом для лечения животных в течение двух месяцев, за исключением лекарственных средств, подлежащих предметно- количественному учету. В случае отсутствия в аптечной организации выписанного  ветеринарным  врачом  лекарственного средства,  за исключением лекарственного средства, включенного в Перечень лекарственных  средств,  отпускаемых  по  рецептам  врача  (фельдшера),  а также иного лекарственного средства, отпускаемого бесплатно или со скидкой, работник аптечной организации может осуществлять его синонимическую замену с согласия владельца животного</a:t>
            </a:r>
            <a:r>
              <a:rPr lang="ru-RU" dirty="0" smtClean="0"/>
              <a:t>.</a:t>
            </a:r>
            <a:endParaRPr lang="ru-RU" dirty="0"/>
          </a:p>
        </p:txBody>
      </p:sp>
    </p:spTree>
    <p:extLst>
      <p:ext uri="{BB962C8B-B14F-4D97-AF65-F5344CB8AC3E}">
        <p14:creationId xmlns:p14="http://schemas.microsoft.com/office/powerpoint/2010/main" val="9006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Рецепты  на  лекарственные  средства  с  пометкой  «</a:t>
            </a:r>
            <a:r>
              <a:rPr lang="en-US" dirty="0" err="1"/>
              <a:t>statim</a:t>
            </a:r>
            <a:r>
              <a:rPr lang="ru-RU" dirty="0"/>
              <a:t>» (немедленно) обслуживаются в срок, не превышающий один рабочий день с момента обращения владельца животного в аптечную организацию.</a:t>
            </a:r>
          </a:p>
          <a:p>
            <a:r>
              <a:rPr lang="ru-RU" dirty="0" smtClean="0"/>
              <a:t>Рецепты  </a:t>
            </a:r>
            <a:r>
              <a:rPr lang="ru-RU" dirty="0"/>
              <a:t>на  лекарственные  средства  с  пометкой  «</a:t>
            </a:r>
            <a:r>
              <a:rPr lang="en-US" dirty="0" err="1"/>
              <a:t>cito</a:t>
            </a:r>
            <a:r>
              <a:rPr lang="ru-RU" dirty="0"/>
              <a:t>»  (</a:t>
            </a:r>
            <a:r>
              <a:rPr lang="ru-RU" dirty="0" smtClean="0"/>
              <a:t>срочно) обслуживаются </a:t>
            </a:r>
            <a:r>
              <a:rPr lang="ru-RU" dirty="0"/>
              <a:t>в срок, не превышающий двух рабочих дней с момента обращения владельца животного в аптечную организацию.</a:t>
            </a:r>
          </a:p>
          <a:p>
            <a:r>
              <a:rPr lang="ru-RU" dirty="0" smtClean="0"/>
              <a:t>В </a:t>
            </a:r>
            <a:r>
              <a:rPr lang="ru-RU" dirty="0"/>
              <a:t>аптечной организации должны быть обеспечены условия сохранности оставленных на хранение рецептов на лекарственные средства, подлежащие предметно-количественному учету.</a:t>
            </a:r>
          </a:p>
          <a:p>
            <a:endParaRPr lang="ru-RU" dirty="0"/>
          </a:p>
        </p:txBody>
      </p:sp>
    </p:spTree>
    <p:extLst>
      <p:ext uri="{BB962C8B-B14F-4D97-AF65-F5344CB8AC3E}">
        <p14:creationId xmlns:p14="http://schemas.microsoft.com/office/powerpoint/2010/main" val="289710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Сроки </a:t>
            </a:r>
            <a:r>
              <a:rPr lang="ru-RU" dirty="0"/>
              <a:t>хранения рецептов в аптечной организации составляют:</a:t>
            </a:r>
          </a:p>
          <a:p>
            <a:pPr lvl="2"/>
            <a:r>
              <a:rPr lang="ru-RU" dirty="0" smtClean="0"/>
              <a:t>на </a:t>
            </a:r>
            <a:r>
              <a:rPr lang="ru-RU" dirty="0"/>
              <a:t>лекарственные средства, отпускаемые по рецептам ветеринарного врача (фельдшера), - пять лет;</a:t>
            </a:r>
          </a:p>
          <a:p>
            <a:pPr lvl="2"/>
            <a:r>
              <a:rPr lang="ru-RU" dirty="0" smtClean="0"/>
              <a:t>на </a:t>
            </a:r>
            <a:r>
              <a:rPr lang="ru-RU" dirty="0"/>
              <a:t>наркотические средства и психотропные вещества, внесенные в </a:t>
            </a:r>
            <a:r>
              <a:rPr lang="ru-RU" dirty="0" err="1"/>
              <a:t>Перечнень</a:t>
            </a:r>
            <a:r>
              <a:rPr lang="ru-RU" dirty="0"/>
              <a:t> наркотических средств и психотропных веществ, используемых в ветеринарии - десять лет;</a:t>
            </a:r>
          </a:p>
          <a:p>
            <a:pPr lvl="2"/>
            <a:r>
              <a:rPr lang="ru-RU" dirty="0" smtClean="0"/>
              <a:t>на</a:t>
            </a:r>
            <a:r>
              <a:rPr lang="ru-RU" dirty="0"/>
              <a:t>	иные	</a:t>
            </a:r>
            <a:r>
              <a:rPr lang="ru-RU" dirty="0" smtClean="0"/>
              <a:t>лекарственные средства, подлежащие</a:t>
            </a:r>
            <a:r>
              <a:rPr lang="ru-RU" dirty="0"/>
              <a:t> </a:t>
            </a:r>
            <a:r>
              <a:rPr lang="ru-RU" dirty="0" smtClean="0"/>
              <a:t>предметно-количественному </a:t>
            </a:r>
            <a:r>
              <a:rPr lang="ru-RU" dirty="0"/>
              <a:t>учету, за исключением наркотических средств и психотропных веществ, внесенных в Список Перечня наркотических средств и психотропных веществ, используемых в ветеринарии; анаболические стероиды - три года.</a:t>
            </a:r>
          </a:p>
        </p:txBody>
      </p:sp>
    </p:spTree>
    <p:extLst>
      <p:ext uri="{BB962C8B-B14F-4D97-AF65-F5344CB8AC3E}">
        <p14:creationId xmlns:p14="http://schemas.microsoft.com/office/powerpoint/2010/main" val="36278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По истечении срока хранения рецепты подлежат уничтожению в присутствии комиссии, о чем составляются акты.</a:t>
            </a:r>
          </a:p>
          <a:p>
            <a:r>
              <a:rPr lang="ru-RU" dirty="0" smtClean="0"/>
              <a:t>Приобретенные    гражданами   </a:t>
            </a:r>
            <a:r>
              <a:rPr lang="ru-RU" dirty="0"/>
              <a:t>(владельцами      животных) лекарственные препараты надлежащего качества не подлежат возврату или обмену в соответствии с Перечнем непродовольственных товаров надлежащего качества, не подлежащих возврату или обмену на аналогичный товар  других  размера,  формы,  габарита,  фасона,  расцветки  или комплектации, утвержденным постановлением Правительства Российской Федерации </a:t>
            </a:r>
            <a:r>
              <a:rPr lang="ru-RU" dirty="0" smtClean="0"/>
              <a:t>от 19  января </a:t>
            </a:r>
            <a:r>
              <a:rPr lang="ru-RU" dirty="0"/>
              <a:t>1998 </a:t>
            </a:r>
            <a:r>
              <a:rPr lang="ru-RU" dirty="0" smtClean="0"/>
              <a:t>г</a:t>
            </a:r>
            <a:r>
              <a:rPr lang="ru-RU" dirty="0"/>
              <a:t>. </a:t>
            </a:r>
            <a:r>
              <a:rPr lang="en-US" dirty="0" smtClean="0"/>
              <a:t>№ 55</a:t>
            </a:r>
            <a:endParaRPr lang="ru-RU" dirty="0"/>
          </a:p>
        </p:txBody>
      </p:sp>
    </p:spTree>
    <p:extLst>
      <p:ext uri="{BB962C8B-B14F-4D97-AF65-F5344CB8AC3E}">
        <p14:creationId xmlns:p14="http://schemas.microsoft.com/office/powerpoint/2010/main" val="163960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Не допускается повторный отпуск (реализация) лекарственных средств, признанных товаром ненадлежащего качества и возвращенных гражданами по этой причине.</a:t>
            </a:r>
          </a:p>
          <a:p>
            <a:r>
              <a:rPr lang="ru-RU" dirty="0" smtClean="0"/>
              <a:t>Неправильно </a:t>
            </a:r>
            <a:r>
              <a:rPr lang="ru-RU" dirty="0"/>
              <a:t>выписанные рецепты погашаются штампом «</a:t>
            </a:r>
            <a:r>
              <a:rPr lang="ru-RU" dirty="0" smtClean="0"/>
              <a:t>Рецепт недействителен</a:t>
            </a:r>
            <a:r>
              <a:rPr lang="ru-RU" dirty="0"/>
              <a:t>» и регистрируются в журнале. Информация обо всех неправильно выписанных рецептах доводится до сведения руководителя соответствующего ветеринарного лечебно-профилактического учреждения.</a:t>
            </a:r>
          </a:p>
        </p:txBody>
      </p:sp>
    </p:spTree>
    <p:extLst>
      <p:ext uri="{BB962C8B-B14F-4D97-AF65-F5344CB8AC3E}">
        <p14:creationId xmlns:p14="http://schemas.microsoft.com/office/powerpoint/2010/main" val="1388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Учет и отчетность в аптечных </a:t>
            </a:r>
            <a:r>
              <a:rPr lang="ru-RU" dirty="0" smtClean="0"/>
              <a:t>организациях</a:t>
            </a:r>
            <a:endParaRPr lang="ru-RU" dirty="0"/>
          </a:p>
        </p:txBody>
      </p:sp>
      <p:sp>
        <p:nvSpPr>
          <p:cNvPr id="4" name="Объект 3"/>
          <p:cNvSpPr>
            <a:spLocks noGrp="1"/>
          </p:cNvSpPr>
          <p:nvPr>
            <p:ph idx="1"/>
          </p:nvPr>
        </p:nvSpPr>
        <p:spPr/>
        <p:txBody>
          <a:bodyPr/>
          <a:lstStyle/>
          <a:p>
            <a:r>
              <a:rPr lang="ru-RU" dirty="0"/>
              <a:t>Аптечные организации ведут оперативный и бухгалтерский учет товарно-материальных ценностей по установленным формам в соответствии с законодательством Российской Федерации.</a:t>
            </a:r>
          </a:p>
          <a:p>
            <a:r>
              <a:rPr lang="ru-RU" dirty="0" smtClean="0"/>
              <a:t>Учет  </a:t>
            </a:r>
            <a:r>
              <a:rPr lang="ru-RU" dirty="0"/>
              <a:t>товара  в  аптечных организациях осуществляется по наименованиям, сериям, срокам годности, закупочным и (или) отпускным ценам по схемам, наиболее целесообразным в условиях данной организации (индивидуальная, натурально-стоимостная, стоимостная).</a:t>
            </a:r>
          </a:p>
        </p:txBody>
      </p:sp>
    </p:spTree>
    <p:extLst>
      <p:ext uri="{BB962C8B-B14F-4D97-AF65-F5344CB8AC3E}">
        <p14:creationId xmlns:p14="http://schemas.microsoft.com/office/powerpoint/2010/main" val="198032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Предметно-количественному  учету   подлежат   наркотические средства, психотропные вещества, спирт этиловый и другие лекарственные средства в соответствии с нормативной документацией.</a:t>
            </a:r>
          </a:p>
          <a:p>
            <a:r>
              <a:rPr lang="ru-RU" dirty="0" smtClean="0"/>
              <a:t>Порядок  </a:t>
            </a:r>
            <a:r>
              <a:rPr lang="ru-RU" dirty="0"/>
              <a:t>формирования  розничных  цен  на  лекарственные препараты (лекарственные средства) для аптечной организации независимо от организационно-правовой формы и форм собственности устанавливается в соответствии с требованиями нормативных правовых актов, утвержденных Правительством Российской Федерации и органами исполнительной власти субъектов Российской Федерации.</a:t>
            </a:r>
          </a:p>
          <a:p>
            <a:endParaRPr lang="ru-RU" dirty="0"/>
          </a:p>
        </p:txBody>
      </p:sp>
    </p:spTree>
    <p:extLst>
      <p:ext uri="{BB962C8B-B14F-4D97-AF65-F5344CB8AC3E}">
        <p14:creationId xmlns:p14="http://schemas.microsoft.com/office/powerpoint/2010/main" val="10279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Контроль за отпуском аптечными организациями лекарственных </a:t>
            </a:r>
            <a:r>
              <a:rPr lang="ru-RU" dirty="0" smtClean="0"/>
              <a:t>средств</a:t>
            </a:r>
            <a:endParaRPr lang="ru-RU" dirty="0"/>
          </a:p>
        </p:txBody>
      </p:sp>
      <p:sp>
        <p:nvSpPr>
          <p:cNvPr id="4" name="Объект 3"/>
          <p:cNvSpPr>
            <a:spLocks noGrp="1"/>
          </p:cNvSpPr>
          <p:nvPr>
            <p:ph idx="1"/>
          </p:nvPr>
        </p:nvSpPr>
        <p:spPr/>
        <p:txBody>
          <a:bodyPr/>
          <a:lstStyle/>
          <a:p>
            <a:r>
              <a:rPr lang="ru-RU" dirty="0"/>
              <a:t>Внутренний контроль за соблюдением работниками аптечной организации порядка отпуска лекарственных средств (в том числе подлежащих предметно-количественному учету; лекарственных средств, включенных в Перечень лекарственных средств, отпускаемых по рецептам врача (фельдшера), а также иных лекарственных средств, отпускаемых бесплатно или со скидкой), осуществляет руководитель (заместитель руководителя) аптечной организации или уполномоченный им ветеринарный (фармацевтический) работник аптечной организации.</a:t>
            </a:r>
          </a:p>
          <a:p>
            <a:endParaRPr lang="ru-RU" dirty="0"/>
          </a:p>
        </p:txBody>
      </p:sp>
    </p:spTree>
    <p:extLst>
      <p:ext uri="{BB962C8B-B14F-4D97-AF65-F5344CB8AC3E}">
        <p14:creationId xmlns:p14="http://schemas.microsoft.com/office/powerpoint/2010/main" val="413607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r>
              <a:rPr lang="ru-RU" dirty="0" smtClean="0"/>
              <a:t>Внешний </a:t>
            </a:r>
            <a:r>
              <a:rPr lang="ru-RU" dirty="0"/>
              <a:t>контроль соблюдения аптечными организациями порядка отпуска лекарственных средств осуществляется Федеральной службой по ветеринарному и фитосанитарному надзору и органами по контролю за оборотом наркотических средств и  психотропных веществ в  пределах </a:t>
            </a:r>
            <a:r>
              <a:rPr lang="ru-RU" dirty="0" smtClean="0"/>
              <a:t>их компетенции</a:t>
            </a:r>
            <a:r>
              <a:rPr lang="ru-RU" dirty="0"/>
              <a:t>.</a:t>
            </a:r>
          </a:p>
          <a:p>
            <a:endParaRPr lang="ru-RU" dirty="0"/>
          </a:p>
        </p:txBody>
      </p:sp>
    </p:spTree>
    <p:extLst>
      <p:ext uri="{BB962C8B-B14F-4D97-AF65-F5344CB8AC3E}">
        <p14:creationId xmlns:p14="http://schemas.microsoft.com/office/powerpoint/2010/main" val="16791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(1)</a:t>
            </a:r>
            <a:endParaRPr lang="ru-RU" dirty="0"/>
          </a:p>
        </p:txBody>
      </p:sp>
      <p:sp>
        <p:nvSpPr>
          <p:cNvPr id="3" name="Объект 2"/>
          <p:cNvSpPr>
            <a:spLocks noGrp="1"/>
          </p:cNvSpPr>
          <p:nvPr>
            <p:ph idx="1"/>
          </p:nvPr>
        </p:nvSpPr>
        <p:spPr/>
        <p:txBody>
          <a:bodyPr/>
          <a:lstStyle/>
          <a:p>
            <a:r>
              <a:rPr lang="ru-RU" dirty="0"/>
              <a:t>оптовой торговли лекарственными средствами для медицинского </a:t>
            </a:r>
            <a:r>
              <a:rPr lang="ru-RU" dirty="0" smtClean="0"/>
              <a:t>применения</a:t>
            </a:r>
            <a:br>
              <a:rPr lang="ru-RU" dirty="0" smtClean="0"/>
            </a:br>
            <a:r>
              <a:rPr lang="ru-RU" sz="1400" dirty="0"/>
              <a:t>Приказ </a:t>
            </a:r>
            <a:r>
              <a:rPr lang="ru-RU" sz="1400" dirty="0" err="1"/>
              <a:t>Минздравсоцразвития</a:t>
            </a:r>
            <a:r>
              <a:rPr lang="ru-RU" sz="1400" dirty="0"/>
              <a:t> РФ от 28.12.2010 N 1222н</a:t>
            </a:r>
            <a:endParaRPr lang="ru-RU" sz="1400" dirty="0" smtClean="0"/>
          </a:p>
          <a:p>
            <a:r>
              <a:rPr lang="ru-RU" dirty="0"/>
              <a:t>хранения лекарственных </a:t>
            </a:r>
            <a:r>
              <a:rPr lang="ru-RU" dirty="0" smtClean="0"/>
              <a:t>средств</a:t>
            </a:r>
            <a:br>
              <a:rPr lang="ru-RU" dirty="0" smtClean="0"/>
            </a:br>
            <a:r>
              <a:rPr lang="ru-RU" sz="1400" dirty="0"/>
              <a:t>Приказ </a:t>
            </a:r>
            <a:r>
              <a:rPr lang="ru-RU" sz="1400" dirty="0" err="1" smtClean="0"/>
              <a:t>Минздравсоцразвития</a:t>
            </a:r>
            <a:r>
              <a:rPr lang="ru-RU" sz="1400" dirty="0" smtClean="0"/>
              <a:t> </a:t>
            </a:r>
            <a:r>
              <a:rPr lang="ru-RU" sz="1400" dirty="0"/>
              <a:t>РФ от 23.08.2010 N </a:t>
            </a:r>
            <a:r>
              <a:rPr lang="ru-RU" sz="1400" dirty="0" smtClean="0"/>
              <a:t>706н</a:t>
            </a:r>
          </a:p>
          <a:p>
            <a:r>
              <a:rPr lang="ru-RU" dirty="0"/>
              <a:t>организации производства и контроля качества лекарственных </a:t>
            </a:r>
            <a:r>
              <a:rPr lang="ru-RU" dirty="0" smtClean="0"/>
              <a:t>средств</a:t>
            </a:r>
            <a:br>
              <a:rPr lang="ru-RU" dirty="0" smtClean="0"/>
            </a:br>
            <a:r>
              <a:rPr lang="ru-RU" sz="1400" dirty="0"/>
              <a:t>Приказ </a:t>
            </a:r>
            <a:r>
              <a:rPr lang="ru-RU" sz="1400" dirty="0" err="1"/>
              <a:t>Минпромторга</a:t>
            </a:r>
            <a:r>
              <a:rPr lang="ru-RU" sz="1400" dirty="0"/>
              <a:t> России от 14.06.2013 N </a:t>
            </a:r>
            <a:r>
              <a:rPr lang="ru-RU" sz="1400" dirty="0" smtClean="0"/>
              <a:t>916</a:t>
            </a:r>
          </a:p>
          <a:p>
            <a:r>
              <a:rPr lang="ru-RU" dirty="0"/>
              <a:t>государственной регистрации лекарственных средств для животных и кормовых </a:t>
            </a:r>
            <a:r>
              <a:rPr lang="ru-RU" dirty="0" smtClean="0"/>
              <a:t>добавок</a:t>
            </a:r>
            <a:br>
              <a:rPr lang="ru-RU" dirty="0" smtClean="0"/>
            </a:br>
            <a:r>
              <a:rPr lang="ru-RU" sz="1400" dirty="0"/>
              <a:t>Приказ Минсельхоза РФ от 01.04.2005 N 48</a:t>
            </a:r>
            <a:endParaRPr lang="ru-RU" sz="1400" dirty="0" smtClean="0"/>
          </a:p>
          <a:p>
            <a:endParaRPr lang="ru-RU" dirty="0"/>
          </a:p>
        </p:txBody>
      </p:sp>
    </p:spTree>
    <p:extLst>
      <p:ext uri="{BB962C8B-B14F-4D97-AF65-F5344CB8AC3E}">
        <p14:creationId xmlns:p14="http://schemas.microsoft.com/office/powerpoint/2010/main" val="33262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Требования к персоналу аптечных организаций</a:t>
            </a:r>
          </a:p>
        </p:txBody>
      </p:sp>
      <p:sp>
        <p:nvSpPr>
          <p:cNvPr id="3" name="Объект 2"/>
          <p:cNvSpPr>
            <a:spLocks noGrp="1"/>
          </p:cNvSpPr>
          <p:nvPr>
            <p:ph idx="1"/>
          </p:nvPr>
        </p:nvSpPr>
        <p:spPr/>
        <p:txBody>
          <a:bodyPr>
            <a:normAutofit fontScale="85000" lnSpcReduction="20000"/>
          </a:bodyPr>
          <a:lstStyle/>
          <a:p>
            <a:r>
              <a:rPr lang="ru-RU" dirty="0"/>
              <a:t>Наличие  у  индивидуального  предпринимателя  высшего  или среднего фармацевтического или ветеринарного образования и сертификата специалиста.</a:t>
            </a:r>
          </a:p>
          <a:p>
            <a:r>
              <a:rPr lang="ru-RU" dirty="0" smtClean="0"/>
              <a:t>Наличие  </a:t>
            </a:r>
            <a:r>
              <a:rPr lang="ru-RU" dirty="0"/>
              <a:t>у  работников,  деятельность  которых  связана  с изготовлением, приемом, хранением, отпуском и продажей лекарственных средств, высшего или среднего фармацевтического или ветеринарного образования и сертификатов специалиста.</a:t>
            </a:r>
          </a:p>
          <a:p>
            <a:r>
              <a:rPr lang="ru-RU" dirty="0" smtClean="0"/>
              <a:t>Наличие </a:t>
            </a:r>
            <a:r>
              <a:rPr lang="ru-RU" dirty="0"/>
              <a:t>у руководителя организации, деятельность которого непосредственно связана с приемом, хранением, отпуском, изготовлением и уничтожением лекарственных средств, высшего фармацевтического или ветеринарного образования, стажа работы по специальности не менее 3 лет и сертификата специалиста.</a:t>
            </a:r>
          </a:p>
          <a:p>
            <a:endParaRPr lang="ru-RU" dirty="0"/>
          </a:p>
        </p:txBody>
      </p:sp>
    </p:spTree>
    <p:extLst>
      <p:ext uri="{BB962C8B-B14F-4D97-AF65-F5344CB8AC3E}">
        <p14:creationId xmlns:p14="http://schemas.microsoft.com/office/powerpoint/2010/main" val="286962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r>
              <a:rPr lang="ru-RU" dirty="0"/>
              <a:t>В аптечных организациях, расположенных вне города, руководство аптечной организацией может осуществлять ветеринарный фельдшер или фармацевт, имеющий сертификат специалиста.</a:t>
            </a:r>
          </a:p>
          <a:p>
            <a:r>
              <a:rPr lang="ru-RU" dirty="0" smtClean="0"/>
              <a:t>В  </a:t>
            </a:r>
            <a:r>
              <a:rPr lang="ru-RU" dirty="0"/>
              <a:t>отделах  аптечных  организаций  с  открытой  формой  </a:t>
            </a:r>
            <a:r>
              <a:rPr lang="ru-RU" dirty="0" smtClean="0"/>
              <a:t>выкладки товаров </a:t>
            </a:r>
            <a:r>
              <a:rPr lang="ru-RU" dirty="0"/>
              <a:t>и реализующих товары, разрешенные к отпуску из аптечных организаций, допускается привлечение лиц с высшим или средним фармацевтическим или ветеринарным образованием в качестве консультантов.</a:t>
            </a:r>
          </a:p>
          <a:p>
            <a:endParaRPr lang="ru-RU" dirty="0"/>
          </a:p>
        </p:txBody>
      </p:sp>
    </p:spTree>
    <p:extLst>
      <p:ext uri="{BB962C8B-B14F-4D97-AF65-F5344CB8AC3E}">
        <p14:creationId xmlns:p14="http://schemas.microsoft.com/office/powerpoint/2010/main" val="32882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fontScale="92500" lnSpcReduction="10000"/>
          </a:bodyPr>
          <a:lstStyle/>
          <a:p>
            <a:r>
              <a:rPr lang="ru-RU" dirty="0"/>
              <a:t>Специалисты аптечных организаций должны повышать свою квалификацию в соответствии с законодательством Российской Федерации.</a:t>
            </a:r>
          </a:p>
          <a:p>
            <a:r>
              <a:rPr lang="ru-RU" dirty="0" smtClean="0"/>
              <a:t>Персонал </a:t>
            </a:r>
            <a:r>
              <a:rPr lang="ru-RU" dirty="0"/>
              <a:t>аптечных организаций должен соблюдать правила личной гигиены, включая использование специальной одежды.</a:t>
            </a:r>
          </a:p>
          <a:p>
            <a:r>
              <a:rPr lang="ru-RU" dirty="0" smtClean="0"/>
              <a:t>Не  </a:t>
            </a:r>
            <a:r>
              <a:rPr lang="ru-RU" dirty="0"/>
              <a:t>разрешается  в  производственных  помещениях,  а  также  на рабочих местах в торговом зале курение, прием пищи, хранение личных лекарственных препаратов, продуктов питания, напитков, табачных изделий.</a:t>
            </a:r>
          </a:p>
          <a:p>
            <a:r>
              <a:rPr lang="ru-RU" dirty="0" smtClean="0"/>
              <a:t>В своей</a:t>
            </a:r>
            <a:r>
              <a:rPr lang="ru-RU" dirty="0"/>
              <a:t> </a:t>
            </a:r>
            <a:r>
              <a:rPr lang="ru-RU" dirty="0" smtClean="0"/>
              <a:t>производственной деятельности сотрудники</a:t>
            </a:r>
            <a:r>
              <a:rPr lang="ru-RU" dirty="0"/>
              <a:t> </a:t>
            </a:r>
            <a:r>
              <a:rPr lang="ru-RU" dirty="0" smtClean="0"/>
              <a:t>аптечных организаций </a:t>
            </a:r>
            <a:r>
              <a:rPr lang="ru-RU" dirty="0"/>
              <a:t>руководствуются законодательством Российской Федерации в области фармацевтической деятельности, правилами внутреннего трудового распорядка, требованиями техники </a:t>
            </a:r>
            <a:r>
              <a:rPr lang="ru-RU" dirty="0" smtClean="0"/>
              <a:t>безопасности</a:t>
            </a:r>
            <a:endParaRPr lang="ru-RU" dirty="0"/>
          </a:p>
          <a:p>
            <a:endParaRPr lang="ru-RU" dirty="0"/>
          </a:p>
        </p:txBody>
      </p:sp>
    </p:spTree>
    <p:extLst>
      <p:ext uri="{BB962C8B-B14F-4D97-AF65-F5344CB8AC3E}">
        <p14:creationId xmlns:p14="http://schemas.microsoft.com/office/powerpoint/2010/main" val="342099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901" y="76200"/>
            <a:ext cx="8104249" cy="1120552"/>
          </a:xfrm>
        </p:spPr>
        <p:txBody>
          <a:bodyPr>
            <a:normAutofit/>
          </a:bodyPr>
          <a:lstStyle/>
          <a:p>
            <a:r>
              <a:rPr lang="ru-RU" dirty="0"/>
              <a:t>Обеспечение качества лекарственных </a:t>
            </a:r>
            <a:r>
              <a:rPr lang="ru-RU" dirty="0" smtClean="0"/>
              <a:t>препаратов (лекарственных </a:t>
            </a:r>
            <a:r>
              <a:rPr lang="ru-RU" dirty="0"/>
              <a:t>средств</a:t>
            </a:r>
            <a:r>
              <a:rPr lang="ru-RU" dirty="0" smtClean="0"/>
              <a:t>)</a:t>
            </a:r>
            <a:endParaRPr lang="ru-RU" dirty="0"/>
          </a:p>
        </p:txBody>
      </p:sp>
      <p:sp>
        <p:nvSpPr>
          <p:cNvPr id="3" name="Объект 2"/>
          <p:cNvSpPr>
            <a:spLocks noGrp="1"/>
          </p:cNvSpPr>
          <p:nvPr>
            <p:ph idx="1"/>
          </p:nvPr>
        </p:nvSpPr>
        <p:spPr/>
        <p:txBody>
          <a:bodyPr>
            <a:normAutofit/>
          </a:bodyPr>
          <a:lstStyle/>
          <a:p>
            <a:r>
              <a:rPr lang="ru-RU" dirty="0"/>
              <a:t>В аптечной организации должна быть сформирована система управления качеством аптечной организации.</a:t>
            </a:r>
          </a:p>
          <a:p>
            <a:r>
              <a:rPr lang="ru-RU" dirty="0" smtClean="0"/>
              <a:t>Каждая </a:t>
            </a:r>
            <a:r>
              <a:rPr lang="ru-RU" dirty="0"/>
              <a:t>аптечная организация должна иметь правила внутреннего трудового  распорядка,  утвержденные  руководителем  организации,  с отметкой об ознакомлении сотрудников. Пересмотр правил и повторное ознакомление  с  ними  сотрудников  аптечной  организации  </a:t>
            </a:r>
            <a:r>
              <a:rPr lang="ru-RU" dirty="0" smtClean="0"/>
              <a:t>производятся ежегодно.</a:t>
            </a:r>
            <a:endParaRPr lang="ru-RU" dirty="0"/>
          </a:p>
        </p:txBody>
      </p:sp>
    </p:spTree>
    <p:extLst>
      <p:ext uri="{BB962C8B-B14F-4D97-AF65-F5344CB8AC3E}">
        <p14:creationId xmlns:p14="http://schemas.microsoft.com/office/powerpoint/2010/main" val="400893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lstStyle/>
          <a:p>
            <a:r>
              <a:rPr lang="ru-RU" dirty="0"/>
              <a:t>При проведении проверок следует обращать внимание на наличие в аптечной организации соответствующих документов на занимаемые помещения, должностных инструкций сотрудников, стандартов, иных необходимых документов.</a:t>
            </a:r>
          </a:p>
          <a:p>
            <a:r>
              <a:rPr lang="ru-RU" dirty="0" smtClean="0"/>
              <a:t>Проверки  </a:t>
            </a:r>
            <a:r>
              <a:rPr lang="ru-RU" dirty="0"/>
              <a:t>могут  проводиться  как  сотрудниками  аптечной организации, независимыми от лиц, непосредственно осуществляющих проверяемую деятельность, так и независимыми экспертами.</a:t>
            </a:r>
          </a:p>
          <a:p>
            <a:r>
              <a:rPr lang="ru-RU" dirty="0" smtClean="0"/>
              <a:t>Частота </a:t>
            </a:r>
            <a:r>
              <a:rPr lang="ru-RU" dirty="0"/>
              <a:t>проверок определяется самой аптечной организацией.</a:t>
            </a:r>
          </a:p>
          <a:p>
            <a:endParaRPr lang="ru-RU" dirty="0"/>
          </a:p>
        </p:txBody>
      </p:sp>
    </p:spTree>
    <p:extLst>
      <p:ext uri="{BB962C8B-B14F-4D97-AF65-F5344CB8AC3E}">
        <p14:creationId xmlns:p14="http://schemas.microsoft.com/office/powerpoint/2010/main" val="18170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r>
              <a:rPr lang="ru-RU" dirty="0"/>
              <a:t>Результаты проверок протоколируются и доводятся до сведения персонала, ответственного за проверяемый участок работы, и руководства аптечной организации.</a:t>
            </a:r>
          </a:p>
          <a:p>
            <a:r>
              <a:rPr lang="ru-RU" dirty="0" smtClean="0"/>
              <a:t>При   </a:t>
            </a:r>
            <a:r>
              <a:rPr lang="ru-RU" dirty="0"/>
              <a:t>последующих  проверках   контролируется  выполнение рекомендаций и их эффективность.</a:t>
            </a:r>
          </a:p>
          <a:p>
            <a:r>
              <a:rPr lang="ru-RU" dirty="0" smtClean="0"/>
              <a:t>Каждый </a:t>
            </a:r>
            <a:r>
              <a:rPr lang="ru-RU" dirty="0"/>
              <a:t>сотрудник аптечной организации должен быть ознакомлен с настоящими Правилами, порядком выполнения закрепленных за ним обязанностей, нормативными правовыми актами и стандартами, относящимися к  деятельности организации.  В  аптечных  организациях </a:t>
            </a:r>
            <a:r>
              <a:rPr lang="ru-RU" dirty="0" smtClean="0"/>
              <a:t>на каждого </a:t>
            </a:r>
            <a:r>
              <a:rPr lang="ru-RU" dirty="0"/>
              <a:t>сотрудника должны быть должностные инструкции, утвержденные в соответствующем порядке.</a:t>
            </a:r>
          </a:p>
          <a:p>
            <a:endParaRPr lang="ru-RU" dirty="0"/>
          </a:p>
        </p:txBody>
      </p:sp>
    </p:spTree>
    <p:extLst>
      <p:ext uri="{BB962C8B-B14F-4D97-AF65-F5344CB8AC3E}">
        <p14:creationId xmlns:p14="http://schemas.microsoft.com/office/powerpoint/2010/main" val="40450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В аптечных организациях должна быть предусмотрена система постоянного повышения профессионального образования сотрудников по вопросам законодательства Российской Федерации, применения лекарственных средств и другое. План и темы занятий утверждаются руководителем аптечной организации.</a:t>
            </a:r>
          </a:p>
          <a:p>
            <a:r>
              <a:rPr lang="ru-RU" dirty="0" smtClean="0"/>
              <a:t>Руководитель </a:t>
            </a:r>
            <a:r>
              <a:rPr lang="ru-RU" dirty="0"/>
              <a:t>аптечной организации назначает из руководящего персонала уполномоченного по качеству лекарственных средств.</a:t>
            </a:r>
          </a:p>
          <a:p>
            <a:r>
              <a:rPr lang="ru-RU" dirty="0" smtClean="0"/>
              <a:t>Аптечная   </a:t>
            </a:r>
            <a:r>
              <a:rPr lang="ru-RU" dirty="0"/>
              <a:t>организация   обеспечивает   ведение   документации   в соответствии с законодательством Российской Федерации.</a:t>
            </a:r>
          </a:p>
          <a:p>
            <a:endParaRPr lang="ru-RU" dirty="0"/>
          </a:p>
        </p:txBody>
      </p:sp>
    </p:spTree>
    <p:extLst>
      <p:ext uri="{BB962C8B-B14F-4D97-AF65-F5344CB8AC3E}">
        <p14:creationId xmlns:p14="http://schemas.microsoft.com/office/powerpoint/2010/main" val="331310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normAutofit fontScale="90000"/>
          </a:bodyPr>
          <a:lstStyle/>
          <a:p>
            <a:r>
              <a:rPr lang="ru-RU" dirty="0"/>
              <a:t>Правила хранения лекарственных средств</a:t>
            </a:r>
            <a:br>
              <a:rPr lang="ru-RU" dirty="0"/>
            </a:br>
            <a:r>
              <a:rPr lang="ru-RU" dirty="0"/>
              <a:t>для ветеринарного применения</a:t>
            </a:r>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55569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a:t>Общие требования к помещениям для хранения лекарственных </a:t>
            </a:r>
            <a:r>
              <a:rPr lang="ru-RU" dirty="0" smtClean="0"/>
              <a:t>средств</a:t>
            </a:r>
            <a:endParaRPr lang="ru-RU" dirty="0"/>
          </a:p>
        </p:txBody>
      </p:sp>
      <p:sp>
        <p:nvSpPr>
          <p:cNvPr id="5" name="Объект 4"/>
          <p:cNvSpPr>
            <a:spLocks noGrp="1"/>
          </p:cNvSpPr>
          <p:nvPr>
            <p:ph idx="1"/>
          </p:nvPr>
        </p:nvSpPr>
        <p:spPr/>
        <p:txBody>
          <a:bodyPr/>
          <a:lstStyle/>
          <a:p>
            <a:r>
              <a:rPr lang="ru-RU" dirty="0"/>
              <a:t>Устройство, состав, размеры площадей, эксплуатация </a:t>
            </a:r>
            <a:r>
              <a:rPr lang="ru-RU" dirty="0" smtClean="0"/>
              <a:t>и оборудование </a:t>
            </a:r>
            <a:r>
              <a:rPr lang="ru-RU" dirty="0"/>
              <a:t>помещений для хранения лекарственных средств </a:t>
            </a:r>
            <a:r>
              <a:rPr lang="ru-RU" dirty="0" smtClean="0"/>
              <a:t>должны обеспечивать </a:t>
            </a:r>
            <a:r>
              <a:rPr lang="ru-RU" dirty="0"/>
              <a:t>их сохранность с учетом </a:t>
            </a:r>
            <a:r>
              <a:rPr lang="ru-RU" dirty="0" smtClean="0"/>
              <a:t>физико-химических, фармакологических </a:t>
            </a:r>
            <a:r>
              <a:rPr lang="ru-RU" dirty="0"/>
              <a:t>и токсикологических свойств, а также </a:t>
            </a:r>
            <a:r>
              <a:rPr lang="ru-RU" dirty="0" smtClean="0"/>
              <a:t>требований нормативного </a:t>
            </a:r>
            <a:r>
              <a:rPr lang="ru-RU" dirty="0"/>
              <a:t>документа.</a:t>
            </a:r>
          </a:p>
        </p:txBody>
      </p:sp>
    </p:spTree>
    <p:extLst>
      <p:ext uri="{BB962C8B-B14F-4D97-AF65-F5344CB8AC3E}">
        <p14:creationId xmlns:p14="http://schemas.microsoft.com/office/powerpoint/2010/main" val="363774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r>
              <a:rPr lang="ru-RU" dirty="0"/>
              <a:t>Отделка помещений для хранения лекарственных </a:t>
            </a:r>
            <a:r>
              <a:rPr lang="ru-RU" dirty="0" smtClean="0"/>
              <a:t>средств (внутренние </a:t>
            </a:r>
            <a:r>
              <a:rPr lang="ru-RU" dirty="0"/>
              <a:t>поверхности стен, потолков) и должна быть гладкой и </a:t>
            </a:r>
            <a:r>
              <a:rPr lang="ru-RU" dirty="0" smtClean="0"/>
              <a:t>допускать возможность </a:t>
            </a:r>
            <a:r>
              <a:rPr lang="ru-RU" dirty="0"/>
              <a:t>проведения влажной уборки. Полы помещений должны </a:t>
            </a:r>
            <a:r>
              <a:rPr lang="ru-RU" dirty="0" smtClean="0"/>
              <a:t>иметь не </a:t>
            </a:r>
            <a:r>
              <a:rPr lang="ru-RU" dirty="0"/>
              <a:t>образующее пыль покрытие, устойчивое к воздействию механической </a:t>
            </a:r>
            <a:r>
              <a:rPr lang="ru-RU" dirty="0" smtClean="0"/>
              <a:t>и влажной </a:t>
            </a:r>
            <a:r>
              <a:rPr lang="ru-RU" dirty="0"/>
              <a:t>уборки с использованием дезинфицирующих средств, при этом </a:t>
            </a:r>
            <a:r>
              <a:rPr lang="ru-RU" dirty="0" smtClean="0"/>
              <a:t>не допускается </a:t>
            </a:r>
            <a:r>
              <a:rPr lang="ru-RU" dirty="0"/>
              <a:t>использование деревянных неокрашенных поверхностей.</a:t>
            </a:r>
          </a:p>
        </p:txBody>
      </p:sp>
    </p:spTree>
    <p:extLst>
      <p:ext uri="{BB962C8B-B14F-4D97-AF65-F5344CB8AC3E}">
        <p14:creationId xmlns:p14="http://schemas.microsoft.com/office/powerpoint/2010/main" val="51304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(2)</a:t>
            </a:r>
            <a:endParaRPr lang="ru-RU" dirty="0"/>
          </a:p>
        </p:txBody>
      </p:sp>
      <p:sp>
        <p:nvSpPr>
          <p:cNvPr id="3" name="Объект 2"/>
          <p:cNvSpPr>
            <a:spLocks noGrp="1"/>
          </p:cNvSpPr>
          <p:nvPr>
            <p:ph idx="1"/>
          </p:nvPr>
        </p:nvSpPr>
        <p:spPr/>
        <p:txBody>
          <a:bodyPr>
            <a:normAutofit/>
          </a:bodyPr>
          <a:lstStyle/>
          <a:p>
            <a:r>
              <a:rPr lang="ru-RU" dirty="0" smtClean="0"/>
              <a:t>хранения наркотических средств, психотропных веществ и их </a:t>
            </a:r>
            <a:r>
              <a:rPr lang="ru-RU" dirty="0" err="1" smtClean="0"/>
              <a:t>прекурсоров</a:t>
            </a:r>
            <a:r>
              <a:rPr lang="ru-RU" dirty="0"/>
              <a:t/>
            </a:r>
            <a:br>
              <a:rPr lang="ru-RU" dirty="0"/>
            </a:br>
            <a:r>
              <a:rPr lang="ru-RU" sz="1400" dirty="0" smtClean="0"/>
              <a:t>Постановление Правительства РФ от </a:t>
            </a:r>
            <a:r>
              <a:rPr lang="ru-RU" sz="1400" dirty="0"/>
              <a:t>31 декабря 2009 г. N 1148</a:t>
            </a:r>
          </a:p>
          <a:p>
            <a:r>
              <a:rPr lang="ru-RU" dirty="0" smtClean="0"/>
              <a:t>допуска лиц к работе с наркотическими средствами и психотропными веществами, а также к деятельности, связанной с оборотом </a:t>
            </a:r>
            <a:r>
              <a:rPr lang="ru-RU" dirty="0" err="1" smtClean="0"/>
              <a:t>прекурсоров</a:t>
            </a:r>
            <a:r>
              <a:rPr lang="ru-RU" dirty="0" smtClean="0"/>
              <a:t> наркотических средств и психотропных веществ</a:t>
            </a:r>
            <a:br>
              <a:rPr lang="ru-RU" dirty="0" smtClean="0"/>
            </a:br>
            <a:r>
              <a:rPr lang="ru-RU" sz="1400" dirty="0" smtClean="0"/>
              <a:t>Постановление </a:t>
            </a:r>
            <a:r>
              <a:rPr lang="ru-RU" sz="1400" dirty="0"/>
              <a:t>Правительства </a:t>
            </a:r>
            <a:r>
              <a:rPr lang="ru-RU" sz="1400" dirty="0" smtClean="0"/>
              <a:t>РФ от </a:t>
            </a:r>
            <a:r>
              <a:rPr lang="ru-RU" sz="1400" dirty="0"/>
              <a:t>6 августа 1998 г. N 892</a:t>
            </a:r>
            <a:endParaRPr lang="ru-RU" sz="1400" dirty="0" smtClean="0"/>
          </a:p>
          <a:p>
            <a:r>
              <a:rPr lang="ru-RU" dirty="0" smtClean="0"/>
              <a:t>представления юридическими лицами отчетов о деятельности, связанной с оборотом наркотических средств и психотропных веществ</a:t>
            </a:r>
            <a:br>
              <a:rPr lang="ru-RU" dirty="0" smtClean="0"/>
            </a:br>
            <a:r>
              <a:rPr lang="ru-RU" sz="1400" dirty="0"/>
              <a:t>Постановление Правительства РФ </a:t>
            </a:r>
            <a:r>
              <a:rPr lang="ru-RU" sz="1400" dirty="0" smtClean="0"/>
              <a:t>от </a:t>
            </a:r>
            <a:r>
              <a:rPr lang="ru-RU" sz="1400" dirty="0"/>
              <a:t>4 ноября 2006 г. N 644</a:t>
            </a:r>
            <a:r>
              <a:rPr lang="ru-RU" sz="1400" dirty="0" smtClean="0"/>
              <a:t> </a:t>
            </a:r>
            <a:endParaRPr lang="ru-RU" sz="1400" dirty="0"/>
          </a:p>
        </p:txBody>
      </p:sp>
    </p:spTree>
    <p:extLst>
      <p:ext uri="{BB962C8B-B14F-4D97-AF65-F5344CB8AC3E}">
        <p14:creationId xmlns:p14="http://schemas.microsoft.com/office/powerpoint/2010/main" val="343385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Помещения для хранения лекарственных средств должны </a:t>
            </a:r>
            <a:r>
              <a:rPr lang="ru-RU" dirty="0" smtClean="0"/>
              <a:t>быть оснащены </a:t>
            </a:r>
            <a:r>
              <a:rPr lang="ru-RU" dirty="0"/>
              <a:t>оборудованием, позволяющим обеспечить температурные </a:t>
            </a:r>
            <a:r>
              <a:rPr lang="ru-RU" dirty="0" smtClean="0"/>
              <a:t>и влажностные </a:t>
            </a:r>
            <a:r>
              <a:rPr lang="ru-RU" dirty="0"/>
              <a:t>режимы хранения лекарственных средств в соответствии </a:t>
            </a:r>
            <a:r>
              <a:rPr lang="ru-RU" dirty="0" smtClean="0"/>
              <a:t>с инструкциями </a:t>
            </a:r>
            <a:r>
              <a:rPr lang="ru-RU" dirty="0"/>
              <a:t>по применению лекарственных препаратов для </a:t>
            </a:r>
            <a:r>
              <a:rPr lang="ru-RU" dirty="0" smtClean="0"/>
              <a:t>ветеринарного применения, </a:t>
            </a:r>
            <a:r>
              <a:rPr lang="ru-RU" dirty="0"/>
              <a:t>и условиями, указанными </a:t>
            </a:r>
            <a:r>
              <a:rPr lang="ru-RU" dirty="0" smtClean="0"/>
              <a:t>на вторичной </a:t>
            </a:r>
            <a:r>
              <a:rPr lang="ru-RU" dirty="0"/>
              <a:t>(потребительской) упаковке – для лекарственных препаратов, </a:t>
            </a:r>
            <a:r>
              <a:rPr lang="ru-RU" dirty="0" smtClean="0"/>
              <a:t>на первичной </a:t>
            </a:r>
            <a:r>
              <a:rPr lang="ru-RU" dirty="0"/>
              <a:t>упаковке – для фармацевтических субстанций, либо </a:t>
            </a:r>
            <a:r>
              <a:rPr lang="ru-RU" dirty="0" smtClean="0"/>
              <a:t>помещения рекомендуется </a:t>
            </a:r>
            <a:r>
              <a:rPr lang="ru-RU" dirty="0"/>
              <a:t>оборудовать принудительной или естественной </a:t>
            </a:r>
            <a:r>
              <a:rPr lang="ru-RU" dirty="0" smtClean="0"/>
              <a:t>вентиляцией (форточки</a:t>
            </a:r>
            <a:r>
              <a:rPr lang="ru-RU" dirty="0"/>
              <a:t>, фрамуги, вторые решетчатые двери).</a:t>
            </a:r>
          </a:p>
        </p:txBody>
      </p:sp>
    </p:spTree>
    <p:extLst>
      <p:ext uri="{BB962C8B-B14F-4D97-AF65-F5344CB8AC3E}">
        <p14:creationId xmlns:p14="http://schemas.microsoft.com/office/powerpoint/2010/main" val="131680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Помещения для хранения лекарственных средств должны </a:t>
            </a:r>
            <a:r>
              <a:rPr lang="ru-RU" dirty="0" smtClean="0"/>
              <a:t>иметь системы </a:t>
            </a:r>
            <a:r>
              <a:rPr lang="ru-RU" dirty="0"/>
              <a:t>электроснабжения, отопления и приточно-вытяжную </a:t>
            </a:r>
            <a:r>
              <a:rPr lang="ru-RU" dirty="0" smtClean="0"/>
              <a:t>вентиляцию. Не </a:t>
            </a:r>
            <a:r>
              <a:rPr lang="ru-RU" dirty="0"/>
              <a:t>допускается обогревание помещений газовыми приборами с </a:t>
            </a:r>
            <a:r>
              <a:rPr lang="ru-RU" dirty="0" smtClean="0"/>
              <a:t>открытым пламенем </a:t>
            </a:r>
            <a:r>
              <a:rPr lang="ru-RU" dirty="0"/>
              <a:t>или электронагревательными приборами с </a:t>
            </a:r>
            <a:r>
              <a:rPr lang="ru-RU" dirty="0" smtClean="0"/>
              <a:t>открытой </a:t>
            </a:r>
            <a:r>
              <a:rPr lang="ru-RU" dirty="0" err="1" smtClean="0"/>
              <a:t>электроспиралью</a:t>
            </a:r>
            <a:r>
              <a:rPr lang="ru-RU" dirty="0"/>
              <a:t>.</a:t>
            </a:r>
          </a:p>
        </p:txBody>
      </p:sp>
    </p:spTree>
    <p:extLst>
      <p:ext uri="{BB962C8B-B14F-4D97-AF65-F5344CB8AC3E}">
        <p14:creationId xmlns:p14="http://schemas.microsoft.com/office/powerpoint/2010/main" val="36799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Помещения для хранения лекарственных средств должны </a:t>
            </a:r>
            <a:r>
              <a:rPr lang="ru-RU" dirty="0" smtClean="0"/>
              <a:t>быть обеспечены </a:t>
            </a:r>
            <a:r>
              <a:rPr lang="ru-RU" dirty="0"/>
              <a:t>стеллажами, шкафами, поддонами, подтоварниками (</a:t>
            </a:r>
            <a:r>
              <a:rPr lang="ru-RU" dirty="0" smtClean="0"/>
              <a:t>не допускается </a:t>
            </a:r>
            <a:r>
              <a:rPr lang="ru-RU" dirty="0"/>
              <a:t>хранение лекарственных средств на деревянной </a:t>
            </a:r>
            <a:r>
              <a:rPr lang="ru-RU" dirty="0" smtClean="0"/>
              <a:t>неокрашенной поверхности</a:t>
            </a:r>
            <a:r>
              <a:rPr lang="ru-RU" dirty="0"/>
              <a:t>).</a:t>
            </a:r>
          </a:p>
          <a:p>
            <a:r>
              <a:rPr lang="ru-RU" dirty="0" smtClean="0"/>
              <a:t>Не </a:t>
            </a:r>
            <a:r>
              <a:rPr lang="ru-RU" dirty="0"/>
              <a:t>допускается размещение лекарственных средств на полу </a:t>
            </a:r>
            <a:r>
              <a:rPr lang="ru-RU" dirty="0" smtClean="0"/>
              <a:t>без поддона</a:t>
            </a:r>
            <a:r>
              <a:rPr lang="ru-RU" dirty="0"/>
              <a:t>.</a:t>
            </a:r>
          </a:p>
          <a:p>
            <a:r>
              <a:rPr lang="ru-RU" dirty="0"/>
              <a:t>Поддоны могут располагаться на полу в один ряд или на стеллажах </a:t>
            </a:r>
            <a:r>
              <a:rPr lang="ru-RU" dirty="0" smtClean="0"/>
              <a:t>в несколько </a:t>
            </a:r>
            <a:r>
              <a:rPr lang="ru-RU" dirty="0"/>
              <a:t>ярусов, в зависимости от высоты стеллажа. Не </a:t>
            </a:r>
            <a:r>
              <a:rPr lang="ru-RU" dirty="0" smtClean="0"/>
              <a:t>допускается размещение </a:t>
            </a:r>
            <a:r>
              <a:rPr lang="ru-RU" dirty="0"/>
              <a:t>поддонов с лекарственными средствами в несколько рядов </a:t>
            </a:r>
            <a:r>
              <a:rPr lang="ru-RU" dirty="0" smtClean="0"/>
              <a:t>по высоте </a:t>
            </a:r>
            <a:r>
              <a:rPr lang="ru-RU" dirty="0"/>
              <a:t>без использования стеллажей.</a:t>
            </a:r>
          </a:p>
        </p:txBody>
      </p:sp>
    </p:spTree>
    <p:extLst>
      <p:ext uri="{BB962C8B-B14F-4D97-AF65-F5344CB8AC3E}">
        <p14:creationId xmlns:p14="http://schemas.microsoft.com/office/powerpoint/2010/main" val="19361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В помещениях для хранения лекарственных средств </a:t>
            </a:r>
            <a:r>
              <a:rPr lang="ru-RU" dirty="0" smtClean="0"/>
              <a:t>стеллажи (шкафы</a:t>
            </a:r>
            <a:r>
              <a:rPr lang="ru-RU" dirty="0"/>
              <a:t>) должны быть установлены таким образом, чтобы </a:t>
            </a:r>
            <a:r>
              <a:rPr lang="ru-RU" dirty="0" smtClean="0"/>
              <a:t>обеспечить свободный </a:t>
            </a:r>
            <a:r>
              <a:rPr lang="ru-RU" dirty="0"/>
              <a:t>проход и доступ к лекарственным средствам персонала и, </a:t>
            </a:r>
            <a:r>
              <a:rPr lang="ru-RU" dirty="0" smtClean="0"/>
              <a:t>при необходимости</a:t>
            </a:r>
            <a:r>
              <a:rPr lang="ru-RU" dirty="0"/>
              <a:t>, погрузочных устройств, а также доступность </a:t>
            </a:r>
            <a:r>
              <a:rPr lang="ru-RU" dirty="0" smtClean="0"/>
              <a:t>стеллажей (шкафов</a:t>
            </a:r>
            <a:r>
              <a:rPr lang="ru-RU" dirty="0"/>
              <a:t>), стен, пола для уборки. Стеллажи для хранения </a:t>
            </a:r>
            <a:r>
              <a:rPr lang="ru-RU" dirty="0" smtClean="0"/>
              <a:t>лекарственных средств </a:t>
            </a:r>
            <a:r>
              <a:rPr lang="ru-RU" dirty="0"/>
              <a:t>должны быть установлены следующим образом:</a:t>
            </a:r>
          </a:p>
          <a:p>
            <a:pPr marL="895350" lvl="2" indent="-266700"/>
            <a:r>
              <a:rPr lang="ru-RU" dirty="0" smtClean="0"/>
              <a:t>расстояние </a:t>
            </a:r>
            <a:r>
              <a:rPr lang="ru-RU" dirty="0"/>
              <a:t>до наружных стен – не менее 0,6-0,7 м;</a:t>
            </a:r>
          </a:p>
          <a:p>
            <a:pPr marL="895350" lvl="2" indent="-266700"/>
            <a:r>
              <a:rPr lang="ru-RU" dirty="0" smtClean="0"/>
              <a:t>расстояние </a:t>
            </a:r>
            <a:r>
              <a:rPr lang="ru-RU" dirty="0"/>
              <a:t>до потолка – не менее 0,5 м;</a:t>
            </a:r>
          </a:p>
          <a:p>
            <a:pPr marL="895350" lvl="2" indent="-266700"/>
            <a:r>
              <a:rPr lang="ru-RU" dirty="0" smtClean="0"/>
              <a:t>расстояние </a:t>
            </a:r>
            <a:r>
              <a:rPr lang="ru-RU" dirty="0"/>
              <a:t>от пола – не менее 0,25 м;</a:t>
            </a:r>
          </a:p>
          <a:p>
            <a:pPr marL="895350" lvl="2" indent="-266700"/>
            <a:r>
              <a:rPr lang="ru-RU" dirty="0" smtClean="0"/>
              <a:t>проходы </a:t>
            </a:r>
            <a:r>
              <a:rPr lang="ru-RU" dirty="0"/>
              <a:t>между стеллажами – не менее 0,75 м.</a:t>
            </a:r>
          </a:p>
        </p:txBody>
      </p:sp>
    </p:spTree>
    <p:extLst>
      <p:ext uri="{BB962C8B-B14F-4D97-AF65-F5344CB8AC3E}">
        <p14:creationId xmlns:p14="http://schemas.microsoft.com/office/powerpoint/2010/main" val="47715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Стеллажи, шкафы, полки, предназначенные для хранения </a:t>
            </a:r>
            <a:r>
              <a:rPr lang="ru-RU" dirty="0" smtClean="0"/>
              <a:t>лекарственных средств</a:t>
            </a:r>
            <a:r>
              <a:rPr lang="ru-RU" dirty="0"/>
              <a:t>, должны быть пронумерованы и промаркированы.</a:t>
            </a:r>
          </a:p>
          <a:p>
            <a:r>
              <a:rPr lang="ru-RU" dirty="0"/>
              <a:t>На всех стеллажах, шкафах, полках прикрепляется стеллажная карта </a:t>
            </a:r>
            <a:r>
              <a:rPr lang="ru-RU" dirty="0" smtClean="0"/>
              <a:t>с указанием </a:t>
            </a:r>
            <a:r>
              <a:rPr lang="ru-RU" dirty="0"/>
              <a:t>наименования лекарственного средства, номера серии, </a:t>
            </a:r>
            <a:r>
              <a:rPr lang="ru-RU" dirty="0" smtClean="0"/>
              <a:t>срока годности</a:t>
            </a:r>
            <a:r>
              <a:rPr lang="ru-RU" dirty="0"/>
              <a:t>, количества единиц хранения. При использовании </a:t>
            </a:r>
            <a:r>
              <a:rPr lang="ru-RU" dirty="0" smtClean="0"/>
              <a:t>компьютерных технологий </a:t>
            </a:r>
            <a:r>
              <a:rPr lang="ru-RU" dirty="0"/>
              <a:t>допускается идентификация при помощи кодов и </a:t>
            </a:r>
            <a:r>
              <a:rPr lang="ru-RU" dirty="0" smtClean="0"/>
              <a:t>электронных устройств</a:t>
            </a:r>
            <a:r>
              <a:rPr lang="ru-RU" dirty="0"/>
              <a:t>.</a:t>
            </a:r>
          </a:p>
        </p:txBody>
      </p:sp>
    </p:spTree>
    <p:extLst>
      <p:ext uri="{BB962C8B-B14F-4D97-AF65-F5344CB8AC3E}">
        <p14:creationId xmlns:p14="http://schemas.microsoft.com/office/powerpoint/2010/main" val="247172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При хранении в шкафах, на стеллажах или полках </a:t>
            </a:r>
            <a:r>
              <a:rPr lang="ru-RU" dirty="0" smtClean="0"/>
              <a:t>лекарственные препараты </a:t>
            </a:r>
            <a:r>
              <a:rPr lang="ru-RU" dirty="0"/>
              <a:t>во вторичной (потребительской) упаковке, </a:t>
            </a:r>
            <a:r>
              <a:rPr lang="ru-RU" dirty="0" smtClean="0"/>
              <a:t>фармацевтические субстанции </a:t>
            </a:r>
            <a:r>
              <a:rPr lang="ru-RU" dirty="0"/>
              <a:t>в первичной упаковке должны быть размещены </a:t>
            </a:r>
            <a:r>
              <a:rPr lang="ru-RU" dirty="0" smtClean="0"/>
              <a:t>этикеткой (маркировкой</a:t>
            </a:r>
            <a:r>
              <a:rPr lang="ru-RU" dirty="0"/>
              <a:t>) наружу.</a:t>
            </a:r>
          </a:p>
          <a:p>
            <a:r>
              <a:rPr lang="ru-RU" dirty="0" smtClean="0"/>
              <a:t>Помещения </a:t>
            </a:r>
            <a:r>
              <a:rPr lang="ru-RU" dirty="0"/>
              <a:t>для хранения термолабильных лекарственных </a:t>
            </a:r>
            <a:r>
              <a:rPr lang="ru-RU" dirty="0" smtClean="0"/>
              <a:t>средств должны </a:t>
            </a:r>
            <a:r>
              <a:rPr lang="ru-RU" dirty="0"/>
              <a:t>быть оснащены холодильным оборудованием.</a:t>
            </a:r>
          </a:p>
          <a:p>
            <a:r>
              <a:rPr lang="ru-RU" dirty="0" smtClean="0"/>
              <a:t>Холодильное </a:t>
            </a:r>
            <a:r>
              <a:rPr lang="ru-RU" dirty="0"/>
              <a:t>оборудование должно быть </a:t>
            </a:r>
            <a:r>
              <a:rPr lang="ru-RU" dirty="0" smtClean="0"/>
              <a:t>укомплектовано термометрами </a:t>
            </a:r>
            <a:r>
              <a:rPr lang="ru-RU" dirty="0"/>
              <a:t>(термографами, </a:t>
            </a:r>
            <a:r>
              <a:rPr lang="ru-RU" dirty="0" err="1"/>
              <a:t>терморегистраторами</a:t>
            </a:r>
            <a:r>
              <a:rPr lang="ru-RU" dirty="0"/>
              <a:t>).</a:t>
            </a:r>
          </a:p>
        </p:txBody>
      </p:sp>
    </p:spTree>
    <p:extLst>
      <p:ext uri="{BB962C8B-B14F-4D97-AF65-F5344CB8AC3E}">
        <p14:creationId xmlns:p14="http://schemas.microsoft.com/office/powerpoint/2010/main" val="35244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a:t>Помещения для хранения лекарственных средств должны </a:t>
            </a:r>
            <a:r>
              <a:rPr lang="ru-RU" dirty="0" smtClean="0"/>
              <a:t>быть оснащены </a:t>
            </a:r>
            <a:r>
              <a:rPr lang="ru-RU" dirty="0"/>
              <a:t>приборами для регистрации параметров воздуха (термометрами</a:t>
            </a:r>
            <a:r>
              <a:rPr lang="ru-RU" dirty="0" smtClean="0"/>
              <a:t>, гигрометрами </a:t>
            </a:r>
            <a:r>
              <a:rPr lang="ru-RU" dirty="0"/>
              <a:t>(электронными гигрометрами) или психрометрами).</a:t>
            </a:r>
          </a:p>
          <a:p>
            <a:r>
              <a:rPr lang="ru-RU" dirty="0"/>
              <a:t>Измерительные части этих приборов должны размещаться на расстоянии </a:t>
            </a:r>
            <a:r>
              <a:rPr lang="ru-RU" dirty="0" smtClean="0"/>
              <a:t>не менее </a:t>
            </a:r>
            <a:r>
              <a:rPr lang="ru-RU" dirty="0"/>
              <a:t>3 м от дверей, окон и отопительных приборов. Приборы и (или) </a:t>
            </a:r>
            <a:r>
              <a:rPr lang="ru-RU" dirty="0" smtClean="0"/>
              <a:t>части приборов</a:t>
            </a:r>
            <a:r>
              <a:rPr lang="ru-RU" dirty="0"/>
              <a:t>, с которых производится визуальное считывание </a:t>
            </a:r>
            <a:r>
              <a:rPr lang="ru-RU" dirty="0" smtClean="0"/>
              <a:t>показаний, должны </a:t>
            </a:r>
            <a:r>
              <a:rPr lang="ru-RU" dirty="0"/>
              <a:t>располагаться в доступном для персонала месте на высоте 1,5 – 1,7 </a:t>
            </a:r>
            <a:r>
              <a:rPr lang="ru-RU" dirty="0" smtClean="0"/>
              <a:t>м от </a:t>
            </a:r>
            <a:r>
              <a:rPr lang="ru-RU" dirty="0"/>
              <a:t>пола.</a:t>
            </a:r>
          </a:p>
        </p:txBody>
      </p:sp>
    </p:spTree>
    <p:extLst>
      <p:ext uri="{BB962C8B-B14F-4D97-AF65-F5344CB8AC3E}">
        <p14:creationId xmlns:p14="http://schemas.microsoft.com/office/powerpoint/2010/main" val="121831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a:t>Показания приборов для регистрации параметров </a:t>
            </a:r>
            <a:r>
              <a:rPr lang="ru-RU" dirty="0" smtClean="0"/>
              <a:t>воздуха (термометров</a:t>
            </a:r>
            <a:r>
              <a:rPr lang="ru-RU" dirty="0"/>
              <a:t>, гигрометров (электронных гигрометров) или </a:t>
            </a:r>
            <a:r>
              <a:rPr lang="ru-RU" dirty="0" smtClean="0"/>
              <a:t>психрометров) должны </a:t>
            </a:r>
            <a:r>
              <a:rPr lang="ru-RU" dirty="0"/>
              <a:t>регистрироваться 2 раза в день в специальном журнале (</a:t>
            </a:r>
            <a:r>
              <a:rPr lang="ru-RU" dirty="0" smtClean="0"/>
              <a:t>карте) регистрации </a:t>
            </a:r>
            <a:r>
              <a:rPr lang="ru-RU" dirty="0"/>
              <a:t>на бумажном носителе или в электронном виде с </a:t>
            </a:r>
            <a:r>
              <a:rPr lang="ru-RU" dirty="0" smtClean="0"/>
              <a:t>архивацией (для </a:t>
            </a:r>
            <a:r>
              <a:rPr lang="ru-RU" dirty="0"/>
              <a:t>электронных гигрометров), который ведется ответственным лицом.</a:t>
            </a:r>
          </a:p>
          <a:p>
            <a:r>
              <a:rPr lang="ru-RU" dirty="0"/>
              <a:t>Журнал (карта) регистрации заводится на один календарный год заводится.</a:t>
            </a:r>
          </a:p>
          <a:p>
            <a:r>
              <a:rPr lang="ru-RU" dirty="0"/>
              <a:t>Журнал (карта) регистрации хранится в течение одного календарного </a:t>
            </a:r>
            <a:r>
              <a:rPr lang="ru-RU" dirty="0" smtClean="0"/>
              <a:t>года, следующего </a:t>
            </a:r>
            <a:r>
              <a:rPr lang="ru-RU" dirty="0"/>
              <a:t>за годом ведения журнала (карты) регистрации.</a:t>
            </a:r>
          </a:p>
          <a:p>
            <a:r>
              <a:rPr lang="ru-RU" dirty="0"/>
              <a:t>Контролирующие приборы должны быть сертифицированы, калиброваны </a:t>
            </a:r>
            <a:r>
              <a:rPr lang="ru-RU" dirty="0" smtClean="0"/>
              <a:t>и подвергаться </a:t>
            </a:r>
            <a:r>
              <a:rPr lang="ru-RU" dirty="0"/>
              <a:t>поверке в установленном порядке</a:t>
            </a:r>
          </a:p>
        </p:txBody>
      </p:sp>
    </p:spTree>
    <p:extLst>
      <p:ext uri="{BB962C8B-B14F-4D97-AF65-F5344CB8AC3E}">
        <p14:creationId xmlns:p14="http://schemas.microsoft.com/office/powerpoint/2010/main" val="34477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a:bodyPr>
          <a:lstStyle/>
          <a:p>
            <a:r>
              <a:rPr lang="ru-RU" dirty="0"/>
              <a:t>При хранении лекарственных средств используются </a:t>
            </a:r>
            <a:r>
              <a:rPr lang="ru-RU" dirty="0" smtClean="0"/>
              <a:t>следующие способы </a:t>
            </a:r>
            <a:r>
              <a:rPr lang="ru-RU" dirty="0"/>
              <a:t>систематизации:</a:t>
            </a:r>
          </a:p>
          <a:p>
            <a:pPr lvl="2"/>
            <a:r>
              <a:rPr lang="ru-RU" dirty="0"/>
              <a:t>- по фармакологическим группам;</a:t>
            </a:r>
          </a:p>
          <a:p>
            <a:pPr lvl="2"/>
            <a:r>
              <a:rPr lang="ru-RU" dirty="0"/>
              <a:t>- по способу применения (внутреннее, наружное);</a:t>
            </a:r>
          </a:p>
          <a:p>
            <a:pPr lvl="2"/>
            <a:r>
              <a:rPr lang="ru-RU" dirty="0"/>
              <a:t>- в алфавитном порядке;</a:t>
            </a:r>
          </a:p>
          <a:p>
            <a:pPr lvl="2"/>
            <a:r>
              <a:rPr lang="ru-RU" dirty="0"/>
              <a:t>- с учетом агрегатного состояния фармацевтических </a:t>
            </a:r>
            <a:r>
              <a:rPr lang="ru-RU" dirty="0" smtClean="0"/>
              <a:t>субстанций (жидкие</a:t>
            </a:r>
            <a:r>
              <a:rPr lang="ru-RU" dirty="0"/>
              <a:t>, сыпучие, газообразные).</a:t>
            </a:r>
          </a:p>
          <a:p>
            <a:r>
              <a:rPr lang="ru-RU" dirty="0"/>
              <a:t>При размещении лекарственных средств допускается </a:t>
            </a:r>
            <a:r>
              <a:rPr lang="ru-RU" dirty="0" smtClean="0"/>
              <a:t>использование компьютерных </a:t>
            </a:r>
            <a:r>
              <a:rPr lang="ru-RU" dirty="0"/>
              <a:t>технологий (по кодам).</a:t>
            </a:r>
          </a:p>
          <a:p>
            <a:r>
              <a:rPr lang="ru-RU" dirty="0"/>
              <a:t>Способ организации хранения лекарственных средств </a:t>
            </a:r>
            <a:r>
              <a:rPr lang="ru-RU" dirty="0" smtClean="0"/>
              <a:t>утверждается приказом </a:t>
            </a:r>
            <a:r>
              <a:rPr lang="ru-RU" dirty="0"/>
              <a:t>руководителя организации или </a:t>
            </a:r>
            <a:r>
              <a:rPr lang="ru-RU" dirty="0" smtClean="0"/>
              <a:t>индивидуальным предпринимателем </a:t>
            </a:r>
            <a:r>
              <a:rPr lang="ru-RU" dirty="0"/>
              <a:t>и доводится до сведения персонала.</a:t>
            </a:r>
          </a:p>
        </p:txBody>
      </p:sp>
    </p:spTree>
    <p:extLst>
      <p:ext uri="{BB962C8B-B14F-4D97-AF65-F5344CB8AC3E}">
        <p14:creationId xmlns:p14="http://schemas.microsoft.com/office/powerpoint/2010/main" val="49567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Отдельно, в технически укрепленных </a:t>
            </a:r>
            <a:r>
              <a:rPr lang="ru-RU" dirty="0" smtClean="0"/>
              <a:t>помещениях, соответствующих </a:t>
            </a:r>
            <a:r>
              <a:rPr lang="ru-RU" dirty="0"/>
              <a:t>требованиям Федерального закона от 08 января 1998 г</a:t>
            </a:r>
            <a:r>
              <a:rPr lang="ru-RU" dirty="0" smtClean="0"/>
              <a:t>. № </a:t>
            </a:r>
            <a:r>
              <a:rPr lang="ru-RU" dirty="0"/>
              <a:t>3-ФЗ «О наркотических средствах и психотропных веществах</a:t>
            </a:r>
            <a:r>
              <a:rPr lang="ru-RU" dirty="0" smtClean="0"/>
              <a:t>» </a:t>
            </a:r>
            <a:r>
              <a:rPr lang="ru-RU" dirty="0"/>
              <a:t>хранятся:</a:t>
            </a:r>
          </a:p>
          <a:p>
            <a:pPr marL="0" indent="0">
              <a:buNone/>
            </a:pPr>
            <a:r>
              <a:rPr lang="ru-RU" dirty="0"/>
              <a:t>– наркотические и психотропные лекарственные средства, </a:t>
            </a:r>
            <a:r>
              <a:rPr lang="ru-RU" dirty="0" err="1"/>
              <a:t>прекурсоры</a:t>
            </a:r>
            <a:r>
              <a:rPr lang="ru-RU" dirty="0"/>
              <a:t>;</a:t>
            </a:r>
          </a:p>
          <a:p>
            <a:pPr marL="0" indent="0">
              <a:buNone/>
            </a:pPr>
            <a:r>
              <a:rPr lang="ru-RU" dirty="0"/>
              <a:t>– сильнодействующие и ядовитые лекарственные средства, </a:t>
            </a:r>
            <a:r>
              <a:rPr lang="ru-RU" dirty="0" smtClean="0"/>
              <a:t>находящиеся под </a:t>
            </a:r>
            <a:r>
              <a:rPr lang="ru-RU" dirty="0"/>
              <a:t>контролем в соответствии с международными правовыми нормами.</a:t>
            </a:r>
          </a:p>
        </p:txBody>
      </p:sp>
    </p:spTree>
    <p:extLst>
      <p:ext uri="{BB962C8B-B14F-4D97-AF65-F5344CB8AC3E}">
        <p14:creationId xmlns:p14="http://schemas.microsoft.com/office/powerpoint/2010/main" val="143719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Лекции">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spDef>
      <a:spPr bwMode="auto">
        <a:solidFill>
          <a:schemeClr val="tx1"/>
        </a:solidFill>
        <a:ln w="9360">
          <a:solidFill>
            <a:srgbClr val="EAEAEA"/>
          </a:solidFill>
          <a:miter lim="800000"/>
          <a:headEnd/>
          <a:tailEnd/>
        </a:ln>
        <a:effectLst/>
      </a:spPr>
      <a:bodyPr lIns="90000" tIns="46800" rIns="90000" bIns="46800" anchor="ctr"/>
      <a:lstStyle>
        <a:def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dirty="0">
            <a:solidFill>
              <a:schemeClr val="bg1"/>
            </a:solidFill>
            <a:latin typeface="Arial" pitchFamily="34" charset="0"/>
            <a:cs typeface="Arial" pitchFamily="34" charset="0"/>
          </a:defRPr>
        </a:defPPr>
      </a:lst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800" dirty="0" err="1" smtClean="0"/>
        </a:defPPr>
      </a:lstStyle>
    </a:txDef>
  </a:objectDefaults>
  <a:extraClrSchemeLst/>
  <a:extLst>
    <a:ext uri="{05A4C25C-085E-4340-85A3-A5531E510DB2}">
      <thm15:themeFamily xmlns="" xmlns:thm15="http://schemas.microsoft.com/office/thememl/2012/main" name="AcademicLiterature_16x9_TP103431361.potx" id="{2F0AAF73-AE41-486D-B6DC-0985ADE3F2EC}" vid="{EF7BD8ED-D7CC-46AA-8B96-4CA16C4A9ED2}"/>
    </a:ext>
  </a:extLst>
</a:theme>
</file>

<file path=docProps/app.xml><?xml version="1.0" encoding="utf-8"?>
<Properties xmlns="http://schemas.openxmlformats.org/officeDocument/2006/extended-properties" xmlns:vt="http://schemas.openxmlformats.org/officeDocument/2006/docPropsVTypes">
  <Template/>
  <TotalTime>420</TotalTime>
  <Words>11403</Words>
  <Application>Microsoft Office PowerPoint</Application>
  <PresentationFormat>Экран (4:3)</PresentationFormat>
  <Paragraphs>605</Paragraphs>
  <Slides>179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179</vt:i4>
      </vt:variant>
    </vt:vector>
  </HeadingPairs>
  <TitlesOfParts>
    <vt:vector size="180" baseType="lpstr">
      <vt:lpstr>Лекции</vt:lpstr>
      <vt:lpstr>Законодательное регулирование деятельности ветеринарных аптечных учреждений</vt:lpstr>
      <vt:lpstr>Нормативная база</vt:lpstr>
      <vt:lpstr>Федеральные законы РФ (1)</vt:lpstr>
      <vt:lpstr>Федеральные законы РФ (2)</vt:lpstr>
      <vt:lpstr>Положения</vt:lpstr>
      <vt:lpstr>Административные регламенты (1)</vt:lpstr>
      <vt:lpstr>Административные регламенты (2)</vt:lpstr>
      <vt:lpstr>Правила (1)</vt:lpstr>
      <vt:lpstr>Правила (2)</vt:lpstr>
      <vt:lpstr>Инструкции</vt:lpstr>
      <vt:lpstr>Проекты нормативных документов</vt:lpstr>
      <vt:lpstr>Федеральные и региональные органы по нормативно-правовому регулированию, надзору и контролю</vt:lpstr>
      <vt:lpstr>содержание Закона об обращении лекарственных средств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Требования к обращению лекарственных средств закона рф о ветеринарии</vt:lpstr>
      <vt:lpstr>Презентация PowerPoint</vt:lpstr>
      <vt:lpstr>Презентация PowerPoint</vt:lpstr>
      <vt:lpstr>Презентация PowerPoint</vt:lpstr>
      <vt:lpstr>Презентация PowerPoint</vt:lpstr>
      <vt:lpstr>Общие положения об аптечных учреждениях</vt:lpstr>
      <vt:lpstr>Ветеринарная аптека</vt:lpstr>
      <vt:lpstr>Презентация PowerPoint</vt:lpstr>
      <vt:lpstr>Виды аптечных учреждений</vt:lpstr>
      <vt:lpstr>Типы аптечных учреждений</vt:lpstr>
      <vt:lpstr>Функции ветеринарной аптеки</vt:lpstr>
      <vt:lpstr>Функции аптечного магазина и киоска</vt:lpstr>
      <vt:lpstr>Презентация PowerPoint</vt:lpstr>
      <vt:lpstr>Презентация PowerPoint</vt:lpstr>
      <vt:lpstr>Презентация PowerPoint</vt:lpstr>
      <vt:lpstr>Презентация PowerPoint</vt:lpstr>
      <vt:lpstr>Помещения и оборудование аптечных организаций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Требования к организации приемки лекарственных препаратов в аптечных организациях</vt:lpstr>
      <vt:lpstr>Презентация PowerPoint</vt:lpstr>
      <vt:lpstr>Презентация PowerPoint</vt:lpstr>
      <vt:lpstr>Презентация PowerPoint</vt:lpstr>
      <vt:lpstr>Требования к организации хранения лекарственных препаратов</vt:lpstr>
      <vt:lpstr>Презентация PowerPoint</vt:lpstr>
      <vt:lpstr>Требования к отпуску (реализации) лекарственных препаратов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Учет и отчетность в аптечных организациях</vt:lpstr>
      <vt:lpstr>Презентация PowerPoint</vt:lpstr>
      <vt:lpstr>Контроль за отпуском аптечными организациями лекарственных средств</vt:lpstr>
      <vt:lpstr>Презентация PowerPoint</vt:lpstr>
      <vt:lpstr>Требования к персоналу аптечных организаций</vt:lpstr>
      <vt:lpstr>Презентация PowerPoint</vt:lpstr>
      <vt:lpstr>Презентация PowerPoint</vt:lpstr>
      <vt:lpstr>Обеспечение качества лекарственных препаратов (лекарственных средств)</vt:lpstr>
      <vt:lpstr>Презентация PowerPoint</vt:lpstr>
      <vt:lpstr>Презентация PowerPoint</vt:lpstr>
      <vt:lpstr>Презентация PowerPoint</vt:lpstr>
      <vt:lpstr>Правила хранения лекарственных средств для ветеринарного применения</vt:lpstr>
      <vt:lpstr>Общие требования к помещениям для хранения лекарственных средств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Особые требования</vt:lpstr>
      <vt:lpstr>Хранение лекарственных средств, требующих защиты от действия света</vt:lpstr>
      <vt:lpstr>Презентация PowerPoint</vt:lpstr>
      <vt:lpstr>Хранение лекарственных средств, требующих защиты от воздействия влаги</vt:lpstr>
      <vt:lpstr>Презентация PowerPoint</vt:lpstr>
      <vt:lpstr>Хранение лекарственных средств, требующих защиты от улетучивания и высыхания</vt:lpstr>
      <vt:lpstr>Презентация PowerPoint</vt:lpstr>
      <vt:lpstr>Хранение лекарственных средств, требующих защиты от воздействия повышенной температуры</vt:lpstr>
      <vt:lpstr>Презентация PowerPoint</vt:lpstr>
      <vt:lpstr>Хранение лекарственных средств, требующих защиты от воздействия пониженной температуры</vt:lpstr>
      <vt:lpstr>Презентация PowerPoint</vt:lpstr>
      <vt:lpstr>Хранение лекарственных средств, требующих защиты от воздействия газов</vt:lpstr>
      <vt:lpstr>Хранение пахучих и красящих лекарственных средств</vt:lpstr>
      <vt:lpstr>Хранение лекарственного растительного сырья</vt:lpstr>
      <vt:lpstr>Хранение огнеопасных лекарственных средств</vt:lpstr>
      <vt:lpstr>Презентация PowerPoint</vt:lpstr>
      <vt:lpstr>Презентация PowerPoint</vt:lpstr>
      <vt:lpstr>Презентация PowerPoint</vt:lpstr>
      <vt:lpstr>Хранение взрывоопасных лекарственных средств</vt:lpstr>
      <vt:lpstr>Презентация PowerPoint</vt:lpstr>
      <vt:lpstr>Презентация PowerPoint</vt:lpstr>
      <vt:lpstr>Хранение наркотических и психотропных лекарственных средств</vt:lpstr>
      <vt:lpstr>Хранение сильнодействующих и ядовитых лекарственных средств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Особенности лицензирования деятельности в сфере обращения лекарственных средств</vt:lpstr>
      <vt:lpstr>Лицензирование</vt:lpstr>
      <vt:lpstr>Лицензия</vt:lpstr>
      <vt:lpstr>Соискатель лицензии </vt:lpstr>
      <vt:lpstr>Лицензиат</vt:lpstr>
      <vt:lpstr>Лицензируемый вид деятельности </vt:lpstr>
      <vt:lpstr>Лицензирующие органы</vt:lpstr>
      <vt:lpstr>Права должностных лиц лицензирующих органов</vt:lpstr>
      <vt:lpstr>Обязанности должностных лиц лицензирующих органов</vt:lpstr>
      <vt:lpstr>Ответственность должностных лиц лицензирующих органов</vt:lpstr>
      <vt:lpstr>Место осуществления лицензируемого вида деятельности</vt:lpstr>
      <vt:lpstr>Лицензионные требования (определение) </vt:lpstr>
      <vt:lpstr>Грубое нарушение лицензионных требований</vt:lpstr>
      <vt:lpstr>Лицензирование фармацевтической деятельности в сфере обращения лекарственных средств для живонтных</vt:lpstr>
      <vt:lpstr>Перечень выполняемых работ, подлежащих лицензированию (1)</vt:lpstr>
      <vt:lpstr>Перечень выполняемых работ, подлежащих лицензированию (2)</vt:lpstr>
      <vt:lpstr>Лицензионные требования  для соискателя (1)</vt:lpstr>
      <vt:lpstr>Лицензионные требования для соискателя (2)</vt:lpstr>
      <vt:lpstr>Лицензионные требования для соискателя (3)</vt:lpstr>
      <vt:lpstr>Лицензионные требования для соискателя (4)</vt:lpstr>
      <vt:lpstr>Лицензионные требования для лицензиата (1)</vt:lpstr>
      <vt:lpstr>Лицензионные требования для лицензиата (2)</vt:lpstr>
      <vt:lpstr>Лицензионные требования для лицензиата (3)</vt:lpstr>
      <vt:lpstr>Лицензионные требования для лицензиата (4)</vt:lpstr>
      <vt:lpstr>Заявление на получение лицензии (1)</vt:lpstr>
      <vt:lpstr>Заявление на получение лицензии (2)</vt:lpstr>
      <vt:lpstr>Заявление на получение лицензии (3)</vt:lpstr>
      <vt:lpstr>Перечень документов, необходимых для получения лицензии (1)</vt:lpstr>
      <vt:lpstr>Перечень документов, необходимых для получения лицензии (2)</vt:lpstr>
      <vt:lpstr>Порядок представления заявления и документов</vt:lpstr>
      <vt:lpstr>Нарушение требований при представлении документов (1)</vt:lpstr>
      <vt:lpstr>Нарушение требований при представлении документов (2)</vt:lpstr>
      <vt:lpstr>Срок принятия лицензирующим органом решения</vt:lpstr>
      <vt:lpstr>Порядок принятия решения о предоставлении лицензии</vt:lpstr>
      <vt:lpstr>Решение о предоставлении лицензии</vt:lpstr>
      <vt:lpstr>Решение об отказе в предоставлении лицензии</vt:lpstr>
      <vt:lpstr>Основание отказа в предоставлении лицензии</vt:lpstr>
      <vt:lpstr>Порядок предоставления дубликата лицензии и копии лицензии</vt:lpstr>
      <vt:lpstr>Действие лицензии</vt:lpstr>
      <vt:lpstr>Порядок организации и осуществления лицензионного контроля</vt:lpstr>
      <vt:lpstr>Плановая проверка</vt:lpstr>
      <vt:lpstr>Внеплановая выездная проверка</vt:lpstr>
      <vt:lpstr>Порядок приостановления действия лицензии</vt:lpstr>
      <vt:lpstr>Порядок возобновления действия лицензии</vt:lpstr>
      <vt:lpstr>Порядок аннулирования лицензии</vt:lpstr>
      <vt:lpstr> Порядок прекращения действия лицензии</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деятельности ветеринарных аптечных учреждений</dc:title>
  <dc:creator>Михаил</dc:creator>
  <cp:lastModifiedBy>Михаил</cp:lastModifiedBy>
  <cp:revision>42</cp:revision>
  <dcterms:created xsi:type="dcterms:W3CDTF">2014-04-15T06:16:21Z</dcterms:created>
  <dcterms:modified xsi:type="dcterms:W3CDTF">2014-10-28T07:56:40Z</dcterms:modified>
</cp:coreProperties>
</file>