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9" r:id="rId3"/>
    <p:sldId id="259" r:id="rId4"/>
    <p:sldId id="260" r:id="rId5"/>
    <p:sldId id="294" r:id="rId6"/>
    <p:sldId id="290" r:id="rId7"/>
    <p:sldId id="272" r:id="rId8"/>
    <p:sldId id="292" r:id="rId9"/>
    <p:sldId id="274" r:id="rId10"/>
    <p:sldId id="298" r:id="rId11"/>
    <p:sldId id="275" r:id="rId12"/>
    <p:sldId id="299" r:id="rId13"/>
    <p:sldId id="276" r:id="rId14"/>
    <p:sldId id="300" r:id="rId15"/>
    <p:sldId id="277" r:id="rId16"/>
    <p:sldId id="301" r:id="rId17"/>
    <p:sldId id="302" r:id="rId18"/>
    <p:sldId id="270" r:id="rId19"/>
    <p:sldId id="303" r:id="rId20"/>
    <p:sldId id="304" r:id="rId21"/>
    <p:sldId id="271" r:id="rId22"/>
    <p:sldId id="278" r:id="rId23"/>
    <p:sldId id="305" r:id="rId24"/>
    <p:sldId id="279" r:id="rId25"/>
    <p:sldId id="306" r:id="rId26"/>
    <p:sldId id="317" r:id="rId27"/>
    <p:sldId id="313" r:id="rId28"/>
    <p:sldId id="322" r:id="rId29"/>
    <p:sldId id="314" r:id="rId30"/>
    <p:sldId id="323" r:id="rId31"/>
    <p:sldId id="315" r:id="rId32"/>
    <p:sldId id="316" r:id="rId33"/>
    <p:sldId id="321" r:id="rId34"/>
    <p:sldId id="320" r:id="rId35"/>
    <p:sldId id="273" r:id="rId36"/>
    <p:sldId id="293" r:id="rId37"/>
    <p:sldId id="296" r:id="rId38"/>
    <p:sldId id="297" r:id="rId39"/>
    <p:sldId id="283" r:id="rId40"/>
    <p:sldId id="28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3467" autoAdjust="0"/>
  </p:normalViewPr>
  <p:slideViewPr>
    <p:cSldViewPr>
      <p:cViewPr varScale="1">
        <p:scale>
          <a:sx n="85" d="100"/>
          <a:sy n="85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D11EAE-3F03-4CBB-B48E-7B0AB0CDAA0E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C192EF-C968-4C46-947C-79CDD89EB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69E0-1D1E-40AA-8D2E-D1BD6EC3AD1B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319D-B2B2-4C87-9609-F34834552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D02C-1931-4E99-9FD7-59CD21403981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AF64-BC40-483A-95CF-5604571E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B1BF-355A-4393-A3B6-318EFB013453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9061-F35D-4C9F-86C6-2831538F4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6FE83A-588A-4C3E-A289-5D570884CE27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0DBAC6-5A22-4CC0-94CF-67D979F26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6744-8CFD-43E4-932D-6466346DA6DF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6601-9538-4DCC-A7CD-9DA3D929C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24EF-F65F-4E06-866D-27919B341306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093A-6555-4867-8BE9-56BAA37B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F4D-EFFC-4F64-8DE8-77642E11E403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5BF1-6872-4D70-AC59-48392AFFB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F427B2-AFFA-42EF-8AD6-CCBEA4C86979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99D3B-1CBC-4B75-84A1-3F14ACB5E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8BC5-E6A8-41D5-8AEC-598318F4BD72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503E-EEFA-4064-89CE-3A1BB56EB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8965E-A7E9-4BDC-91CC-3545691BE259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0D9BAE-6E79-4AFD-AC7A-F83FD0795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51B6DE-A81A-4ABB-BBB9-488FD8A19FE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9124AB-2A94-443B-B1E8-90FAF8D59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1" r:id="rId5"/>
    <p:sldLayoutId id="2147483860" r:id="rId6"/>
    <p:sldLayoutId id="2147483866" r:id="rId7"/>
    <p:sldLayoutId id="2147483859" r:id="rId8"/>
    <p:sldLayoutId id="2147483867" r:id="rId9"/>
    <p:sldLayoutId id="2147483858" r:id="rId10"/>
    <p:sldLayoutId id="21474838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696D5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D52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8CDD7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620713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ВЕТЕРИНАРНЫЕ ЛЕКАРСТВЕННЫЕ ФОРМЫ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4" name="Рисунок 3" descr="3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68463"/>
            <a:ext cx="511175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/>
        </p:nvSpPr>
        <p:spPr>
          <a:xfrm>
            <a:off x="5014913" y="6029325"/>
            <a:ext cx="4129087" cy="8286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ru-RU" sz="20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2b680625635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860925"/>
            <a:ext cx="27797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116013" y="981075"/>
            <a:ext cx="7818437" cy="5543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Если в сбор входят цветки, листья и растения, содержащие эфирные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масла или гликозиды, то такой сбор обливают кипящей водой и заваривают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как чай. Если же сбор состоит из корней, коры, плодов, содержащих более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стойкие и трудноэкстрагируемые вещества, то из них готовят настои или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отвары по соответствующей технологии.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Отпускаются сборы в бумажных или полиэтиленовых пакетах, коробках,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склянках, обычно в неразделенной на дозы и приемы форме. 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Сборы готовят для внутреннего и наружного применения (орошений,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полосканий, промываний и др.). Составляют сборы только из хорошо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высушенного доброкачественного растительного сырья, хранящегося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индивидуально в помещении на стеллажах по соответствующим правилам. </a:t>
            </a:r>
            <a:endParaRPr lang="ru-RU" sz="18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115888"/>
            <a:ext cx="8172450" cy="86518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Применение. Упаковка. Хранение.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hekbfqzxyunarcwt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862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Таблетки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Tabulettae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042988" y="1341438"/>
            <a:ext cx="7993062" cy="54006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Таблетки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tabulettae)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твердая дозированная  лекарственная форма,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получаемая прессованием лекарственных или смеси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лекарственных и вспомогательных веществ, предназначенная для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внутреннего, наружного,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сублингвального, имплантационного или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парентерального применения.</a:t>
            </a:r>
          </a:p>
          <a:p>
            <a:pPr>
              <a:buFont typeface="Wingdings 2" pitchFamily="18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Таблетки имеют вид: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-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круглых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- овальных или иной формы пластинок с плоской или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двояковыпуклой поверхностью.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Они могут быть: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покрытыми 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- непокрытыми оболочками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levamisole-tablet-150mg-300m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997200"/>
            <a:ext cx="37449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187450" y="765175"/>
            <a:ext cx="7747000" cy="5483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Таблетка – широко используемая лекарственная форма как для внутреннего и наружного применения, так и для приготовления растворов для парентеральных введений.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Разновидностью таблеток являются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сольвеллы (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solvellae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содержащие одно или несколько лекарственных средств, обладающих хорошей растворимостью в воде. Это сухие концентраты простых и сложных растворов для наружного применения (глазные капли, капли в ухо, нос, полоскания).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Таблетки хранятся в сухом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месте при комнатной температуре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в хорошо закупоренных сухих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банках, коробках и т.д.,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предохраняющих от внешних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воздействий и гарантирующих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стабильность действующего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начала в течение срока хранения.</a:t>
            </a:r>
          </a:p>
          <a:p>
            <a:endParaRPr lang="ru-RU" sz="18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115888"/>
            <a:ext cx="8172450" cy="86518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Применение. Упаковка. Хранение.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k54873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3643313"/>
            <a:ext cx="41687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Драже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Dragee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116013" y="1125538"/>
            <a:ext cx="7920037" cy="51228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Драже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Dragee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твердая дозированная лекарственная форма для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внутреннего применения, получаемая путем многократного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наслаивания (дражирования) лекарственных и вспомогательных    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веществ на сахарные гранулы.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Драже должно быть правильной, шарообразной формы, иметь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однообразную окраску, связанную с цветом красителей. В некоторых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случаях цвет драже указывает на дозу основного действующего начала в нем.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dog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221163"/>
            <a:ext cx="47593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900113" y="1125538"/>
            <a:ext cx="8034337" cy="4259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Промышленность выпускает и микродраже (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Microdragee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), которые получают при нанесении лекарственного средства и сахарного сиропа (для склеивания) на мелкие зернышки сахара. Наличие или отсутствие покрывающих микродраже оболочек определяет разное время освобождения содержащихся в них веществ.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Применяют их в виде спансул (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Spansulae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), еще называемых твердыми желатиновыми капсулами (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Capsulae gelatinosae durae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), наполненными смесью нескольких типов (3-4 и более) микродраже (с разным временем высвобождения, а значит и всасывания лекарственных средств), а также в форме взвеси в жидкости.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Эта лекарственная форма удобна для назначения мелким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домашним животным.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8888" y="-17463"/>
            <a:ext cx="749935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124312-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8" y="3214688"/>
            <a:ext cx="41386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-26988"/>
            <a:ext cx="749935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Брикеты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Bricetum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187450" y="1052513"/>
            <a:ext cx="7747000" cy="5545137"/>
          </a:xfrm>
        </p:spPr>
        <p:txBody>
          <a:bodyPr/>
          <a:lstStyle/>
          <a:p>
            <a:pPr marL="595313" indent="-51435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Брикеты  –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твердая недозированная лекарственная форма,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представляющая собой спрессованные лекарственные вещества и 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наполнители. В качестве наполнителей используют измельченное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и спрессованное растительное сырье, концентрированные корма,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отруби, муку, пищевую соль, мел, сахар, сорбит, ксилит и др.</a:t>
            </a:r>
          </a:p>
          <a:p>
            <a:pPr marL="595313" indent="-514350"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595313" indent="-51435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В брикетах используют биологические стимуляторы: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витамины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ферменты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микро- и макроэлементы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ростостимулирующие вещества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кормовые антибиотики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лигнин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комбинации аминокислот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- некоторые противопаразитарные средства и др.</a:t>
            </a:r>
          </a:p>
          <a:p>
            <a:pPr marL="595313" indent="-514350"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 descr="stock-images-briquettes-made-of-sawdust-isolated-on-white-background-pixmac-657348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25" y="2857500"/>
            <a:ext cx="25050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0_1509_mid2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4425"/>
            <a:ext cx="3203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052513"/>
            <a:ext cx="7747000" cy="4691062"/>
          </a:xfrm>
        </p:spPr>
        <p:txBody>
          <a:bodyPr>
            <a:normAutofit/>
          </a:bodyPr>
          <a:lstStyle/>
          <a:p>
            <a:pPr marL="596646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 лекарственная форма преимущественно для группового, массового использования лекарственных средств, в основном с профилактической, общеукрепляющей целью. 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Прессуются не только комбинации различного происхождения  лекарственных  средств, но и лекарственные растительные сборы, приобретающие удобную форму для хранения, транспортирования и использования. Брикеты могут быть разделены желобами на куски, и каждый кусок (полоска) предназначен на один прием или заварку.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Хранятся брикеты в плотно закрытых банках, коробках или пакетах из пергаментной (парафинированной бумаги).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188913"/>
            <a:ext cx="8172450" cy="8636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Применение. Упаковка. Хранение.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692150"/>
            <a:ext cx="8604250" cy="1368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097280" lvl="3" indent="-173736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Мягкие лекарственные формы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Рисунок 4" descr="Anima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628775"/>
            <a:ext cx="43926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16117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913" y="3286125"/>
            <a:ext cx="30813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042988" y="908050"/>
            <a:ext cx="7891462" cy="57610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Мази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Unguenta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лекарственная форма для наружного применения,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имеющая мягкую консистенцию и способная образовывать на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поверхности кожи и слизистой оболочке ровную, сплошную,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несползающую пленку.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 локализации применения мази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наноситься на: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- кожу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- слизистые носа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- глаза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- влагалища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- прямой кишки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- уретры.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450" y="-26988"/>
            <a:ext cx="774700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Мази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Unguenta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" descr="KOT_BAJuN_VET_PREPARAT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357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5" descr="2834786506515cce2132b77e56aaf04d43928ba62c_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5262563"/>
            <a:ext cx="232251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10-shutterstock_633148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3714750"/>
            <a:ext cx="4667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497762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Содержимое 2"/>
          <p:cNvSpPr>
            <a:spLocks noGrp="1"/>
          </p:cNvSpPr>
          <p:nvPr>
            <p:ph idx="1"/>
          </p:nvPr>
        </p:nvSpPr>
        <p:spPr>
          <a:xfrm>
            <a:off x="1116013" y="981075"/>
            <a:ext cx="7818437" cy="5267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Назначение мазей преследует разные цели. Они могут служить защитным покровом кожи, ран, слизистых оболочек; для предупреждения высыхания, особенно роговых образований; как защищающее средство от воздействия воздуха, различных растворов и растворителей, а также от загрязнений пылью и микроорганизмами. Целью применения мазей может быть антисептическое и лечебное воздействие при ранах, ожогах, обморожениях и некоторых патологических повреждениях кожи и слизистых оболочек, а также их питание лекарственными веществами, жирами и другими соединениями.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2461507-illustration-of-a-vet-icon-that-can-be-used-as-a-symbol-bullet-button-or-design-elem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571750"/>
            <a:ext cx="18573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353425" cy="6408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В задачи ветеринарии входят предупреждение заболеваний животных и оказание заболевшим животным современной лечебной помощи. В выполнении этих задач важную роль играет современное обеспечение ветеринарных учреждений необходимыми лекарствами.</a:t>
            </a:r>
          </a:p>
          <a:p>
            <a:pPr>
              <a:buFont typeface="Wingdings 2" pitchFamily="18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Лечебная помощь животным осуществляется через сеть ветеринарных лечебных учреждений: лечебницы, поликлиники, зооветеринарные участки, специализированные ветеринарные  учреждения. При них имеются аптеки, изготавливающие ветеринарные ЛФ. </a:t>
            </a: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5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286250"/>
            <a:ext cx="4286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810101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Требования. Хранение. Упаковка.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116013" y="1125538"/>
            <a:ext cx="7818437" cy="51228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К мазевым основам предъявляется ряд требований: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фармакологическая индифферентность,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отсутствие химической и физико-химической несовместимости,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способность в заданных пределах высвободить включенные в них препараты,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возможность достаточно легко удалить с поверхности кожи и слизистых оболочек.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Все мази следует хранить в прохладном и защищенном от света месте.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Хранят в тубах или банках  из фарфора, стекла, пластмассы с крышкой.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1187450" y="1428750"/>
            <a:ext cx="7747000" cy="4664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Пасты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Pastae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суспензионные мази, содержащие порошкообразные лекарственные вещества в количестве свыше 25%. Они характеризуются более плотной и густой по сравнению с обычными суспензионными мазями консистенцией.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8898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Пасты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Pastae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Рисунок 5" descr="creatine paste 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071813"/>
            <a:ext cx="3200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f2_8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960688"/>
            <a:ext cx="2586038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Suppository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14337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-26988"/>
            <a:ext cx="749935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Суппозитории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187450" y="1125538"/>
            <a:ext cx="7747000" cy="51228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Суппозитории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твердые при комнатной температуре 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расплавляющиеся или растворяющиеся при температуре тела           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дозированные лекарственные формы, предназначенные для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введения в полости тела.</a:t>
            </a:r>
          </a:p>
          <a:p>
            <a:pPr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Различают суппозитории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- ректальные –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suppositoria rectalia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- вагинальные –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suppositoria vaginalia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- палочки –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bacilli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(для введения в мочеиспускательный канал,        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слуховой проход, шейку матки, свищевой и раневой ход).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1214438" y="785813"/>
            <a:ext cx="7745412" cy="4691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Суппозитории и шарики после изготовления завертывают в целлофан, фольгу или в кусочки тонкой парафинированной бумаги, а студневидные свечи – в кусочки вощеной или парафинированной бумаги. Затем укладываются в картонные коробочки с гнездами для суппозиториев и шариков, а палочки размещают в складки гофрированной бумаги, выложенной тоже в картонные коробочки.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Хранить суппозитории, шарики и палочки следует в прохладном и сухом месте.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810101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Хранение. Упаковка.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Рисунок 7" descr="666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214688"/>
            <a:ext cx="5476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1328770184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28813"/>
            <a:ext cx="5143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Пластыри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Emplastra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116013" y="1268413"/>
            <a:ext cx="7818437" cy="4979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Пластыри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Emplastra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лекарственная форма для наружного применения, обладающая способностью прилипать к коже.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7" descr="3033314-roll-of-medical-sticking-plaster-isolated-on-wh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5334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6" descr="7579906-plaster-cross-on-white-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929188"/>
            <a:ext cx="160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187450" y="1196975"/>
            <a:ext cx="7747000" cy="5051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Применяют пластыри как с лечебной, так и вспомогательной целями (для укрепления повязок, сближения краев раны, с целью защиты от внешних воздействий, маскировки обезображивающих дефектов кожи и т.д.). Твердые пластыри при комнатной температуре размягчаются, становятся липкими при температуре тела. Жидкие пластыри  оставляют на коже пленки после испарения растворителя. В состав жидких пластырей, как правило, входит спиртово-эфирный раствор нитроцеллюлозы.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Пластыри упаковывают в вощаную, парафинированную, пергаментную бумагу, целлофан, картонную и другую тару. Хранят пластыри в сухом прохладном месте.</a:t>
            </a:r>
            <a:endParaRPr lang="ru-RU" sz="180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810101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Применение. Хранение. Упаковка.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Рисунок 3" descr="stock-photos-one-adhesive-bandage-isolated-on-white-background-pixmac-750696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5072063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5" descr="1986708-teddy-bear-with-plaster-over-white-backgroun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929188"/>
            <a:ext cx="2103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8604250" cy="1368425"/>
          </a:xfrm>
        </p:spPr>
        <p:txBody>
          <a:bodyPr>
            <a:normAutofit fontScale="92500"/>
          </a:bodyPr>
          <a:lstStyle/>
          <a:p>
            <a:pPr marL="1097280" lvl="3" indent="-173736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Жидкие лекарственные формы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Рисунок 5" descr="130349023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773238"/>
            <a:ext cx="482441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 descr="abc10306bb2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3214688"/>
            <a:ext cx="3333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116013" y="1052513"/>
            <a:ext cx="7848600" cy="5545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Растворы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Solutiones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- однофазные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гомогенные системы переменного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состава, образованные не менее чем двумя независимыми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компонентами.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Преимущества: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- лекарственное вещество в растворе находится в идеально измельченном состоянии – в виде молекул или ионов, что обеспечивает ему равномерное распределение во всей массе раствора, 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 поступлении в организм молекулы 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ионы быстро проникают в клетки тканей 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органов и начинают проявлять свой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фармакодинамический эффект;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 в растворах быстрее обеспечивается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биодоступность лекарственного вещества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проявляется фармакотерапевтический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эффект;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8888" y="-26988"/>
            <a:ext cx="749935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Растворы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Solutiones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6" descr="431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4530725"/>
            <a:ext cx="17795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4" descr="prod10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3700463"/>
            <a:ext cx="33337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214438" y="214313"/>
            <a:ext cx="7720012" cy="6357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 растворах можно точно дозировать лекарственное вещество;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 растворенном виде лекарственные вещества, в отличие от других лекарственных форм, вводят всеми доступными путями с определенной дифференциацией, зависящей от растворителя;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 растворах водных, спиртовых, масляных применяется подавляющее большинство лекарственных веществ всем видам животных и в любом возрасте.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Растворы делят на: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-  для наружного применения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-  для внутреннего применения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-  для инъекций</a:t>
            </a:r>
          </a:p>
          <a:p>
            <a:pPr>
              <a:buFontTx/>
              <a:buChar char="-"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40964" name="Рисунок 5" descr="436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714875"/>
            <a:ext cx="15192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7" descr="468325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214813"/>
            <a:ext cx="1009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 descr="abc10306bb2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933700"/>
            <a:ext cx="34051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889875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Растворы для наружного применения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500188"/>
            <a:ext cx="7929562" cy="45720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растворам для наружного применения относятся глазные, ушные капли, капли в нос, полоскания, спринцевания, примочки, растворы для лечения ран и других патологий мягких тканей, антисептические растворы и т.п.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	Для растворов, применяемых наружно, важными показателями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являются концентрация и объем раствора.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Концентрация раствора должна быть в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пределах, обеспечивающих преследуемый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врачом  терапевтический эффект (вяжущий,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анестезирующий,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антимикробный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регенеративный, противовоспалительный,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раздражающий и т.д.) и не способствовать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усугублению течения болезни.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Veterinary symb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213100"/>
            <a:ext cx="26273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116013" y="260350"/>
            <a:ext cx="7848600" cy="6408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Номенклатура ветеринарных ЛФ отличается большим разнообразием.</a:t>
            </a:r>
          </a:p>
          <a:p>
            <a:pPr>
              <a:buFont typeface="Wingdings 2" pitchFamily="18" charset="2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u="sng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Аналогичные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(применяемые в медицинской практике):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твердые (порошки, сборы, таблетки, драже, капсулы)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мягкие (линименты, мази, пасты, суппозитории, пластыри)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жидкие (растворы для внутреннего и наружного применения, растворы для инъекций, водные и спиртовые извлечения из лекарственного растительного сырья, суспензии, эмульсии, микстуры).</a:t>
            </a:r>
          </a:p>
          <a:p>
            <a:pPr>
              <a:buFont typeface="Wingdings 2" pitchFamily="18" charset="2"/>
              <a:buNone/>
            </a:pPr>
            <a:endParaRPr lang="ru-RU" sz="1800" b="1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2. Специфические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(применяемые в ветеринарии): 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дусты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болюсы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гранулы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- кашки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4" descr="bneostomoz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071813"/>
            <a:ext cx="33099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1285875" y="571500"/>
            <a:ext cx="7497763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Растворы для наружного применения могут быть выписаны в трех формах: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растворе, концентрация которого позволяет его непосредственно использовать для лечебных процедур;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растворе концентрированном, который в последующем разбавляется (разводится) до лечебной концентрации;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порошке, преимущественно с хорошей растворимостью, с приготовлением раствора лечебной концентрации.   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 descr="8cd4048e48b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048000"/>
            <a:ext cx="3219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Растворы для  внутреннего применения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214438" y="1285875"/>
            <a:ext cx="7929562" cy="53578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Энтеральное введение растворов осуществляется через рот (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per os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– перорально) и в прямую кишку (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per rectum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– ректально).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 выписывании растворов для внутреннего введения необходимо соблюдать и знать следующее: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-дозу лекарственного вещества на один прием;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-объем раствора на один прием, в котором содержится           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однократная доза лекарственного вещества;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  -соблюдать концентрацию раствора, которая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исключает отрицательное влияние на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слизистую оболочку ЖКТ (прижигание,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излишнее раздражение и др.);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   -определить мерку для раствора в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             домашних условиях (капли, ложки, стакан).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Растворы для инъекций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1187450" y="908050"/>
            <a:ext cx="7747000" cy="5340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Инъекционные растворы - лекарственные вещества, вводимые в организм с помощью шприца с нарушением целостности кожи и слизистых покровов.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Инъекционный (парентеральный) путь введения лекарственных веществ имеет ряд преимуществ: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обеспечивает быстрый терапевтический эффект (от нескольких секунд до 10-15 минут).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осуществляется точное дозирование лекарственных веществ.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лекарственные вещества сразу поступают в кровь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или определенные анатомические полости, что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обеспечивает лучшую биодоступность, минуя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желудочно-кишечный канал, печень.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экономически более выгоден в связи с меньшей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затратой лекарственных веществ.</a:t>
            </a:r>
          </a:p>
        </p:txBody>
      </p:sp>
      <p:pic>
        <p:nvPicPr>
          <p:cNvPr id="45059" name="Рисунок 4" descr="Безымянный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714750"/>
            <a:ext cx="1933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3" descr="кантарен_10+T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3143250"/>
            <a:ext cx="2428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1331913" y="115888"/>
            <a:ext cx="7497762" cy="6049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Недостатками парентерального введения являются: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болезненность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опасность заноса инфекции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возможность образования тромбов при внутривенном и внутриартериальном путях введения;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соблюдение полной стерильности, что возможно только при наличии стерильных принадлежностей;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осуществить инъекцию может только специалист.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Растворы для инъекций должны обладать следующими свойствами: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прозрачность,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отсутствие механических включений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стерильность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стабильность (устойчивость)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апирогенность. 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 инъекционные растворы до стерилизации должны подвергаться химическому контролю на подлинность.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Специфические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Содержимое 3" descr="1_1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125538"/>
            <a:ext cx="6985000" cy="5237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Дусты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Dusta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1331913" y="1268413"/>
            <a:ext cx="7602537" cy="51133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Дусты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разновидность мельчайшего порошка, состоящего из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преимущественно противопаразитарного средства 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индифферентного наполнителя.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Технология приготовления дустов аналогична получению сложных недозированных порошков. Объемную часть дуста составляет наполнитель (тальк).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Более тяжелые наполнители (белая глина, цинка окись) реже используется для приготовления дустов. К ним добавляют вещества для получения цвета, сходного с окраской наружных покровов животного.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5" descr="1311350551_231108387_3----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524375"/>
            <a:ext cx="3514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4" descr="pelle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598988"/>
            <a:ext cx="278606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8172450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Гранулы (</a:t>
            </a:r>
            <a:r>
              <a:rPr lang="en-US" b="1" i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granulae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9156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7818438" cy="53292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Гранулы –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твердая недозированная лекарственная форма в виде однородных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частиц (крупинки, зернышки) округлой, цилиндрической или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неправильной формы, предназначенные для внутреннего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применения. Гранулы имеют размеры 0,2-0,3 мм и массу 0,05 г.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Используют лекарственные средства и вспомогательные вещества (сахар, кислоту виннокаменную, натрия гидрокарбонат, крахмал, глюкозу, тальк, сахарный сироп, пищевые красители, поливинилпирролидон (ПВП), этилцеллюлозу, пшеничную муку, магния карбонат основной и др.). В состав гранул включают преимущественно низкотоксичные вещества (из списка А лекарственные средства не включают).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1"/>
          </p:nvPr>
        </p:nvSpPr>
        <p:spPr>
          <a:xfrm>
            <a:off x="1071563" y="333375"/>
            <a:ext cx="7715250" cy="6167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Премиксы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(разновидность гранул) – твердая недозированная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лекарственная форма, являющаяся добавкой к пище животным, в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состав которой входят витамины, микро- и макроэлементы,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противомикробные, противопаразитарные и другие вещества.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             Основное назначение премиксов: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- восполнение дефицита важнейших компонентов пищи (белков, нуклеиновых кислот, витаминов, ферментов, микро- и макроэлементов);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-стимуляция роста и развития молодняка сельскохозяйственных и домашних животных, повышение их продуктивности (кормовые антибиотики, проросшие зерна кукурузы, витамино-минеральные комплексы и др.);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- профилактика и терапия инфекционных и паразитарных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болезней животных (инфекционные болезни желудочно-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кишечного тракта, гельминтозы и др.).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mtClean="0"/>
          </a:p>
        </p:txBody>
      </p:sp>
      <p:pic>
        <p:nvPicPr>
          <p:cNvPr id="50178" name="Рисунок 3" descr="94ba4c3fb32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786188"/>
            <a:ext cx="23336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8172450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Упаковка. Хранение.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Готовые премиксы фасуют в двойные полиэтиленовые пакеты на 100,0-200,0 г или мешкотару на 5 и 25 кг. Премиксы вводят в состав сухой кормосмеси в концентрации от 1 до 20% и назначают животным методом вольного скармливания.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Хранят в сухом, защищенном от света месте.</a:t>
            </a:r>
          </a:p>
        </p:txBody>
      </p:sp>
      <p:pic>
        <p:nvPicPr>
          <p:cNvPr id="51203" name="Рисунок 4" descr="12615706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428875"/>
            <a:ext cx="2524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5" descr="fs_000015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562475"/>
            <a:ext cx="1809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6" descr="P101002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429000"/>
            <a:ext cx="1790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7" descr="1312257873_165440842_1----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929063"/>
            <a:ext cx="17637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5" descr="orig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500563"/>
            <a:ext cx="25003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4450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Кашки (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Electuaria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196975"/>
            <a:ext cx="7675562" cy="5051425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Кашки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Electuaria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ЛФ кашицеобразной или тестообразной консистенции, предназначаемые только для внутреннего применения.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зависимости от консистенции различают кашки густые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Electuaria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spissa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не стекающие с ложки и по консистенции приближающиеся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болюсной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массе и густоватые, мягкие, полужидкие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Electuaria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tenuia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mollia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стекающие с ложки наподобие свежего меда.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форме кашек назначают ЛВ растительного происхождения, не обладающие сильно выраженным раздражающим или прижигающим действием. Нельзя назначать ядовитые и сильнодействующие вещества, вещества списков А и Б из-за невозможности точного дозирования.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Кашки – нестойкая ЛФ, легко подвергающаяся брожению. Готовят 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 tempore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хранят в хорошо закрытых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банках в прохладном месте не более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1-2 суток. Назначают для всех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животных, но чаще для свиней.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7651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1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Аналогичные </a:t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8604250" cy="1368425"/>
          </a:xfrm>
        </p:spPr>
        <p:txBody>
          <a:bodyPr>
            <a:normAutofit fontScale="85000" lnSpcReduction="10000"/>
          </a:bodyPr>
          <a:lstStyle/>
          <a:p>
            <a:pPr marL="1097280" lvl="3" indent="-173736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Твердые лекарственные формы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5" descr="130349023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773238"/>
            <a:ext cx="482441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80279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  <a:endParaRPr lang="ru-RU" sz="5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Содержимое 3" descr="get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341438"/>
            <a:ext cx="7526337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0851318_en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4475" y="2143125"/>
            <a:ext cx="2549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Порошки (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pulveres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428750"/>
            <a:ext cx="7497762" cy="4800600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Порошки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pulveres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твердая лекарственная форма для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внутреннего и наружного применения, состоящая из одного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или нескольких измельченных веществ и обладающая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свойством сыпучести (ГФ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вып. 2).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Порошки могут быть: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- простыми, состоящими из одного вещества;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- сложными, состоящими из двух и более веществ;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- неразделенными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- разделенными на отдельные дозы и приемы.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При изготовлении порошков исходный материал измельчают,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просеивают, смешивают, дозируют,  упаковывают и отпускают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или используют.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818438" cy="8366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Дозирование.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187450" y="765175"/>
            <a:ext cx="7561263" cy="15843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Простые или сложные неразделенные порошки дозируют приблизительно, используя в качестве мерок ложки, начиная с чайной, или дозаторы порошков.  Такое дозирование может быть допустимо только для не сильнодействующих  веществ.  Дозирование по объему уступает в точности дозирования по массе.</a:t>
            </a:r>
          </a:p>
          <a:p>
            <a:pPr algn="ctr"/>
            <a:endParaRPr lang="ru-RU" sz="18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2349500"/>
            <a:ext cx="8172450" cy="8636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Применение. Упаковка. Хранение.</a:t>
            </a: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6" name="Содержимое 2"/>
          <p:cNvSpPr txBox="1">
            <a:spLocks/>
          </p:cNvSpPr>
          <p:nvPr/>
        </p:nvSpPr>
        <p:spPr bwMode="auto">
          <a:xfrm>
            <a:off x="1116013" y="3141663"/>
            <a:ext cx="78184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Неразделенные порошки реже предназначены для внутреннего применения,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чаще их используют для присыпок, пудр, полосканий, промываний и т.д.,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где дозирование не играет существенной роли. Их фасуют, отпускают и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хранят в бумажных, полиэтиленовых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пакетах,  картонных коробках.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Порошки, содержащие душистые,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летучие или гигроскопичные вещества,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фасуют в стеклянные банки, плотно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закрывают крышками или пробками.</a:t>
            </a:r>
          </a:p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>
              <a:latin typeface="Corbel" pitchFamily="34" charset="0"/>
            </a:endParaRPr>
          </a:p>
        </p:txBody>
      </p:sp>
      <p:pic>
        <p:nvPicPr>
          <p:cNvPr id="18437" name="Рисунок 6" descr="_MG_0521_2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4221163"/>
            <a:ext cx="37147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7771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Присыпки </a:t>
            </a: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Pulvis</a:t>
            </a: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subtilissimus</a:t>
            </a: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971550" y="1557338"/>
            <a:ext cx="7962900" cy="4691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Присыпки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(Pulvis subtilissimus)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это разновидность порошка,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измельченного до мельчайшего состояния.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Мельчайшие порошки за счет большой общей поверхности обладают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повышенной адсорбционной активностью, поглощая жидкости, газы,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продукты раневого процесса – слизи, секреты желез, гнойные массы.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Они не обладают механическим раздражающим действием, а их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подсушивающее и местное противовоспалительное влияние 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используется в клинической практике ветеринарной медицины. 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   В состав присыпок входят вещества органического и неорганического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происхождения, исключая токсичные вещества.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8172450" cy="863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187450" y="1341438"/>
            <a:ext cx="7818438" cy="45354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Некоторые лекарственные средства, употребляемые в дерматологии,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офтальмологии, присыпки для введения в носовые полости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Присыпки для стоматологической практики снижающих кровоточивость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десен. Порошок для глубоких отделов ротовой полости (задняя стенка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глотки), гортани и верхних дыхательных путей используют крайне редко.</a:t>
            </a:r>
          </a:p>
          <a:p>
            <a:endParaRPr lang="ru-RU" sz="1800" smtClean="0"/>
          </a:p>
        </p:txBody>
      </p:sp>
      <p:pic>
        <p:nvPicPr>
          <p:cNvPr id="20483" name="Рисунок 4" descr="fdb43965-dec9-4b49-81e4-69c36a29d7b8_orig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500438"/>
            <a:ext cx="4465637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Сборы (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187450" y="1268413"/>
            <a:ext cx="7747000" cy="4979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Сборы (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Species)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равномерно измельченные или истолченные и затем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перемешанные части растений – корни, цветки, листья, плоды,  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семена и др., к которым  возможно добавление солей, эфирных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масел, вкусовых веществ и др.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 состав сборов никогда не включают ядовитые и сильнодействующие вещества.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3" descr="520806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355975"/>
            <a:ext cx="331311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1136</TotalTime>
  <Words>2201</Words>
  <Application>Microsoft Office PowerPoint</Application>
  <PresentationFormat>Экран (4:3)</PresentationFormat>
  <Paragraphs>331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Солнцестояние</vt:lpstr>
      <vt:lpstr>ВЕТЕРИНАРНЫЕ ЛЕКАРСТВЕННЫЕ ФОРМЫ </vt:lpstr>
      <vt:lpstr>Слайд 2</vt:lpstr>
      <vt:lpstr>Слайд 3</vt:lpstr>
      <vt:lpstr>1. Аналогичные  </vt:lpstr>
      <vt:lpstr>Порошки (pulveres)</vt:lpstr>
      <vt:lpstr>Дозирование.</vt:lpstr>
      <vt:lpstr>Присыпки (Pulvis subtilissimus)</vt:lpstr>
      <vt:lpstr>Применение. </vt:lpstr>
      <vt:lpstr>Сборы (Species)</vt:lpstr>
      <vt:lpstr>Слайд 10</vt:lpstr>
      <vt:lpstr>Таблетки (Tabulettae)</vt:lpstr>
      <vt:lpstr>Слайд 12</vt:lpstr>
      <vt:lpstr>Драже (Dragee)</vt:lpstr>
      <vt:lpstr>Особенности</vt:lpstr>
      <vt:lpstr>Брикеты (Bricetum)</vt:lpstr>
      <vt:lpstr>Слайд 16</vt:lpstr>
      <vt:lpstr>Слайд 17</vt:lpstr>
      <vt:lpstr> Мази (Unguenta)</vt:lpstr>
      <vt:lpstr>Применение</vt:lpstr>
      <vt:lpstr>Требования. Хранение. Упаковка.</vt:lpstr>
      <vt:lpstr> Пасты (Pastae)</vt:lpstr>
      <vt:lpstr>Суппозитории (Suppositoria)</vt:lpstr>
      <vt:lpstr> Хранение. Упаковка.</vt:lpstr>
      <vt:lpstr>Пластыри (Emplastra)</vt:lpstr>
      <vt:lpstr>Применение. Хранение. Упаковка.</vt:lpstr>
      <vt:lpstr>Слайд 26</vt:lpstr>
      <vt:lpstr>Растворы (Solutiones)</vt:lpstr>
      <vt:lpstr>Слайд 28</vt:lpstr>
      <vt:lpstr>Растворы для наружного применения</vt:lpstr>
      <vt:lpstr>Слайд 30</vt:lpstr>
      <vt:lpstr>Растворы для  внутреннего применения </vt:lpstr>
      <vt:lpstr>Растворы для инъекций </vt:lpstr>
      <vt:lpstr>Слайд 33</vt:lpstr>
      <vt:lpstr>2. Специфические</vt:lpstr>
      <vt:lpstr>Дусты (Dusta)</vt:lpstr>
      <vt:lpstr>Гранулы (granulae).</vt:lpstr>
      <vt:lpstr>Слайд 37</vt:lpstr>
      <vt:lpstr> Упаковка. Хранение.</vt:lpstr>
      <vt:lpstr>Кашки (Electuaria)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ВЕТЕРИНАРНЫЕ ЛЕКАРСТВЕННЫЕ ФОРМЫ</dc:title>
  <dc:creator>Елена Николаевна Оленчук</dc:creator>
  <cp:lastModifiedBy>gen</cp:lastModifiedBy>
  <cp:revision>104</cp:revision>
  <dcterms:modified xsi:type="dcterms:W3CDTF">2022-08-30T11:15:37Z</dcterms:modified>
</cp:coreProperties>
</file>