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6" r:id="rId6"/>
    <p:sldId id="261" r:id="rId7"/>
    <p:sldId id="262" r:id="rId8"/>
    <p:sldId id="260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21A1C-4CA5-4F6F-B80A-F32A1FB48427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2625B-D0AB-48C9-8106-B532A8E21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848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2625B-D0AB-48C9-8106-B532A8E2176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65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76A4-4F22-4A1D-AA90-7F001E76EE34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363F-86D0-49E2-9409-802B468CE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89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76A4-4F22-4A1D-AA90-7F001E76EE34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363F-86D0-49E2-9409-802B468CE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66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76A4-4F22-4A1D-AA90-7F001E76EE34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363F-86D0-49E2-9409-802B468CE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24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76A4-4F22-4A1D-AA90-7F001E76EE34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363F-86D0-49E2-9409-802B468CE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61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76A4-4F22-4A1D-AA90-7F001E76EE34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363F-86D0-49E2-9409-802B468CE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90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76A4-4F22-4A1D-AA90-7F001E76EE34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363F-86D0-49E2-9409-802B468CE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881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76A4-4F22-4A1D-AA90-7F001E76EE34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363F-86D0-49E2-9409-802B468CE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104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76A4-4F22-4A1D-AA90-7F001E76EE34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363F-86D0-49E2-9409-802B468CE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8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76A4-4F22-4A1D-AA90-7F001E76EE34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363F-86D0-49E2-9409-802B468CE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182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76A4-4F22-4A1D-AA90-7F001E76EE34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363F-86D0-49E2-9409-802B468CE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718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76A4-4F22-4A1D-AA90-7F001E76EE34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363F-86D0-49E2-9409-802B468CE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80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A76A4-4F22-4A1D-AA90-7F001E76EE34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E363F-86D0-49E2-9409-802B468CE8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099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8001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Раздел ВКР «Экономическое обоснование результатов исследований»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Выполняется на основании данных анализа результатов исследований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948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Таблица 3 -   Экономическая  эффективность  производства</a:t>
            </a:r>
            <a:b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</a:br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продукции  (картофель, зерновые культуры, продукция овощеводства)</a:t>
            </a:r>
            <a:b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262063"/>
              </p:ext>
            </p:extLst>
          </p:nvPr>
        </p:nvGraphicFramePr>
        <p:xfrm>
          <a:off x="683568" y="1412776"/>
          <a:ext cx="7916856" cy="412845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309631"/>
                <a:gridCol w="2339420"/>
                <a:gridCol w="2267805"/>
              </a:tblGrid>
              <a:tr h="11041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Контрольный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вариант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Предлагаемый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вариант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0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Полная  себестоимость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 ц, 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Уровень товарности, 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0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Средняя цена 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реализации,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ц,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Прибыль, убыток  (—)  от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реализации 1  ц, 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Уровень  рентабельности, 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Таблица 3 -   Экономическая  эффективность  производства</a:t>
            </a:r>
            <a:b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кормов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197165"/>
              </p:ext>
            </p:extLst>
          </p:nvPr>
        </p:nvGraphicFramePr>
        <p:xfrm>
          <a:off x="395536" y="1412778"/>
          <a:ext cx="8568951" cy="252943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328592"/>
                <a:gridCol w="1512168"/>
                <a:gridCol w="1728191"/>
              </a:tblGrid>
              <a:tr h="7200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Контрольный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вариант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Предлагаемый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вариант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Себестоимость ,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руб.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9360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                     1 ц зеленого корма (сена)  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041">
                <a:tc>
                  <a:txBody>
                    <a:bodyPr/>
                    <a:lstStyle/>
                    <a:p>
                      <a:pPr indent="9360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                      кормовой единицы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indent="9360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                  1 ц </a:t>
                      </a:r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</a:rPr>
                        <a:t>переваримого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 протеина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059">
                <a:tc>
                  <a:txBody>
                    <a:bodyPr/>
                    <a:lstStyle/>
                    <a:p>
                      <a:pPr marL="0" marR="0" indent="936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                  </a:t>
                      </a:r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</a:rPr>
                        <a:t>кормопротеиновой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 единицы</a:t>
                      </a:r>
                    </a:p>
                    <a:p>
                      <a:pPr indent="9360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067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</a:rPr>
              <a:t>Этапы выполнения раздела ВКР </a:t>
            </a:r>
            <a:r>
              <a:rPr lang="ru-RU" sz="2800" b="1" dirty="0">
                <a:solidFill>
                  <a:prstClr val="black"/>
                </a:solidFill>
              </a:rPr>
              <a:t>«Экономическое обоснование результатов исследований»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688632"/>
          </a:xfrm>
        </p:spPr>
        <p:txBody>
          <a:bodyPr>
            <a:normAutofit fontScale="70000" lnSpcReduction="20000"/>
          </a:bodyPr>
          <a:lstStyle/>
          <a:p>
            <a:pPr algn="just">
              <a:spcAft>
                <a:spcPts val="0"/>
              </a:spcAft>
            </a:pPr>
            <a:r>
              <a:rPr lang="ru-RU" sz="3400" dirty="0" smtClean="0">
                <a:effectLst/>
                <a:latin typeface="Times New Roman"/>
                <a:ea typeface="Times New Roman"/>
              </a:rPr>
              <a:t>1.Студент совместно с научным руководителем определяет, </a:t>
            </a:r>
            <a:r>
              <a:rPr lang="ru-RU" sz="3400" u="sng" dirty="0" smtClean="0">
                <a:effectLst/>
                <a:latin typeface="Times New Roman"/>
                <a:ea typeface="Times New Roman"/>
              </a:rPr>
              <a:t>какие варианты опыта </a:t>
            </a:r>
            <a:r>
              <a:rPr lang="ru-RU" sz="3400" dirty="0" smtClean="0">
                <a:effectLst/>
                <a:latin typeface="Times New Roman"/>
                <a:ea typeface="Times New Roman"/>
              </a:rPr>
              <a:t>необходимо экономически оценить и какие рекомендации производству экономически обосновать. </a:t>
            </a:r>
          </a:p>
          <a:p>
            <a:pPr algn="just"/>
            <a:r>
              <a:rPr lang="ru-RU" sz="3400" dirty="0" smtClean="0">
                <a:effectLst/>
                <a:latin typeface="Times New Roman"/>
                <a:ea typeface="Times New Roman"/>
              </a:rPr>
              <a:t>2.</a:t>
            </a:r>
            <a:r>
              <a:rPr lang="ru-RU" sz="3400" dirty="0" smtClean="0">
                <a:effectLst/>
                <a:latin typeface="Times New Roman"/>
                <a:ea typeface="Times New Roman"/>
              </a:rPr>
              <a:t> По выбранным вариантам опыта студент </a:t>
            </a:r>
            <a:r>
              <a:rPr lang="ru-RU" sz="3400" u="sng" dirty="0" smtClean="0">
                <a:effectLst/>
                <a:latin typeface="Times New Roman"/>
                <a:ea typeface="Times New Roman"/>
              </a:rPr>
              <a:t>разрабатывает технологические карты</a:t>
            </a:r>
            <a:r>
              <a:rPr lang="ru-RU" sz="3400" dirty="0" smtClean="0">
                <a:effectLst/>
                <a:latin typeface="Times New Roman"/>
                <a:ea typeface="Times New Roman"/>
              </a:rPr>
              <a:t> возделывания и уборки урожая сельскохозяйственных культур.</a:t>
            </a:r>
          </a:p>
          <a:p>
            <a:pPr algn="just"/>
            <a:r>
              <a:rPr lang="ru-RU" sz="3400" dirty="0" smtClean="0">
                <a:latin typeface="Times New Roman"/>
                <a:ea typeface="Times New Roman"/>
              </a:rPr>
              <a:t>3. На основании результатов опыта и данных технологических карт </a:t>
            </a:r>
            <a:r>
              <a:rPr lang="ru-RU" sz="3400" u="sng" dirty="0" smtClean="0">
                <a:latin typeface="Times New Roman"/>
                <a:ea typeface="Times New Roman"/>
              </a:rPr>
              <a:t>производится расчет </a:t>
            </a:r>
            <a:r>
              <a:rPr lang="ru-RU" sz="3400" dirty="0" smtClean="0">
                <a:latin typeface="Times New Roman"/>
                <a:ea typeface="Times New Roman"/>
              </a:rPr>
              <a:t>экономических показателей, рекомендуемых для оценки  по изучаемому вопросу.</a:t>
            </a:r>
          </a:p>
          <a:p>
            <a:pPr algn="just"/>
            <a:r>
              <a:rPr lang="ru-RU" sz="3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4. Используя методические рекомендации, представленные в этом курсе, студент </a:t>
            </a:r>
            <a:r>
              <a:rPr lang="ru-RU" sz="3400" u="sng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готовит и представляет на проверку </a:t>
            </a:r>
            <a:r>
              <a:rPr lang="ru-RU" sz="3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преподавателю-консультанту </a:t>
            </a:r>
            <a:r>
              <a:rPr lang="ru-RU" sz="3400" u="sng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раздел </a:t>
            </a:r>
            <a:r>
              <a:rPr lang="ru-RU" sz="3400" u="sng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ВКР </a:t>
            </a:r>
            <a:r>
              <a:rPr lang="ru-RU" sz="34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«Экономическое обоснование результатов исследований</a:t>
            </a:r>
            <a:r>
              <a:rPr lang="ru-RU" sz="3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» </a:t>
            </a:r>
            <a:r>
              <a:rPr lang="ru-RU" sz="3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оформленный, в соответствии с требованиями по оформлению (текст, таблицы и расчеты).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4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744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нужно прикрепить в ДО для проверки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ru-RU" dirty="0" smtClean="0"/>
              <a:t>1.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Раздел ВКР «Экономическое обоснование результатов исследований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», выполненный и оформленный в соответствии с требованиями.</a:t>
            </a:r>
          </a:p>
          <a:p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2. Технологические карты по вариантам опыта, представленным в экономическом обосновании, выполненные в программе  </a:t>
            </a:r>
            <a:r>
              <a:rPr lang="en-US" sz="2800" i="0" dirty="0" smtClean="0">
                <a:effectLst/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2800" i="0" dirty="0" smtClean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3.Раздел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Результаты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исследований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».</a:t>
            </a:r>
          </a:p>
          <a:p>
            <a:endParaRPr lang="ru-RU" sz="2800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593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На какие вопросы обратить внимание при расчете технологических карт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1. На 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каждый вариант опыта разрабатывается отдельная технологическая карта с учетом условий опыта – </a:t>
            </a:r>
            <a:r>
              <a:rPr lang="ru-RU" sz="2400" u="sng" dirty="0">
                <a:solidFill>
                  <a:prstClr val="black"/>
                </a:solidFill>
                <a:latin typeface="Times New Roman"/>
                <a:ea typeface="Times New Roman"/>
              </a:rPr>
              <a:t>урожайности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2400" u="sng" dirty="0">
                <a:solidFill>
                  <a:prstClr val="black"/>
                </a:solidFill>
                <a:latin typeface="Times New Roman"/>
                <a:ea typeface="Times New Roman"/>
              </a:rPr>
              <a:t>применяемых в опыте технических и химических средств</a:t>
            </a: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…..).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/>
              </a:rPr>
              <a:t>2. Методики расчета себестоимости у разных культур разные (в зависимости от наличия основной и побочной продукции).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/>
              </a:rPr>
              <a:t>3. Для расчета технологических карт использовать тарифные ставки и цены 2020 года .</a:t>
            </a:r>
          </a:p>
          <a:p>
            <a:pPr marL="0" indent="0">
              <a:buNone/>
            </a:pPr>
            <a:endParaRPr lang="ru-RU" sz="2400" dirty="0" smtClean="0">
              <a:solidFill>
                <a:prstClr val="black"/>
              </a:solidFill>
              <a:latin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9345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Тарифные ставки для расчета технологических карт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039593"/>
              </p:ext>
            </p:extLst>
          </p:nvPr>
        </p:nvGraphicFramePr>
        <p:xfrm>
          <a:off x="467544" y="764707"/>
          <a:ext cx="8208913" cy="5147664"/>
        </p:xfrm>
        <a:graphic>
          <a:graphicData uri="http://schemas.openxmlformats.org/drawingml/2006/table">
            <a:tbl>
              <a:tblPr/>
              <a:tblGrid>
                <a:gridCol w="1589755"/>
                <a:gridCol w="1156184"/>
                <a:gridCol w="1127281"/>
                <a:gridCol w="1127281"/>
                <a:gridCol w="1069471"/>
                <a:gridCol w="1156184"/>
                <a:gridCol w="982757"/>
              </a:tblGrid>
              <a:tr h="31346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Тарифный</a:t>
                      </a:r>
                      <a:r>
                        <a:rPr lang="ru-RU" sz="2000" b="0" i="0" u="none" strike="noStrike" baseline="0" dirty="0" smtClean="0">
                          <a:effectLst/>
                          <a:latin typeface="Times New Roman"/>
                        </a:rPr>
                        <a:t> разряд</a:t>
                      </a:r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17060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</a:t>
                      </a:r>
                    </a:p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4</a:t>
                      </a:r>
                    </a:p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u="none" strike="noStrike" smtClean="0"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smtClean="0">
                          <a:effectLst/>
                          <a:latin typeface="Times New Roman"/>
                        </a:rPr>
                        <a:t>5</a:t>
                      </a:r>
                    </a:p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6</a:t>
                      </a:r>
                    </a:p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993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Ручные </a:t>
                      </a:r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работы</a:t>
                      </a:r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452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Тарифный коэфф.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1,358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1,557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1,818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452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Тарифная ставка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514,02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565,43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627,11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698,04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800,33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934,50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391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Механизированные</a:t>
                      </a:r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452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Тарифный коэфф.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1,084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1,196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1,349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1,543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1,794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452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Тарифная ставка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684,85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742,38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819,08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923,87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1056,73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1228,63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346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346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effectLst/>
                          <a:latin typeface="Times New Roman"/>
                        </a:rPr>
                        <a:t>МРОТ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effectLst/>
                          <a:latin typeface="Times New Roman"/>
                        </a:rPr>
                        <a:t>12130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293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301034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Система экономических показателей при расчете экономической эффективности будет зависеть от </a:t>
            </a:r>
            <a:r>
              <a:rPr lang="ru-RU" sz="3200" b="1" dirty="0" smtClean="0"/>
              <a:t>изучаемой культуры </a:t>
            </a:r>
            <a:r>
              <a:rPr lang="ru-RU" sz="3200" dirty="0" smtClean="0"/>
              <a:t>(кормовая, зерновая, овощная…) и </a:t>
            </a:r>
            <a:r>
              <a:rPr lang="ru-RU" sz="3200" b="1" dirty="0" smtClean="0"/>
              <a:t>технологического приема </a:t>
            </a:r>
            <a:r>
              <a:rPr lang="ru-RU" sz="3200" dirty="0" smtClean="0"/>
              <a:t>ее возделывания (норма высева, способ посева, прием обработки почвы, применение удобрений микробиологических препаратов и химических и физических средств защиты растений…). 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25144"/>
            <a:ext cx="8229600" cy="140101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Пример оформления расчетов экономических показателей при изучении элементов технологии возделывания культур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8171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3000" b="1" dirty="0">
                <a:solidFill>
                  <a:prstClr val="black"/>
                </a:solidFill>
                <a:ea typeface="+mn-ea"/>
                <a:cs typeface="+mn-cs"/>
              </a:rPr>
              <a:t>Пример оформления расчетов экономических показателей при изучении элементов технологии возделывания культур</a:t>
            </a:r>
            <a:br>
              <a:rPr lang="ru-RU" sz="30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При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изучении элементов технологии возделывания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культуры, или сравнении культур или сортов экономическое обоснование можно провести по следующей схеме: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Провести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равнительную оценку элементов технологии культуры, или культур (сортов), результаты представить по форме таблицы 1.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Рассчитать </a:t>
            </a: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с</a:t>
            </a:r>
            <a: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остав  и  структуру  производственной себестоимости  1  ц продукции сравниваемых вариантов опыта,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результаты представить по форме таблицы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2.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Рассчитать показатели экономической эффективности  производства (возделывания)  продукции  (культур)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результаты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представить по форме таблицы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3.</a:t>
            </a:r>
            <a:endParaRPr lang="ru-RU" sz="24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sz="24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7216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720080"/>
          </a:xfrm>
        </p:spPr>
        <p:txBody>
          <a:bodyPr>
            <a:normAutofit fontScale="90000"/>
          </a:bodyPr>
          <a:lstStyle/>
          <a:p>
            <a:pPr algn="l">
              <a:spcBef>
                <a:spcPts val="12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Таблица 1 -  Сравнительная характеристика  вариантов  возделывания    культуры  (наименование)</a:t>
            </a:r>
            <a:endParaRPr lang="ru-RU" sz="24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083283"/>
              </p:ext>
            </p:extLst>
          </p:nvPr>
        </p:nvGraphicFramePr>
        <p:xfrm>
          <a:off x="179512" y="980726"/>
          <a:ext cx="8784977" cy="55647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17889"/>
                <a:gridCol w="1318615"/>
                <a:gridCol w="1728192"/>
                <a:gridCol w="2520281"/>
              </a:tblGrid>
              <a:tr h="1063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</a:p>
                  </a:txBody>
                  <a:tcPr marL="60257" marR="602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Контрольный</a:t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вариант</a:t>
                      </a:r>
                    </a:p>
                  </a:txBody>
                  <a:tcPr marL="60257" marR="602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Предлагаемый</a:t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вариант</a:t>
                      </a:r>
                    </a:p>
                  </a:txBody>
                  <a:tcPr marL="60257" marR="602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Предлагаемый</a:t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вариант </a:t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 контрольному</a:t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варианту, %</a:t>
                      </a:r>
                    </a:p>
                  </a:txBody>
                  <a:tcPr marL="60257" marR="602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Урожайность, ц/га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Прирост урожайности, ц/га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Выход  с  1  га: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– кормовых единиц, ц </a:t>
                      </a:r>
                      <a:r>
                        <a:rPr lang="ru-RU" sz="16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к.ед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1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6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переваримого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протеина, ц. 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5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6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кормопротеиновых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единиц,  ц  </a:t>
                      </a:r>
                      <a:r>
                        <a:rPr lang="ru-RU" sz="16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кормопр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., ед.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Производственные затраты,  руб.: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– на 1 га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– на 1 ц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Прямые  затраты  труда, чел.-ч: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– на 1  га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– на 1  ц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7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Производительность труда (произведено  валовой продукции  в  расчете  на 1  чел. – ч), ц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57" marR="60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822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Таблица 2 - Состав  и  структура  производственной себестоимости  1  ц продукции ______________(наименование</a:t>
            </a:r>
            <a:r>
              <a:rPr lang="ru-RU" sz="2200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2232840"/>
              </p:ext>
            </p:extLst>
          </p:nvPr>
        </p:nvGraphicFramePr>
        <p:xfrm>
          <a:off x="323528" y="1268760"/>
          <a:ext cx="8568950" cy="525658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24336"/>
                <a:gridCol w="1459947"/>
                <a:gridCol w="1424135"/>
                <a:gridCol w="1330266"/>
                <a:gridCol w="1330266"/>
              </a:tblGrid>
              <a:tr h="58406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Контрольный вариант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Предлагаемый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вариант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2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руб.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к итогу,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руб.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к итогу,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Оплата  труда с отчислениями на социальные  нужды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Семена  и посадочный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материал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Удобрения  минеральные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 органические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Топливо-смазочные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материалы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81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Запасные  части,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ремонтные  и  строительные  материалы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для  ремонта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Амортизация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Прочие  затраты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Итого  затрат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7843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601</Words>
  <Application>Microsoft Office PowerPoint</Application>
  <PresentationFormat>Экран (4:3)</PresentationFormat>
  <Paragraphs>232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Раздел ВКР «Экономическое обоснование результатов исследований»</vt:lpstr>
      <vt:lpstr>Этапы выполнения раздела ВКР «Экономическое обоснование результатов исследований»</vt:lpstr>
      <vt:lpstr>Что нужно прикрепить в ДО для проверки </vt:lpstr>
      <vt:lpstr>На какие вопросы обратить внимание при расчете технологических карт</vt:lpstr>
      <vt:lpstr>Тарифные ставки для расчета технологических карт</vt:lpstr>
      <vt:lpstr>Система экономических показателей при расчете экономической эффективности будет зависеть от изучаемой культуры (кормовая, зерновая, овощная…) и технологического приема ее возделывания (норма высева, способ посева, прием обработки почвы, применение удобрений микробиологических препаратов и химических и физических средств защиты растений…).  </vt:lpstr>
      <vt:lpstr>Пример оформления расчетов экономических показателей при изучении элементов технологии возделывания культур </vt:lpstr>
      <vt:lpstr>Таблица 1 -  Сравнительная характеристика  вариантов  возделывания    культуры  (наименование)</vt:lpstr>
      <vt:lpstr>Таблица 2 - Состав  и  структура  производственной себестоимости  1  ц продукции ______________(наименование)</vt:lpstr>
      <vt:lpstr>Таблица 3 -   Экономическая  эффективность  производства продукции  (картофель, зерновые культуры, продукция овощеводства) </vt:lpstr>
      <vt:lpstr>Таблица 3 -   Экономическая  эффективность  производства кормов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Раздел ВКР «Экономическое обоснование результатов исследований»</dc:title>
  <dc:creator>user</dc:creator>
  <cp:lastModifiedBy>user</cp:lastModifiedBy>
  <cp:revision>15</cp:revision>
  <dcterms:created xsi:type="dcterms:W3CDTF">2020-06-08T10:20:24Z</dcterms:created>
  <dcterms:modified xsi:type="dcterms:W3CDTF">2020-06-08T13:51:31Z</dcterms:modified>
</cp:coreProperties>
</file>