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33"/>
  </p:notesMasterIdLst>
  <p:handoutMasterIdLst>
    <p:handoutMasterId r:id="rId1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4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0" r:id="rId58"/>
    <p:sldId id="323" r:id="rId59"/>
    <p:sldId id="325" r:id="rId60"/>
    <p:sldId id="328" r:id="rId61"/>
    <p:sldId id="330" r:id="rId62"/>
    <p:sldId id="331" r:id="rId63"/>
    <p:sldId id="333" r:id="rId64"/>
    <p:sldId id="334" r:id="rId65"/>
    <p:sldId id="335" r:id="rId66"/>
    <p:sldId id="336" r:id="rId67"/>
    <p:sldId id="339" r:id="rId68"/>
    <p:sldId id="341" r:id="rId69"/>
    <p:sldId id="343" r:id="rId70"/>
    <p:sldId id="344" r:id="rId71"/>
    <p:sldId id="347" r:id="rId72"/>
    <p:sldId id="348" r:id="rId73"/>
    <p:sldId id="351" r:id="rId74"/>
    <p:sldId id="353" r:id="rId75"/>
    <p:sldId id="355" r:id="rId76"/>
    <p:sldId id="358" r:id="rId77"/>
    <p:sldId id="359" r:id="rId78"/>
    <p:sldId id="360" r:id="rId79"/>
    <p:sldId id="361" r:id="rId80"/>
    <p:sldId id="362" r:id="rId81"/>
    <p:sldId id="364" r:id="rId82"/>
    <p:sldId id="367" r:id="rId83"/>
    <p:sldId id="369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9" r:id="rId92"/>
    <p:sldId id="381" r:id="rId93"/>
    <p:sldId id="382" r:id="rId94"/>
    <p:sldId id="383" r:id="rId95"/>
    <p:sldId id="384" r:id="rId96"/>
    <p:sldId id="385" r:id="rId97"/>
    <p:sldId id="386" r:id="rId98"/>
    <p:sldId id="387" r:id="rId99"/>
    <p:sldId id="389" r:id="rId100"/>
    <p:sldId id="390" r:id="rId101"/>
    <p:sldId id="392" r:id="rId102"/>
    <p:sldId id="393" r:id="rId103"/>
    <p:sldId id="394" r:id="rId104"/>
    <p:sldId id="395" r:id="rId105"/>
    <p:sldId id="396" r:id="rId106"/>
    <p:sldId id="397" r:id="rId107"/>
    <p:sldId id="400" r:id="rId108"/>
    <p:sldId id="403" r:id="rId109"/>
    <p:sldId id="405" r:id="rId110"/>
    <p:sldId id="406" r:id="rId111"/>
    <p:sldId id="407" r:id="rId112"/>
    <p:sldId id="409" r:id="rId113"/>
    <p:sldId id="410" r:id="rId114"/>
    <p:sldId id="411" r:id="rId115"/>
    <p:sldId id="412" r:id="rId116"/>
    <p:sldId id="413" r:id="rId117"/>
    <p:sldId id="416" r:id="rId118"/>
    <p:sldId id="419" r:id="rId119"/>
    <p:sldId id="421" r:id="rId120"/>
    <p:sldId id="422" r:id="rId121"/>
    <p:sldId id="423" r:id="rId122"/>
    <p:sldId id="424" r:id="rId123"/>
    <p:sldId id="425" r:id="rId124"/>
    <p:sldId id="426" r:id="rId125"/>
    <p:sldId id="428" r:id="rId126"/>
    <p:sldId id="429" r:id="rId127"/>
    <p:sldId id="430" r:id="rId128"/>
    <p:sldId id="431" r:id="rId129"/>
    <p:sldId id="432" r:id="rId130"/>
    <p:sldId id="434" r:id="rId131"/>
    <p:sldId id="436" r:id="rId1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6CF5A14-E8AB-4E44-B0B4-1475AEFAB6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9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0005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69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90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0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0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7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82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0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1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2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4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5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8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9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2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5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6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7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8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9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2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7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1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3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5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6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8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7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0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2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3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6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7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8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3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4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6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8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11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2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32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4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7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6CA4-4B10-410A-ACA0-02AF9F6C424E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441C-F48C-493D-A955-1D0A0455C288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03BE-B2BB-44A2-987C-8E16E7729CC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93025" cy="2054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E385A13A-E3D3-40FB-A8A0-A3841925D7DC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008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64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7013" cy="4298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6613" y="1828800"/>
            <a:ext cx="4037012" cy="429895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1673225" cy="454025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781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B0E4C83-0147-4984-B462-3298A903D15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731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4838" cy="1430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5425" cy="42973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828800"/>
            <a:ext cx="4037013" cy="42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16716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781800" y="6248400"/>
            <a:ext cx="1900238" cy="452438"/>
          </a:xfrm>
        </p:spPr>
        <p:txBody>
          <a:bodyPr/>
          <a:lstStyle>
            <a:lvl1pPr>
              <a:defRPr/>
            </a:lvl1pPr>
          </a:lstStyle>
          <a:p>
            <a:fld id="{0AD7115C-8020-4973-B5E1-0C5C804ACB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8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4838" cy="1430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5425" cy="42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828800"/>
            <a:ext cx="4037013" cy="2071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5025" y="4052888"/>
            <a:ext cx="4037013" cy="207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16716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781800" y="6248400"/>
            <a:ext cx="1900238" cy="452438"/>
          </a:xfrm>
        </p:spPr>
        <p:txBody>
          <a:bodyPr/>
          <a:lstStyle>
            <a:lvl1pPr>
              <a:defRPr/>
            </a:lvl1pPr>
          </a:lstStyle>
          <a:p>
            <a:fld id="{908E8DA9-4338-4F67-BBC5-6F77BB1F8B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1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8B34-F838-4A25-A368-D616B98D3EFD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0F1F-80BE-4FC5-BCEA-6FA78339D0CA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6741-1500-4D82-91AC-BF99CFBC3DA0}" type="slidenum">
              <a:rPr lang="en-GB" altLang="ru-RU" smtClean="0"/>
              <a:pPr/>
              <a:t>‹#›</a:t>
            </a:fld>
            <a:endParaRPr lang="en-GB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25C-685C-4083-8A7D-14D6CFE877CC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AB29-4F13-45E8-91DB-22AA5616528C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814C-A973-4F7C-874B-AC25194692E9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901D1C-3028-4B4B-A162-6F6FFEDCB8A1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97FB-C1C9-485E-95D4-C87CA161C474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D45CC1F-2121-4A8E-A82D-D635284706B2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04664"/>
            <a:ext cx="7696200" cy="864097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6000" b="1" dirty="0" err="1"/>
              <a:t>Лекция</a:t>
            </a:r>
            <a:r>
              <a:rPr lang="en-GB" altLang="ru-RU" sz="6000" b="1" dirty="0"/>
              <a:t> № 3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7504" y="1340768"/>
            <a:ext cx="8532440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/>
          <a:p>
            <a:pPr marL="0" indent="0" algn="ctr">
              <a:spcBef>
                <a:spcPts val="600"/>
              </a:spcBef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800" dirty="0" err="1">
                <a:latin typeface="Arial" charset="0"/>
              </a:rPr>
              <a:t>Тема</a:t>
            </a:r>
            <a:r>
              <a:rPr lang="en-GB" altLang="ru-RU" sz="4800" dirty="0">
                <a:latin typeface="Arial" charset="0"/>
              </a:rPr>
              <a:t>: </a:t>
            </a:r>
            <a:r>
              <a:rPr lang="en-GB" altLang="ru-RU" sz="4000" b="1" dirty="0" err="1">
                <a:latin typeface="Arial" charset="0"/>
              </a:rPr>
              <a:t>Ветеринарная</a:t>
            </a:r>
            <a:r>
              <a:rPr lang="en-GB" altLang="ru-RU" sz="4000" b="1" dirty="0">
                <a:latin typeface="Arial" charset="0"/>
              </a:rPr>
              <a:t> </a:t>
            </a:r>
            <a:r>
              <a:rPr lang="en-GB" altLang="ru-RU" sz="4000" b="1" dirty="0" err="1">
                <a:latin typeface="Arial" charset="0"/>
              </a:rPr>
              <a:t>гельминтология</a:t>
            </a:r>
            <a:r>
              <a:rPr lang="en-GB" altLang="ru-RU" sz="4000" b="1" dirty="0">
                <a:latin typeface="Arial" charset="0"/>
              </a:rPr>
              <a:t>. </a:t>
            </a:r>
            <a:r>
              <a:rPr lang="en-GB" altLang="ru-RU" sz="4000" b="1" dirty="0" err="1">
                <a:latin typeface="Arial" charset="0"/>
              </a:rPr>
              <a:t>Трематоды</a:t>
            </a:r>
            <a:r>
              <a:rPr lang="en-GB" altLang="ru-RU" sz="4000" b="1" dirty="0">
                <a:latin typeface="Arial" charset="0"/>
              </a:rPr>
              <a:t> и </a:t>
            </a:r>
            <a:r>
              <a:rPr lang="en-GB" altLang="ru-RU" sz="4000" b="1" dirty="0" err="1">
                <a:latin typeface="Arial" charset="0"/>
              </a:rPr>
              <a:t>трематодозы</a:t>
            </a:r>
            <a:r>
              <a:rPr lang="en-GB" altLang="ru-RU" sz="4000" b="1" dirty="0">
                <a:latin typeface="Arial" charset="0"/>
              </a:rPr>
              <a:t>. </a:t>
            </a:r>
            <a:r>
              <a:rPr lang="en-GB" altLang="ru-RU" sz="4000" b="1" dirty="0" err="1">
                <a:latin typeface="Arial" charset="0"/>
              </a:rPr>
              <a:t>Фасциолез</a:t>
            </a:r>
            <a:r>
              <a:rPr lang="en-GB" altLang="ru-RU" sz="4000" b="1" dirty="0">
                <a:latin typeface="Arial" charset="0"/>
              </a:rPr>
              <a:t> и </a:t>
            </a:r>
            <a:r>
              <a:rPr lang="en-GB" altLang="ru-RU" sz="4000" b="1" dirty="0" err="1">
                <a:latin typeface="Arial" charset="0"/>
              </a:rPr>
              <a:t>парамфистомоз</a:t>
            </a:r>
            <a:r>
              <a:rPr lang="en-GB" altLang="ru-RU" sz="4000" b="1" dirty="0">
                <a:latin typeface="Arial" charset="0"/>
              </a:rPr>
              <a:t>.</a:t>
            </a:r>
            <a:r>
              <a:rPr lang="en-GB" altLang="ru-RU" sz="4000" dirty="0">
                <a:latin typeface="Arial" charset="0"/>
              </a:rPr>
              <a:t> </a:t>
            </a:r>
            <a:r>
              <a:rPr lang="ru-RU" altLang="ru-RU" sz="4000" dirty="0" err="1" smtClean="0">
                <a:latin typeface="Arial" charset="0"/>
              </a:rPr>
              <a:t>Дикроцелиоз</a:t>
            </a:r>
            <a:r>
              <a:rPr lang="ru-RU" altLang="ru-RU" sz="4000" dirty="0" smtClean="0">
                <a:latin typeface="Arial" charset="0"/>
              </a:rPr>
              <a:t> жвачных и описторхоз плотоядных</a:t>
            </a:r>
            <a:endParaRPr lang="en-GB" altLang="ru-RU" sz="4000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344612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11163" y="539750"/>
            <a:ext cx="8229600" cy="6367463"/>
          </a:xfrm>
          <a:ln/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altLang="ru-RU" sz="4000" b="1">
                <a:solidFill>
                  <a:srgbClr val="800000"/>
                </a:solidFill>
              </a:rPr>
              <a:t>Авермектины/милбемицины-</a:t>
            </a:r>
            <a:r>
              <a:rPr lang="en-GB" altLang="ru-RU" sz="4000" b="1"/>
              <a:t>это серия макроциклических лактонных производных, которые являются продуктами ферментации актиномицета </a:t>
            </a:r>
            <a:r>
              <a:rPr lang="en-GB" altLang="ru-RU" sz="4000" b="1" i="1"/>
              <a:t>Streptomyces avermitilis. </a:t>
            </a:r>
            <a:r>
              <a:rPr lang="en-GB" altLang="ru-RU" sz="4000" b="1"/>
              <a:t>Они имеют высокую активность при очень низких дозах не только против широкого спектра нематод, но и некоторых членистоногих.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08038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Симптомы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болезни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844675"/>
            <a:ext cx="7423150" cy="4608513"/>
          </a:xfrm>
          <a:ln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 err="1">
                <a:cs typeface="Times New Roman" pitchFamily="16" charset="0"/>
              </a:rPr>
              <a:t>При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слабой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инвазии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клинические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признаки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болезни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отсутствуют</a:t>
            </a:r>
            <a:r>
              <a:rPr lang="en-GB" sz="4400" b="1" dirty="0">
                <a:cs typeface="Times New Roman" pitchFamily="16" charset="0"/>
              </a:rPr>
              <a:t>. </a:t>
            </a:r>
            <a:endParaRPr lang="ru-RU" sz="4400" b="1" dirty="0" smtClean="0">
              <a:cs typeface="Times New Roman" pitchFamily="16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400" dirty="0" err="1" smtClean="0">
                <a:cs typeface="Times New Roman" pitchFamily="16" charset="0"/>
              </a:rPr>
              <a:t>При</a:t>
            </a:r>
            <a:r>
              <a:rPr lang="en-GB" sz="4400" dirty="0" smtClean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сильной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инвазии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отмечается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анемия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отек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области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груди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подгрудка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истощение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400" dirty="0" err="1">
                <a:cs typeface="Times New Roman" pitchFamily="16" charset="0"/>
              </a:rPr>
              <a:t>Отмечают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нарушение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функции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пищеварения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поносы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чередуются</a:t>
            </a:r>
            <a:r>
              <a:rPr lang="en-GB" sz="4400" dirty="0">
                <a:cs typeface="Times New Roman" pitchFamily="16" charset="0"/>
              </a:rPr>
              <a:t> с </a:t>
            </a:r>
            <a:r>
              <a:rPr lang="en-GB" sz="4400" dirty="0" err="1">
                <a:cs typeface="Times New Roman" pitchFamily="16" charset="0"/>
              </a:rPr>
              <a:t>запорами</a:t>
            </a:r>
            <a:r>
              <a:rPr lang="en-GB" sz="4400" dirty="0">
                <a:cs typeface="Times New Roman" pitchFamily="16" charset="0"/>
              </a:rPr>
              <a:t>.</a:t>
            </a:r>
          </a:p>
          <a:p>
            <a:pPr marL="341313" indent="-341313" algn="just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5775"/>
            <a:ext cx="8229600" cy="1190625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Патологоанатомические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изменения</a:t>
            </a:r>
            <a:r>
              <a:rPr lang="en-GB" sz="4000" b="1" dirty="0">
                <a:cs typeface="Times New Roman" pitchFamily="16" charset="0"/>
              </a:rPr>
              <a:t>.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57338"/>
            <a:ext cx="7772400" cy="4843462"/>
          </a:xfrm>
          <a:ln/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При сильной инвазии печень увеличена, желчные ходы расширены. Они плотные, имеют вид белых тяжей, заполненных полужидкой коричневато-зеленоватой массой, содержащей множество паразитов. </a:t>
            </a:r>
          </a:p>
        </p:txBody>
      </p:sp>
    </p:spTree>
    <p:extLst>
      <p:ext uri="{BB962C8B-B14F-4D97-AF65-F5344CB8AC3E}">
        <p14:creationId xmlns:p14="http://schemas.microsoft.com/office/powerpoint/2010/main" val="194076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078412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На капсуле и под капсулой виден неправильный сетчатый рисунок.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В желчном пузыре густая желчь и большое количество паразитов. 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2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20713"/>
            <a:ext cx="4329112" cy="5761037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Поражение печени, вызванные интенсивной инвазией Dicrocoelium lanceatum (dendriticum).</a:t>
            </a:r>
            <a:r>
              <a:rPr lang="en-GB" sz="4000" b="1"/>
              <a:t>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21145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196975"/>
            <a:ext cx="370998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1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92150"/>
            <a:ext cx="7999412" cy="5761038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u="sng">
                <a:cs typeface="Times New Roman" pitchFamily="16" charset="0"/>
              </a:rPr>
              <a:t>Диагноз </a:t>
            </a:r>
            <a:r>
              <a:rPr lang="en-GB" sz="4400" b="1">
                <a:cs typeface="Times New Roman" pitchFamily="16" charset="0"/>
              </a:rPr>
              <a:t>при жизни ставят на основании обнаружения в фекалиях яиц паразитов. Посмертный диагноз основан на обнаружении дикроцелий в печени с учетом пат.анатомических изменений. </a:t>
            </a:r>
          </a:p>
        </p:txBody>
      </p:sp>
    </p:spTree>
    <p:extLst>
      <p:ext uri="{BB962C8B-B14F-4D97-AF65-F5344CB8AC3E}">
        <p14:creationId xmlns:p14="http://schemas.microsoft.com/office/powerpoint/2010/main" val="1948639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08038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Лечение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5040313"/>
          </a:xfrm>
          <a:ln/>
        </p:spPr>
        <p:txBody>
          <a:bodyPr>
            <a:normAutofit fontScale="92500"/>
          </a:bodyPr>
          <a:lstStyle/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>
                <a:cs typeface="Times New Roman" pitchFamily="16" charset="0"/>
              </a:rPr>
              <a:t>Высокоэффективным является нетобимин в дозе 20 мг/кг.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>
                <a:cs typeface="Times New Roman" pitchFamily="16" charset="0"/>
              </a:rPr>
              <a:t>Для эффективного удаления паразита требуются высокие дозы других трематоцидных антгельминтных препаратов. </a:t>
            </a:r>
          </a:p>
        </p:txBody>
      </p:sp>
    </p:spTree>
    <p:extLst>
      <p:ext uri="{BB962C8B-B14F-4D97-AF65-F5344CB8AC3E}">
        <p14:creationId xmlns:p14="http://schemas.microsoft.com/office/powerpoint/2010/main" val="3622669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09600"/>
            <a:ext cx="7772400" cy="5410200"/>
          </a:xfrm>
          <a:ln/>
        </p:spPr>
        <p:txBody>
          <a:bodyPr>
            <a:normAutofit fontScale="55000" lnSpcReduction="20000"/>
          </a:bodyPr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Бензимидазол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альбендазол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дозе</a:t>
            </a:r>
            <a:r>
              <a:rPr lang="en-GB" sz="4400" b="1" dirty="0">
                <a:cs typeface="Times New Roman" pitchFamily="16" charset="0"/>
              </a:rPr>
              <a:t> 15 </a:t>
            </a:r>
            <a:r>
              <a:rPr lang="en-GB" sz="4400" b="1" dirty="0" err="1">
                <a:cs typeface="Times New Roman" pitchFamily="16" charset="0"/>
              </a:rPr>
              <a:t>мг</a:t>
            </a:r>
            <a:r>
              <a:rPr lang="en-GB" sz="4400" b="1" dirty="0">
                <a:cs typeface="Times New Roman" pitchFamily="16" charset="0"/>
              </a:rPr>
              <a:t>/</a:t>
            </a:r>
            <a:r>
              <a:rPr lang="en-GB" sz="4400" b="1" dirty="0" err="1">
                <a:cs typeface="Times New Roman" pitchFamily="16" charset="0"/>
              </a:rPr>
              <a:t>кг</a:t>
            </a:r>
            <a:r>
              <a:rPr lang="en-GB" sz="4400" b="1" dirty="0">
                <a:cs typeface="Times New Roman" pitchFamily="16" charset="0"/>
              </a:rPr>
              <a:t>,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фенбендазол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дозе</a:t>
            </a:r>
            <a:r>
              <a:rPr lang="en-GB" sz="4400" b="1" dirty="0">
                <a:cs typeface="Times New Roman" pitchFamily="16" charset="0"/>
              </a:rPr>
              <a:t> 25 </a:t>
            </a:r>
            <a:r>
              <a:rPr lang="en-GB" sz="4400" b="1" dirty="0" err="1">
                <a:cs typeface="Times New Roman" pitchFamily="16" charset="0"/>
              </a:rPr>
              <a:t>мг</a:t>
            </a:r>
            <a:r>
              <a:rPr lang="en-GB" sz="4400" b="1" dirty="0">
                <a:cs typeface="Times New Roman" pitchFamily="16" charset="0"/>
              </a:rPr>
              <a:t>/</a:t>
            </a:r>
            <a:r>
              <a:rPr lang="en-GB" sz="4400" b="1" dirty="0" err="1">
                <a:cs typeface="Times New Roman" pitchFamily="16" charset="0"/>
              </a:rPr>
              <a:t>кг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применяемые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дозе</a:t>
            </a:r>
            <a:r>
              <a:rPr lang="en-GB" sz="4400" b="1" dirty="0">
                <a:cs typeface="Times New Roman" pitchFamily="16" charset="0"/>
              </a:rPr>
              <a:t>, в 3 </a:t>
            </a:r>
            <a:r>
              <a:rPr lang="en-GB" sz="4400" b="1" dirty="0" err="1">
                <a:cs typeface="Times New Roman" pitchFamily="16" charset="0"/>
              </a:rPr>
              <a:t>раза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превышающей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дозировку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инвазии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круглыми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червями</a:t>
            </a:r>
            <a:r>
              <a:rPr lang="en-GB" sz="4400" dirty="0">
                <a:cs typeface="Times New Roman" pitchFamily="16" charset="0"/>
              </a:rPr>
              <a:t>. </a:t>
            </a:r>
            <a:endParaRPr lang="ru-RU" sz="4400" dirty="0" smtClean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dirty="0" err="1" smtClean="0">
                <a:cs typeface="Times New Roman" pitchFamily="16" charset="0"/>
              </a:rPr>
              <a:t>Очень</a:t>
            </a:r>
            <a:r>
              <a:rPr lang="en-GB" sz="4400" dirty="0" smtClean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эффективны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празиквантел</a:t>
            </a:r>
            <a:r>
              <a:rPr lang="en-GB" sz="4400" dirty="0">
                <a:cs typeface="Times New Roman" pitchFamily="16" charset="0"/>
              </a:rPr>
              <a:t> (</a:t>
            </a:r>
            <a:r>
              <a:rPr lang="en-GB" sz="4400" dirty="0" err="1">
                <a:cs typeface="Times New Roman" pitchFamily="16" charset="0"/>
              </a:rPr>
              <a:t>дронцит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дозе</a:t>
            </a:r>
            <a:r>
              <a:rPr lang="en-GB" sz="4400" dirty="0">
                <a:cs typeface="Times New Roman" pitchFamily="16" charset="0"/>
              </a:rPr>
              <a:t> 25 </a:t>
            </a:r>
            <a:r>
              <a:rPr lang="en-GB" sz="4400" dirty="0" err="1">
                <a:cs typeface="Times New Roman" pitchFamily="16" charset="0"/>
              </a:rPr>
              <a:t>мг</a:t>
            </a:r>
            <a:r>
              <a:rPr lang="en-GB" sz="4400" dirty="0">
                <a:cs typeface="Times New Roman" pitchFamily="16" charset="0"/>
              </a:rPr>
              <a:t>/</a:t>
            </a:r>
            <a:r>
              <a:rPr lang="en-GB" sz="4400" dirty="0" err="1">
                <a:cs typeface="Times New Roman" pitchFamily="16" charset="0"/>
              </a:rPr>
              <a:t>кг</a:t>
            </a:r>
            <a:r>
              <a:rPr lang="en-GB" sz="4400" dirty="0">
                <a:cs typeface="Times New Roman" pitchFamily="16" charset="0"/>
              </a:rPr>
              <a:t>), </a:t>
            </a:r>
            <a:r>
              <a:rPr lang="en-GB" sz="4400" dirty="0" err="1">
                <a:cs typeface="Times New Roman" pitchFamily="16" charset="0"/>
              </a:rPr>
              <a:t>применяемый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дозировке</a:t>
            </a:r>
            <a:r>
              <a:rPr lang="en-GB" sz="4400" dirty="0">
                <a:cs typeface="Times New Roman" pitchFamily="16" charset="0"/>
              </a:rPr>
              <a:t>, в 2 </a:t>
            </a:r>
            <a:r>
              <a:rPr lang="en-GB" sz="4400" dirty="0" err="1">
                <a:cs typeface="Times New Roman" pitchFamily="16" charset="0"/>
              </a:rPr>
              <a:t>раза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превышающей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дозировку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применяемую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против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ленточных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червей</a:t>
            </a:r>
            <a:r>
              <a:rPr lang="en-GB" sz="4400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Тиабендазол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фенбендазол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также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эффективны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очень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высоких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дозах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dirty="0" err="1">
                <a:cs typeface="Times New Roman" pitchFamily="16" charset="0"/>
              </a:rPr>
              <a:t>Эффективны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политрем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дозе</a:t>
            </a:r>
            <a:r>
              <a:rPr lang="en-GB" sz="4400" dirty="0">
                <a:cs typeface="Times New Roman" pitchFamily="16" charset="0"/>
              </a:rPr>
              <a:t> 0,3 г/</a:t>
            </a:r>
            <a:r>
              <a:rPr lang="en-GB" sz="4400" dirty="0" err="1">
                <a:cs typeface="Times New Roman" pitchFamily="16" charset="0"/>
              </a:rPr>
              <a:t>кг</a:t>
            </a:r>
            <a:r>
              <a:rPr lang="en-GB" sz="4400" dirty="0">
                <a:cs typeface="Times New Roman" pitchFamily="16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endParaRPr lang="en-GB" sz="4400" dirty="0">
              <a:cs typeface="Times New Roman" pitchFamily="16" charset="0"/>
            </a:endParaRP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smtClean="0">
                <a:cs typeface="Times New Roman" pitchFamily="16" charset="0"/>
              </a:rPr>
              <a:t> </a:t>
            </a: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71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08038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Профилактика</a:t>
            </a:r>
            <a:endParaRPr lang="en-GB" sz="4000" b="1" u="sng" dirty="0">
              <a:solidFill>
                <a:srgbClr val="FF0000"/>
              </a:solidFill>
              <a:cs typeface="Times New Roman" pitchFamily="16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7854950" cy="4968875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2000" b="1" dirty="0" err="1">
                <a:cs typeface="Times New Roman" pitchFamily="16" charset="0"/>
              </a:rPr>
              <a:t>складывается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из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комплекса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мероприятий</a:t>
            </a:r>
            <a:r>
              <a:rPr lang="en-GB" sz="2000" b="1" dirty="0">
                <a:cs typeface="Times New Roman" pitchFamily="16" charset="0"/>
              </a:rPr>
              <a:t>: </a:t>
            </a:r>
            <a:r>
              <a:rPr lang="en-GB" sz="2000" b="1" dirty="0" err="1">
                <a:cs typeface="Times New Roman" pitchFamily="16" charset="0"/>
              </a:rPr>
              <a:t>дегельминтизации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взрослого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поголовья</a:t>
            </a:r>
            <a:r>
              <a:rPr lang="en-GB" sz="2000" b="1" dirty="0">
                <a:cs typeface="Times New Roman" pitchFamily="16" charset="0"/>
              </a:rPr>
              <a:t>, </a:t>
            </a:r>
            <a:r>
              <a:rPr lang="en-GB" sz="2000" b="1" dirty="0" err="1">
                <a:cs typeface="Times New Roman" pitchFamily="16" charset="0"/>
              </a:rPr>
              <a:t>гельминтологической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оценки</a:t>
            </a:r>
            <a:r>
              <a:rPr lang="en-GB" sz="2000" b="1" dirty="0">
                <a:cs typeface="Times New Roman" pitchFamily="16" charset="0"/>
              </a:rPr>
              <a:t> </a:t>
            </a:r>
            <a:r>
              <a:rPr lang="en-GB" sz="2000" b="1" dirty="0" err="1">
                <a:cs typeface="Times New Roman" pitchFamily="16" charset="0"/>
              </a:rPr>
              <a:t>пастбищ</a:t>
            </a:r>
            <a:r>
              <a:rPr lang="en-GB" sz="2000" b="1" dirty="0" smtClean="0">
                <a:cs typeface="Times New Roman" pitchFamily="16" charset="0"/>
              </a:rPr>
              <a:t>,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организации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стойлово-выгульного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содержания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молодняка</a:t>
            </a:r>
            <a:r>
              <a:rPr lang="en-GB" sz="2000" dirty="0">
                <a:cs typeface="Times New Roman" pitchFamily="16" charset="0"/>
              </a:rPr>
              <a:t>, </a:t>
            </a:r>
            <a:r>
              <a:rPr lang="en-GB" sz="2000" dirty="0" err="1">
                <a:cs typeface="Times New Roman" pitchFamily="16" charset="0"/>
              </a:rPr>
              <a:t>уничтожения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промежуточных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хозяев</a:t>
            </a:r>
            <a:r>
              <a:rPr lang="en-GB" sz="2000" dirty="0">
                <a:cs typeface="Times New Roman" pitchFamily="16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ветеринарно-санитарных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ограничений</a:t>
            </a:r>
            <a:r>
              <a:rPr lang="en-GB" sz="2000" dirty="0" smtClean="0">
                <a:cs typeface="Times New Roman" pitchFamily="16" charset="0"/>
              </a:rPr>
              <a:t>.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Профилактическую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дегельминтизацию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животных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лучше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проводить</a:t>
            </a:r>
            <a:r>
              <a:rPr lang="en-GB" sz="2000" dirty="0">
                <a:cs typeface="Times New Roman" pitchFamily="16" charset="0"/>
              </a:rPr>
              <a:t> в </a:t>
            </a:r>
            <a:r>
              <a:rPr lang="en-GB" sz="2000" dirty="0" err="1">
                <a:cs typeface="Times New Roman" pitchFamily="16" charset="0"/>
              </a:rPr>
              <a:t>осенне-зимние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месяцы</a:t>
            </a:r>
            <a:r>
              <a:rPr lang="en-GB" sz="2000" dirty="0">
                <a:cs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2000" dirty="0">
                <a:cs typeface="Times New Roman" pitchFamily="16" charset="0"/>
              </a:rPr>
              <a:t>В </a:t>
            </a:r>
            <a:r>
              <a:rPr lang="en-GB" sz="2000" dirty="0" err="1">
                <a:cs typeface="Times New Roman" pitchFamily="16" charset="0"/>
              </a:rPr>
              <a:t>борьбе</a:t>
            </a:r>
            <a:r>
              <a:rPr lang="en-GB" sz="2000" dirty="0">
                <a:cs typeface="Times New Roman" pitchFamily="16" charset="0"/>
              </a:rPr>
              <a:t> с </a:t>
            </a:r>
            <a:r>
              <a:rPr lang="en-GB" sz="2000" dirty="0" err="1">
                <a:cs typeface="Times New Roman" pitchFamily="16" charset="0"/>
              </a:rPr>
              <a:t>промежуточными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хозяевами</a:t>
            </a:r>
            <a:r>
              <a:rPr lang="en-GB" sz="2000" dirty="0">
                <a:cs typeface="Times New Roman" pitchFamily="16" charset="0"/>
              </a:rPr>
              <a:t> (</a:t>
            </a:r>
            <a:r>
              <a:rPr lang="en-GB" sz="2000" dirty="0" err="1">
                <a:cs typeface="Times New Roman" pitchFamily="16" charset="0"/>
              </a:rPr>
              <a:t>моллюсками</a:t>
            </a:r>
            <a:r>
              <a:rPr lang="en-GB" sz="2000" dirty="0">
                <a:cs typeface="Times New Roman" pitchFamily="16" charset="0"/>
              </a:rPr>
              <a:t>) </a:t>
            </a:r>
            <a:r>
              <a:rPr lang="en-GB" sz="2000" dirty="0" err="1">
                <a:cs typeface="Times New Roman" pitchFamily="16" charset="0"/>
              </a:rPr>
              <a:t>эффективны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перепашка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земель</a:t>
            </a:r>
            <a:r>
              <a:rPr lang="en-GB" sz="2000" dirty="0">
                <a:cs typeface="Times New Roman" pitchFamily="16" charset="0"/>
              </a:rPr>
              <a:t> с </a:t>
            </a:r>
            <a:r>
              <a:rPr lang="en-GB" sz="2000" dirty="0" err="1">
                <a:cs typeface="Times New Roman" pitchFamily="16" charset="0"/>
              </a:rPr>
              <a:t>засевом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их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культурными</a:t>
            </a:r>
            <a:r>
              <a:rPr lang="en-GB" sz="2000" dirty="0">
                <a:cs typeface="Times New Roman" pitchFamily="16" charset="0"/>
              </a:rPr>
              <a:t> </a:t>
            </a:r>
            <a:r>
              <a:rPr lang="en-GB" sz="2000" dirty="0" err="1">
                <a:cs typeface="Times New Roman" pitchFamily="16" charset="0"/>
              </a:rPr>
              <a:t>травами</a:t>
            </a:r>
            <a:endParaRPr lang="en-GB" sz="2000" dirty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2000" b="1" dirty="0" smtClean="0">
                <a:cs typeface="Times New Roman" pitchFamily="16" charset="0"/>
              </a:rPr>
              <a:t> </a:t>
            </a:r>
            <a:endParaRPr lang="en-GB" sz="20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6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85800"/>
            <a:ext cx="7772400" cy="5334000"/>
          </a:xfrm>
          <a:ln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Нужно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выявлять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участки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пастбищ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на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которых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заражаются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животные</a:t>
            </a:r>
            <a:r>
              <a:rPr lang="en-GB" sz="4400" b="1" dirty="0">
                <a:cs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Обследование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моллюсков</a:t>
            </a:r>
            <a:r>
              <a:rPr lang="en-GB" sz="4400" b="1" dirty="0">
                <a:cs typeface="Times New Roman" pitchFamily="16" charset="0"/>
              </a:rPr>
              <a:t> и </a:t>
            </a:r>
            <a:r>
              <a:rPr lang="en-GB" sz="4400" b="1" dirty="0" err="1">
                <a:cs typeface="Times New Roman" pitchFamily="16" charset="0"/>
              </a:rPr>
              <a:t>муравьев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зараженность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личинками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дикроцелий</a:t>
            </a:r>
            <a:r>
              <a:rPr lang="en-GB" sz="4400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Эффективность</a:t>
            </a:r>
            <a:r>
              <a:rPr lang="ru-RU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проводимых</a:t>
            </a:r>
            <a:r>
              <a:rPr lang="ru-RU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оздоровительных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мероприятий</a:t>
            </a:r>
            <a:r>
              <a:rPr lang="ru-RU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проверяют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ежегодно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dirty="0" err="1">
                <a:cs typeface="Times New Roman" pitchFamily="16" charset="0"/>
              </a:rPr>
              <a:t>Гельминтокопрологически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обследуют</a:t>
            </a:r>
            <a:r>
              <a:rPr lang="en-GB" sz="4400" dirty="0">
                <a:cs typeface="Times New Roman" pitchFamily="16" charset="0"/>
              </a:rPr>
              <a:t> 20—30 </a:t>
            </a:r>
            <a:r>
              <a:rPr lang="en-GB" sz="4400" dirty="0" err="1">
                <a:cs typeface="Times New Roman" pitchFamily="16" charset="0"/>
              </a:rPr>
              <a:t>животных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каждой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неблагополучной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по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заболеванию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фермы</a:t>
            </a:r>
            <a:r>
              <a:rPr lang="en-GB" sz="4400" dirty="0">
                <a:cs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endParaRPr lang="en-GB" sz="4400" b="1" dirty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41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ОПИСТОРХОЗ ПЛОТОЯДНЫХ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3021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4400" b="1" dirty="0" err="1">
                <a:cs typeface="Times New Roman" pitchFamily="16" charset="0"/>
              </a:rPr>
              <a:t>природно-очаговое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заболевание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млекопитающих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вызываемое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трематодой</a:t>
            </a:r>
            <a:r>
              <a:rPr lang="en-GB" sz="4400" b="1" dirty="0">
                <a:cs typeface="Times New Roman" pitchFamily="16" charset="0"/>
              </a:rPr>
              <a:t> Opisthorchis </a:t>
            </a:r>
            <a:r>
              <a:rPr lang="en-GB" sz="4400" b="1" dirty="0" err="1">
                <a:cs typeface="Times New Roman" pitchFamily="16" charset="0"/>
              </a:rPr>
              <a:t>felineus</a:t>
            </a:r>
            <a:r>
              <a:rPr lang="en-GB" sz="4400" b="1" dirty="0">
                <a:cs typeface="Times New Roman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4400" b="1" dirty="0" err="1">
                <a:cs typeface="Times New Roman" pitchFamily="16" charset="0"/>
              </a:rPr>
              <a:t>сем</a:t>
            </a:r>
            <a:r>
              <a:rPr lang="en-GB" sz="4400" b="1" dirty="0">
                <a:cs typeface="Times New Roman" pitchFamily="16" charset="0"/>
              </a:rPr>
              <a:t>. </a:t>
            </a:r>
            <a:r>
              <a:rPr lang="en-GB" sz="4400" b="1" dirty="0" err="1">
                <a:cs typeface="Times New Roman" pitchFamily="16" charset="0"/>
              </a:rPr>
              <a:t>Opisthorchidае</a:t>
            </a: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51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344612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11163" y="1260475"/>
            <a:ext cx="8229600" cy="4752975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altLang="ru-RU" sz="4000" b="1">
                <a:solidFill>
                  <a:srgbClr val="800000"/>
                </a:solidFill>
              </a:rPr>
              <a:t>Авермектины/милбемицины</a:t>
            </a:r>
            <a:r>
              <a:rPr lang="en-GB" altLang="ru-RU" sz="4000" b="1"/>
              <a:t> остаются активными в течение  двух недель после назначения в связи с персистентностью в жире тела. Авермектины вызывают паралич и смерть паразита.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070850" cy="5832475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u="sng">
                <a:solidFill>
                  <a:srgbClr val="660000"/>
                </a:solidFill>
                <a:cs typeface="Times New Roman" pitchFamily="16" charset="0"/>
              </a:rPr>
              <a:t>Хозяева</a:t>
            </a:r>
            <a:r>
              <a:rPr lang="en-GB" sz="4400" b="1">
                <a:solidFill>
                  <a:srgbClr val="660000"/>
                </a:solidFill>
                <a:cs typeface="Times New Roman" pitchFamily="16" charset="0"/>
              </a:rPr>
              <a:t>:</a:t>
            </a:r>
            <a:r>
              <a:rPr lang="en-GB" sz="4400" b="1">
                <a:cs typeface="Times New Roman" pitchFamily="16" charset="0"/>
              </a:rPr>
              <a:t> собаки, кошки, пушные звери, редко свиньи, а также человек.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u="sng">
                <a:solidFill>
                  <a:srgbClr val="660000"/>
                </a:solidFill>
                <a:cs typeface="Times New Roman" pitchFamily="16" charset="0"/>
              </a:rPr>
              <a:t>Локализация</a:t>
            </a:r>
            <a:r>
              <a:rPr lang="en-GB" sz="4400" b="1">
                <a:solidFill>
                  <a:srgbClr val="660000"/>
                </a:solidFill>
                <a:cs typeface="Times New Roman" pitchFamily="16" charset="0"/>
              </a:rPr>
              <a:t>:</a:t>
            </a:r>
            <a:r>
              <a:rPr lang="en-GB" sz="4400" b="1">
                <a:cs typeface="Times New Roman" pitchFamily="16" charset="0"/>
              </a:rPr>
              <a:t> в желчных ходах печени, желчном пузыре и реже в протоках поджелудочной железы.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01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35013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Возбудитель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070850" cy="5111750"/>
          </a:xfrm>
          <a:ln/>
        </p:spPr>
        <p:txBody>
          <a:bodyPr>
            <a:normAutofit fontScale="850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err="1">
                <a:cs typeface="Times New Roman" pitchFamily="16" charset="0"/>
              </a:rPr>
              <a:t>Тело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трематоды</a:t>
            </a:r>
            <a:r>
              <a:rPr lang="en-GB" sz="4400" b="1" dirty="0">
                <a:cs typeface="Times New Roman" pitchFamily="16" charset="0"/>
              </a:rPr>
              <a:t> 8—13 </a:t>
            </a:r>
            <a:r>
              <a:rPr lang="en-GB" sz="4400" b="1" dirty="0" err="1">
                <a:cs typeface="Times New Roman" pitchFamily="16" charset="0"/>
              </a:rPr>
              <a:t>мм</a:t>
            </a:r>
            <a:r>
              <a:rPr lang="en-GB" sz="4400" b="1" dirty="0">
                <a:cs typeface="Times New Roman" pitchFamily="16" charset="0"/>
              </a:rPr>
              <a:t>.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err="1">
                <a:cs typeface="Times New Roman" pitchFamily="16" charset="0"/>
              </a:rPr>
              <a:t>За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ротовой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присоской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располагается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фаринкс</a:t>
            </a:r>
            <a:r>
              <a:rPr lang="en-GB" sz="4400" b="1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Имеется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небольшой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пищевод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подразделяющийся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две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оканчиваются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слепо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кишечные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ветви</a:t>
            </a:r>
            <a:r>
              <a:rPr lang="en-GB" sz="4400" b="1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Брюшная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присоска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на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границе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между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первой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второй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четвертью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тела</a:t>
            </a:r>
            <a:r>
              <a:rPr lang="en-GB" sz="4400" dirty="0">
                <a:cs typeface="Times New Roman" pitchFamily="16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Лопастные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семенники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лежат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задней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четверти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тела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229600" cy="5294312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Впереди от семенников располагаются яичник и крупный семяприемник. Средняя треть длины тела заполнена петлями матки.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Яйца мелкие, бледно-желтого цвета 10-20 мкм.</a:t>
            </a:r>
            <a:r>
              <a:rPr lang="en-GB" sz="4400" b="1"/>
              <a:t> 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22886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4038600" cy="430212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Opisthorchis felineus 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5856288" y="549275"/>
          <a:ext cx="2474912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0" r:id="rId4" imgW="2657846" imgH="6335009" progId="">
                  <p:embed/>
                </p:oleObj>
              </mc:Choice>
              <mc:Fallback>
                <p:oleObj r:id="rId4" imgW="2657846" imgH="63350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549275"/>
                        <a:ext cx="2474912" cy="5903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15716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85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90550"/>
            <a:ext cx="7772400" cy="5761038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Промежуточный хозяин — пресноводный моллюск рода Bithynia, дополнительные — многие виды карповых рыб: плотва, линь, язь, карп, лещ, вобла, сазан, чебак и др.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4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35013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Биология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возбудителя</a:t>
            </a:r>
            <a:r>
              <a:rPr lang="en-GB" sz="4000" b="1" dirty="0">
                <a:cs typeface="Times New Roman" pitchFamily="16" charset="0"/>
              </a:rPr>
              <a:t>.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41438"/>
            <a:ext cx="7772400" cy="5111750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2800"/>
          </a:p>
          <a:p>
            <a:pPr marL="341313" indent="-341313">
              <a:lnSpc>
                <a:spcPct val="8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Выделившиеся во внешнюю среду яйца содержат мирацидий.</a:t>
            </a:r>
          </a:p>
          <a:p>
            <a:pPr marL="341313" indent="-341313">
              <a:lnSpc>
                <a:spcPct val="8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 Из проглоченного моллюском яйца мирацидий выходит в кишечник промежуточного хозяина, проникает в полость, где и формируется в спороцисту. </a:t>
            </a:r>
          </a:p>
        </p:txBody>
      </p:sp>
    </p:spTree>
    <p:extLst>
      <p:ext uri="{BB962C8B-B14F-4D97-AF65-F5344CB8AC3E}">
        <p14:creationId xmlns:p14="http://schemas.microsoft.com/office/powerpoint/2010/main" val="1758532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153400" cy="5943600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Через</a:t>
            </a:r>
            <a:r>
              <a:rPr lang="en-GB" sz="4400" b="1" dirty="0">
                <a:cs typeface="Times New Roman" pitchFamily="16" charset="0"/>
              </a:rPr>
              <a:t> 1 </a:t>
            </a:r>
            <a:r>
              <a:rPr lang="en-GB" sz="4400" b="1" dirty="0" err="1">
                <a:cs typeface="Times New Roman" pitchFamily="16" charset="0"/>
              </a:rPr>
              <a:t>мес</a:t>
            </a:r>
            <a:r>
              <a:rPr lang="en-GB" sz="4400" b="1" dirty="0">
                <a:cs typeface="Times New Roman" pitchFamily="16" charset="0"/>
              </a:rPr>
              <a:t>. </a:t>
            </a:r>
            <a:r>
              <a:rPr lang="en-GB" sz="4400" b="1" dirty="0" err="1">
                <a:cs typeface="Times New Roman" pitchFamily="16" charset="0"/>
              </a:rPr>
              <a:t>из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спороцисты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образуются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редии</a:t>
            </a:r>
            <a:r>
              <a:rPr lang="en-GB" sz="4400" b="1" dirty="0">
                <a:cs typeface="Times New Roman" pitchFamily="16" charset="0"/>
              </a:rPr>
              <a:t>, в </a:t>
            </a:r>
            <a:r>
              <a:rPr lang="en-GB" sz="4400" b="1" dirty="0" err="1">
                <a:cs typeface="Times New Roman" pitchFamily="16" charset="0"/>
              </a:rPr>
              <a:t>которых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начинают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развиваться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церкарии</a:t>
            </a:r>
            <a:r>
              <a:rPr lang="en-GB" sz="4400" b="1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Церкарии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дозревают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печени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моллюска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до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инвазионной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стадии</a:t>
            </a:r>
            <a:r>
              <a:rPr lang="en-GB" sz="4400" b="1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Через</a:t>
            </a:r>
            <a:r>
              <a:rPr lang="en-GB" sz="4400" dirty="0">
                <a:cs typeface="Times New Roman" pitchFamily="16" charset="0"/>
              </a:rPr>
              <a:t> 2 </a:t>
            </a:r>
            <a:r>
              <a:rPr lang="en-GB" sz="4400" dirty="0" err="1">
                <a:cs typeface="Times New Roman" pitchFamily="16" charset="0"/>
              </a:rPr>
              <a:t>мес</a:t>
            </a:r>
            <a:r>
              <a:rPr lang="en-GB" sz="4400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церкарии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выходят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моллюска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плавают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близ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дна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водоема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где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нападают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на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пресноводных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рыб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проникают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через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кожные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покровы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мышечную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соединительную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ткани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инцистируются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развиваются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метацеркарии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26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85800"/>
            <a:ext cx="7772400" cy="5715000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2800" b="1" dirty="0" err="1">
                <a:cs typeface="Times New Roman" pitchFamily="16" charset="0"/>
              </a:rPr>
              <a:t>Дефинитивные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хозяева</a:t>
            </a:r>
            <a:r>
              <a:rPr lang="en-GB" sz="2800" b="1" dirty="0">
                <a:cs typeface="Times New Roman" pitchFamily="16" charset="0"/>
              </a:rPr>
              <a:t>   </a:t>
            </a:r>
            <a:r>
              <a:rPr lang="en-GB" sz="2800" b="1" dirty="0" err="1">
                <a:cs typeface="Times New Roman" pitchFamily="16" charset="0"/>
              </a:rPr>
              <a:t>заражаются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при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поедании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сырой</a:t>
            </a:r>
            <a:r>
              <a:rPr lang="en-GB" sz="2800" b="1" dirty="0">
                <a:cs typeface="Times New Roman" pitchFamily="16" charset="0"/>
              </a:rPr>
              <a:t>, </a:t>
            </a:r>
            <a:r>
              <a:rPr lang="en-GB" sz="2800" b="1" dirty="0" err="1">
                <a:cs typeface="Times New Roman" pitchFamily="16" charset="0"/>
              </a:rPr>
              <a:t>мороженой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или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вяленой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рыбы</a:t>
            </a:r>
            <a:r>
              <a:rPr lang="en-GB" sz="2800" b="1" dirty="0">
                <a:cs typeface="Times New Roman" pitchFamily="16" charset="0"/>
              </a:rPr>
              <a:t>, </a:t>
            </a:r>
            <a:r>
              <a:rPr lang="en-GB" sz="2800" b="1" dirty="0" err="1">
                <a:cs typeface="Times New Roman" pitchFamily="16" charset="0"/>
              </a:rPr>
              <a:t>инвазированной</a:t>
            </a:r>
            <a:r>
              <a:rPr lang="en-GB" sz="2800" b="1" dirty="0">
                <a:cs typeface="Times New Roman" pitchFamily="16" charset="0"/>
              </a:rPr>
              <a:t> </a:t>
            </a:r>
            <a:r>
              <a:rPr lang="en-GB" sz="2800" b="1" dirty="0" err="1">
                <a:cs typeface="Times New Roman" pitchFamily="16" charset="0"/>
              </a:rPr>
              <a:t>метацеркариями</a:t>
            </a:r>
            <a:r>
              <a:rPr lang="en-GB" sz="2800" b="1" dirty="0">
                <a:cs typeface="Times New Roman" pitchFamily="16" charset="0"/>
              </a:rPr>
              <a:t>. </a:t>
            </a:r>
            <a:r>
              <a:rPr lang="en-GB" sz="2800" dirty="0">
                <a:cs typeface="Times New Roman" pitchFamily="16" charset="0"/>
              </a:rPr>
              <a:t>В </a:t>
            </a:r>
            <a:r>
              <a:rPr lang="en-GB" sz="2800" dirty="0" err="1">
                <a:cs typeface="Times New Roman" pitchFamily="16" charset="0"/>
              </a:rPr>
              <a:t>тонком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кишечнике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личинки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освобождаются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от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цист</a:t>
            </a:r>
            <a:r>
              <a:rPr lang="en-GB" sz="2800" dirty="0">
                <a:cs typeface="Times New Roman" pitchFamily="16" charset="0"/>
              </a:rPr>
              <a:t> и </a:t>
            </a:r>
            <a:r>
              <a:rPr lang="en-GB" sz="2800" dirty="0" err="1">
                <a:cs typeface="Times New Roman" pitchFamily="16" charset="0"/>
              </a:rPr>
              <a:t>проникают</a:t>
            </a:r>
            <a:r>
              <a:rPr lang="en-GB" sz="2800" dirty="0">
                <a:cs typeface="Times New Roman" pitchFamily="16" charset="0"/>
              </a:rPr>
              <a:t> в </a:t>
            </a:r>
            <a:r>
              <a:rPr lang="en-GB" sz="2800" dirty="0" err="1">
                <a:cs typeface="Times New Roman" pitchFamily="16" charset="0"/>
              </a:rPr>
              <a:t>желчные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ходы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печени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через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желчный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проток</a:t>
            </a:r>
            <a:r>
              <a:rPr lang="en-GB" sz="2800" dirty="0">
                <a:cs typeface="Times New Roman" pitchFamily="16" charset="0"/>
              </a:rPr>
              <a:t>. </a:t>
            </a:r>
            <a:r>
              <a:rPr lang="en-GB" sz="2800" dirty="0" err="1">
                <a:cs typeface="Times New Roman" pitchFamily="16" charset="0"/>
              </a:rPr>
              <a:t>Здесь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паразиты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задерживаются</a:t>
            </a:r>
            <a:r>
              <a:rPr lang="en-GB" sz="2800" dirty="0">
                <a:cs typeface="Times New Roman" pitchFamily="16" charset="0"/>
              </a:rPr>
              <a:t>, </a:t>
            </a:r>
            <a:r>
              <a:rPr lang="en-GB" sz="2800" dirty="0" err="1">
                <a:cs typeface="Times New Roman" pitchFamily="16" charset="0"/>
              </a:rPr>
              <a:t>растут</a:t>
            </a:r>
            <a:r>
              <a:rPr lang="en-GB" sz="2800" dirty="0">
                <a:cs typeface="Times New Roman" pitchFamily="16" charset="0"/>
              </a:rPr>
              <a:t> и </a:t>
            </a:r>
            <a:r>
              <a:rPr lang="en-GB" sz="2800" dirty="0" err="1">
                <a:cs typeface="Times New Roman" pitchFamily="16" charset="0"/>
              </a:rPr>
              <a:t>через</a:t>
            </a:r>
            <a:r>
              <a:rPr lang="en-GB" sz="2800" dirty="0">
                <a:cs typeface="Times New Roman" pitchFamily="16" charset="0"/>
              </a:rPr>
              <a:t> 3—4 </a:t>
            </a:r>
            <a:r>
              <a:rPr lang="en-GB" sz="2800" dirty="0" err="1">
                <a:cs typeface="Times New Roman" pitchFamily="16" charset="0"/>
              </a:rPr>
              <a:t>нед</a:t>
            </a:r>
            <a:r>
              <a:rPr lang="en-GB" sz="2800" dirty="0"/>
              <a:t>.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достигают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половой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зрелости</a:t>
            </a:r>
            <a:r>
              <a:rPr lang="en-GB" sz="2800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2800" dirty="0" err="1">
                <a:cs typeface="Times New Roman" pitchFamily="16" charset="0"/>
              </a:rPr>
              <a:t>Весь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цикл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развития</a:t>
            </a:r>
            <a:r>
              <a:rPr lang="en-GB" sz="2800" dirty="0">
                <a:cs typeface="Times New Roman" pitchFamily="16" charset="0"/>
              </a:rPr>
              <a:t> </a:t>
            </a:r>
            <a:r>
              <a:rPr lang="en-GB" sz="2800" dirty="0" err="1">
                <a:cs typeface="Times New Roman" pitchFamily="16" charset="0"/>
              </a:rPr>
              <a:t>длится</a:t>
            </a:r>
            <a:r>
              <a:rPr lang="en-GB" sz="2800" dirty="0">
                <a:cs typeface="Times New Roman" pitchFamily="16" charset="0"/>
              </a:rPr>
              <a:t> 4—4,5 </a:t>
            </a:r>
            <a:r>
              <a:rPr lang="en-GB" sz="2800" dirty="0" err="1">
                <a:cs typeface="Times New Roman" pitchFamily="16" charset="0"/>
              </a:rPr>
              <a:t>мес</a:t>
            </a:r>
            <a:r>
              <a:rPr lang="en-GB" sz="2800" dirty="0"/>
              <a:t>.</a:t>
            </a:r>
          </a:p>
          <a:p>
            <a:pPr algn="just">
              <a:lnSpc>
                <a:spcPct val="90000"/>
              </a:lnSpc>
            </a:pPr>
            <a:endParaRPr lang="en-GB" dirty="0">
              <a:cs typeface="Times New Roman" pitchFamily="16" charset="0"/>
            </a:endParaRPr>
          </a:p>
          <a:p>
            <a:pPr algn="just">
              <a:lnSpc>
                <a:spcPct val="90000"/>
              </a:lnSpc>
            </a:pPr>
            <a:endParaRPr lang="en-GB" b="1" dirty="0">
              <a:cs typeface="Times New Roman" pitchFamily="16" charset="0"/>
            </a:endParaRPr>
          </a:p>
          <a:p>
            <a:pPr algn="just">
              <a:lnSpc>
                <a:spcPct val="90000"/>
              </a:lnSpc>
              <a:buFont typeface="Wingdings" charset="2"/>
              <a:buNone/>
            </a:pPr>
            <a:endParaRPr lang="en-GB" b="1" dirty="0">
              <a:cs typeface="Times New Roman" pitchFamily="16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GB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35013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Эпизоотологические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данные</a:t>
            </a:r>
            <a:r>
              <a:rPr lang="en-GB" sz="4000" b="1" dirty="0">
                <a:cs typeface="Times New Roman" pitchFamily="16" charset="0"/>
              </a:rPr>
              <a:t>.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12875"/>
            <a:ext cx="7772400" cy="5111750"/>
          </a:xfrm>
          <a:ln/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200" b="1" dirty="0" err="1">
                <a:cs typeface="Times New Roman" pitchFamily="16" charset="0"/>
              </a:rPr>
              <a:t>Описторхоз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распространен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очагово</a:t>
            </a:r>
            <a:r>
              <a:rPr lang="en-GB" sz="4200" b="1" dirty="0">
                <a:cs typeface="Times New Roman" pitchFamily="16" charset="0"/>
              </a:rPr>
              <a:t> в </a:t>
            </a:r>
            <a:r>
              <a:rPr lang="en-GB" sz="4200" b="1" dirty="0" err="1">
                <a:cs typeface="Times New Roman" pitchFamily="16" charset="0"/>
              </a:rPr>
              <a:t>бассейнах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рек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Оби</a:t>
            </a:r>
            <a:r>
              <a:rPr lang="en-GB" sz="4200" b="1" dirty="0">
                <a:cs typeface="Times New Roman" pitchFamily="16" charset="0"/>
              </a:rPr>
              <a:t>, </a:t>
            </a:r>
            <a:r>
              <a:rPr lang="en-GB" sz="4200" b="1" dirty="0" err="1">
                <a:cs typeface="Times New Roman" pitchFamily="16" charset="0"/>
              </a:rPr>
              <a:t>Иртыша</a:t>
            </a:r>
            <a:r>
              <a:rPr lang="en-GB" sz="4200" b="1" dirty="0">
                <a:cs typeface="Times New Roman" pitchFamily="16" charset="0"/>
              </a:rPr>
              <a:t>, в </a:t>
            </a:r>
            <a:r>
              <a:rPr lang="en-GB" sz="4200" b="1" dirty="0" err="1">
                <a:cs typeface="Times New Roman" pitchFamily="16" charset="0"/>
              </a:rPr>
              <a:t>Калининградской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области</a:t>
            </a:r>
            <a:r>
              <a:rPr lang="en-GB" sz="4200" b="1" dirty="0">
                <a:cs typeface="Times New Roman" pitchFamily="16" charset="0"/>
              </a:rPr>
              <a:t>, в </a:t>
            </a:r>
            <a:r>
              <a:rPr lang="en-GB" sz="4200" b="1" dirty="0" err="1">
                <a:cs typeface="Times New Roman" pitchFamily="16" charset="0"/>
              </a:rPr>
              <a:t>бассейнах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рек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Москвы</a:t>
            </a:r>
            <a:r>
              <a:rPr lang="en-GB" sz="4200" b="1" dirty="0">
                <a:cs typeface="Times New Roman" pitchFamily="16" charset="0"/>
              </a:rPr>
              <a:t>, </a:t>
            </a:r>
            <a:r>
              <a:rPr lang="en-GB" sz="4200" b="1" dirty="0" err="1">
                <a:cs typeface="Times New Roman" pitchFamily="16" charset="0"/>
              </a:rPr>
              <a:t>Днепра</a:t>
            </a:r>
            <a:r>
              <a:rPr lang="en-GB" sz="4200" b="1" dirty="0">
                <a:cs typeface="Times New Roman" pitchFamily="16" charset="0"/>
              </a:rPr>
              <a:t>, </a:t>
            </a:r>
            <a:r>
              <a:rPr lang="en-GB" sz="4200" b="1" dirty="0" err="1">
                <a:cs typeface="Times New Roman" pitchFamily="16" charset="0"/>
              </a:rPr>
              <a:t>Волги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дельта</a:t>
            </a:r>
            <a:r>
              <a:rPr lang="en-GB" sz="4200" b="1" dirty="0">
                <a:cs typeface="Times New Roman" pitchFamily="16" charset="0"/>
              </a:rPr>
              <a:t> и </a:t>
            </a:r>
            <a:r>
              <a:rPr lang="en-GB" sz="4200" b="1" dirty="0" err="1">
                <a:cs typeface="Times New Roman" pitchFamily="16" charset="0"/>
              </a:rPr>
              <a:t>Северной</a:t>
            </a:r>
            <a:r>
              <a:rPr lang="en-GB" sz="4200" b="1" dirty="0">
                <a:cs typeface="Times New Roman" pitchFamily="16" charset="0"/>
              </a:rPr>
              <a:t> </a:t>
            </a:r>
            <a:r>
              <a:rPr lang="en-GB" sz="4200" b="1" dirty="0" err="1">
                <a:cs typeface="Times New Roman" pitchFamily="16" charset="0"/>
              </a:rPr>
              <a:t>Двины</a:t>
            </a:r>
            <a:r>
              <a:rPr lang="en-GB" sz="4200" dirty="0">
                <a:cs typeface="Times New Roman" pitchFamily="16" charset="0"/>
              </a:rPr>
              <a:t>. </a:t>
            </a:r>
            <a:r>
              <a:rPr lang="en-GB" sz="4000" dirty="0" err="1">
                <a:cs typeface="Times New Roman" pitchFamily="16" charset="0"/>
              </a:rPr>
              <a:t>Основной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источник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инвазии</a:t>
            </a:r>
            <a:r>
              <a:rPr lang="en-GB" sz="4000" dirty="0">
                <a:cs typeface="Times New Roman" pitchFamily="16" charset="0"/>
              </a:rPr>
              <a:t> — </a:t>
            </a:r>
            <a:r>
              <a:rPr lang="en-GB" sz="4000" dirty="0" err="1">
                <a:cs typeface="Times New Roman" pitchFamily="16" charset="0"/>
              </a:rPr>
              <a:t>человек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зараженный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описторхисами</a:t>
            </a:r>
            <a:r>
              <a:rPr lang="en-GB" sz="4000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000" dirty="0" err="1">
                <a:cs typeface="Times New Roman" pitchFamily="16" charset="0"/>
              </a:rPr>
              <a:t>Кроме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того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водоемы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инвазируют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собаки</a:t>
            </a:r>
            <a:r>
              <a:rPr lang="en-GB" sz="4000" dirty="0">
                <a:cs typeface="Times New Roman" pitchFamily="16" charset="0"/>
              </a:rPr>
              <a:t> и </a:t>
            </a:r>
            <a:r>
              <a:rPr lang="en-GB" sz="4000" dirty="0" err="1">
                <a:cs typeface="Times New Roman" pitchFamily="16" charset="0"/>
              </a:rPr>
              <a:t>кошки</a:t>
            </a:r>
            <a:r>
              <a:rPr lang="en-GB" sz="4000" dirty="0">
                <a:cs typeface="Times New Roman" pitchFamily="16" charset="0"/>
              </a:rPr>
              <a:t>. </a:t>
            </a:r>
          </a:p>
          <a:p>
            <a:pPr marL="341313" indent="-341313" algn="just">
              <a:lnSpc>
                <a:spcPct val="90000"/>
              </a:lnSpc>
              <a:spcBef>
                <a:spcPts val="105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200" dirty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05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2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6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150"/>
            <a:ext cx="8229600" cy="5521325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Основной биотоп — пойменные водоемы, в реках с медленным течением и богатой растительностью. Человек описторхозом заражается при поедании сырой или недостаточно прожаренной и проваренной рыбы</a:t>
            </a:r>
            <a:r>
              <a:rPr lang="en-GB" sz="4400">
                <a:cs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108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344612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720725"/>
            <a:ext cx="8229600" cy="5934075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altLang="ru-RU" sz="3600" b="1">
                <a:solidFill>
                  <a:srgbClr val="800000"/>
                </a:solidFill>
              </a:rPr>
              <a:t>Салициланилиды/ замещенные фенолы </a:t>
            </a:r>
            <a:r>
              <a:rPr lang="en-GB" altLang="ru-RU" sz="3600" b="1"/>
              <a:t>-препараты действуют путем препятствия образования АТФ у паразитов, участвующей в окислительном фосфорилировании. </a:t>
            </a:r>
          </a:p>
          <a:p>
            <a:pPr>
              <a:lnSpc>
                <a:spcPct val="95000"/>
              </a:lnSpc>
            </a:pPr>
            <a:r>
              <a:rPr lang="en-GB" altLang="ru-RU" sz="3600" b="1">
                <a:solidFill>
                  <a:srgbClr val="800000"/>
                </a:solidFill>
              </a:rPr>
              <a:t>Другие препараты</a:t>
            </a:r>
            <a:r>
              <a:rPr lang="en-GB" altLang="ru-RU" sz="3600" b="1"/>
              <a:t> -</a:t>
            </a:r>
            <a:r>
              <a:rPr lang="en-GB" altLang="ru-RU" sz="3600" b="1">
                <a:solidFill>
                  <a:srgbClr val="800000"/>
                </a:solidFill>
              </a:rPr>
              <a:t>празиквантел</a:t>
            </a:r>
            <a:r>
              <a:rPr lang="en-GB" altLang="ru-RU" sz="3600" b="1"/>
              <a:t>, вероятно, вызывает развитие спастического паралича мышечных клеток паразита и повреждает тегумент.</a:t>
            </a:r>
          </a:p>
          <a:p>
            <a:pPr>
              <a:lnSpc>
                <a:spcPct val="95000"/>
              </a:lnSpc>
              <a:buFont typeface="Wingdings" charset="2"/>
              <a:buNone/>
            </a:pPr>
            <a:endParaRPr lang="en-GB" altLang="ru-RU" sz="3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69925"/>
            <a:ext cx="8229600" cy="12446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Патогенез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.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b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</a:br>
            <a:endParaRPr lang="en-GB" sz="4000" b="1" dirty="0">
              <a:solidFill>
                <a:srgbClr val="FF0000"/>
              </a:solidFill>
              <a:cs typeface="Times New Roman" pitchFamily="16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84313"/>
            <a:ext cx="7999412" cy="4606925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Паразитируя в желчных ходах печени, описторхисы вызывают механическое раздражение слизистой оболочки желчных протоков, которое усиливается от токсического воздействия паразитов.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499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229600" cy="5222875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Это ведет к хроническому воспалению желчных ходов.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Отмечаются цирротические изменения в печени.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/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172843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79475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Симптомы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болезни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57338"/>
            <a:ext cx="7772400" cy="4462462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 dirty="0">
                <a:cs typeface="Times New Roman" pitchFamily="16" charset="0"/>
              </a:rPr>
              <a:t>У </a:t>
            </a:r>
            <a:r>
              <a:rPr lang="en-GB" sz="3600" b="1" dirty="0" err="1">
                <a:cs typeface="Times New Roman" pitchFamily="16" charset="0"/>
              </a:rPr>
              <a:t>песцов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развивается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желтуха</a:t>
            </a:r>
            <a:r>
              <a:rPr lang="en-GB" sz="3600" b="1" dirty="0">
                <a:cs typeface="Times New Roman" pitchFamily="16" charset="0"/>
              </a:rPr>
              <a:t>, </a:t>
            </a:r>
            <a:r>
              <a:rPr lang="en-GB" sz="3600" b="1" dirty="0" err="1">
                <a:cs typeface="Times New Roman" pitchFamily="16" charset="0"/>
              </a:rPr>
              <a:t>снижается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аппетит</a:t>
            </a:r>
            <a:r>
              <a:rPr lang="en-GB" sz="3600" b="1" dirty="0">
                <a:cs typeface="Times New Roman" pitchFamily="16" charset="0"/>
              </a:rPr>
              <a:t>, 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 dirty="0" err="1">
                <a:cs typeface="Times New Roman" pitchFamily="16" charset="0"/>
              </a:rPr>
              <a:t>появляются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угнетение</a:t>
            </a:r>
            <a:r>
              <a:rPr lang="en-GB" sz="3600" b="1" dirty="0">
                <a:cs typeface="Times New Roman" pitchFamily="16" charset="0"/>
              </a:rPr>
              <a:t>, 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 dirty="0" err="1">
                <a:cs typeface="Times New Roman" pitchFamily="16" charset="0"/>
              </a:rPr>
              <a:t>общее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истощение</a:t>
            </a:r>
            <a:r>
              <a:rPr lang="en-GB" sz="3600" b="1" dirty="0">
                <a:cs typeface="Times New Roman" pitchFamily="16" charset="0"/>
              </a:rPr>
              <a:t> и </a:t>
            </a:r>
            <a:r>
              <a:rPr lang="en-GB" sz="3600" b="1" dirty="0" err="1">
                <a:cs typeface="Times New Roman" pitchFamily="16" charset="0"/>
              </a:rPr>
              <a:t>нарушение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деятельности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пищеварительного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тракта</a:t>
            </a:r>
            <a:r>
              <a:rPr lang="en-GB" sz="3600" b="1" dirty="0">
                <a:cs typeface="Times New Roman" pitchFamily="16" charset="0"/>
              </a:rPr>
              <a:t>; 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 dirty="0" err="1">
                <a:cs typeface="Times New Roman" pitchFamily="16" charset="0"/>
              </a:rPr>
              <a:t>температура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тела</a:t>
            </a:r>
            <a:r>
              <a:rPr lang="en-GB" sz="3600" b="1" dirty="0">
                <a:cs typeface="Times New Roman" pitchFamily="16" charset="0"/>
              </a:rPr>
              <a:t> </a:t>
            </a:r>
            <a:r>
              <a:rPr lang="en-GB" sz="3600" b="1" dirty="0" err="1">
                <a:cs typeface="Times New Roman" pitchFamily="16" charset="0"/>
              </a:rPr>
              <a:t>нормальная</a:t>
            </a:r>
            <a:r>
              <a:rPr lang="en-GB" sz="3600" b="1" dirty="0">
                <a:cs typeface="Times New Roman" pitchFamily="1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965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85800"/>
            <a:ext cx="8215312" cy="5810250"/>
          </a:xfrm>
          <a:ln/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975"/>
              </a:spcBef>
            </a:pPr>
            <a:r>
              <a:rPr lang="en-GB" sz="3900" b="1">
                <a:cs typeface="Times New Roman" pitchFamily="16" charset="0"/>
              </a:rPr>
              <a:t>Животные ощущают болезненность в области печени.</a:t>
            </a:r>
          </a:p>
          <a:p>
            <a:pPr algn="just">
              <a:lnSpc>
                <a:spcPct val="90000"/>
              </a:lnSpc>
              <a:spcBef>
                <a:spcPts val="975"/>
              </a:spcBef>
            </a:pPr>
            <a:r>
              <a:rPr lang="en-GB" sz="3900" b="1">
                <a:cs typeface="Times New Roman" pitchFamily="16" charset="0"/>
              </a:rPr>
              <a:t> Она увеличена и уплотнена, часто с множеством бугров различной формы и величины; отмечают также желтушность тканей и т. д. </a:t>
            </a:r>
          </a:p>
          <a:p>
            <a:pPr algn="just">
              <a:lnSpc>
                <a:spcPct val="90000"/>
              </a:lnSpc>
              <a:spcBef>
                <a:spcPts val="975"/>
              </a:spcBef>
            </a:pPr>
            <a:r>
              <a:rPr lang="en-GB" sz="3900" b="1">
                <a:cs typeface="Times New Roman" pitchFamily="16" charset="0"/>
              </a:rPr>
              <a:t>При слабой инвазии клинические признаки могут отсутствовать. </a:t>
            </a:r>
          </a:p>
          <a:p>
            <a:pPr>
              <a:lnSpc>
                <a:spcPct val="90000"/>
              </a:lnSpc>
              <a:spcBef>
                <a:spcPts val="975"/>
              </a:spcBef>
              <a:buFont typeface="Wingdings" charset="2"/>
              <a:buNone/>
            </a:pPr>
            <a:endParaRPr lang="en-GB" sz="39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94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35013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u="sng" dirty="0" err="1">
                <a:solidFill>
                  <a:srgbClr val="FF0000"/>
                </a:solidFill>
                <a:cs typeface="Times New Roman" pitchFamily="16" charset="0"/>
              </a:rPr>
              <a:t>Патологоанатомические</a:t>
            </a:r>
            <a:r>
              <a:rPr lang="en-GB" sz="3600" b="1" u="sng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3600" b="1" u="sng" dirty="0" err="1">
                <a:solidFill>
                  <a:srgbClr val="FF0000"/>
                </a:solidFill>
                <a:cs typeface="Times New Roman" pitchFamily="16" charset="0"/>
              </a:rPr>
              <a:t>изменения</a:t>
            </a:r>
            <a:r>
              <a:rPr lang="en-GB" sz="3600" b="1" dirty="0">
                <a:cs typeface="Times New Roman" pitchFamily="16" charset="0"/>
              </a:rPr>
              <a:t>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57338"/>
            <a:ext cx="7772400" cy="4767262"/>
          </a:xfrm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Печень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уплотнена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желчные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протоки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сильно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расширены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из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разрезанных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протоков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вытекает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желтовато-зеленая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масса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содержащая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паразитов</a:t>
            </a:r>
            <a:r>
              <a:rPr lang="en-GB" sz="4400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Желчный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пузырь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крупные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протоки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растянуты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стенки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утолщены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sz="4400" dirty="0" err="1">
                <a:cs typeface="Times New Roman" pitchFamily="16" charset="0"/>
              </a:rPr>
              <a:t>Иногда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отмечают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папилломатозные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аденоматозные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разрастания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печени</a:t>
            </a:r>
            <a:r>
              <a:rPr lang="en-GB" sz="4400" dirty="0">
                <a:cs typeface="Times New Roman" pitchFamily="16" charset="0"/>
              </a:rPr>
              <a:t>, а у </a:t>
            </a:r>
            <a:r>
              <a:rPr lang="en-GB" sz="4400" dirty="0" err="1">
                <a:cs typeface="Times New Roman" pitchFamily="16" charset="0"/>
              </a:rPr>
              <a:t>собак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могут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возникать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опухоли</a:t>
            </a:r>
            <a:r>
              <a:rPr lang="en-GB" sz="4400" dirty="0">
                <a:cs typeface="Times New Roman" pitchFamily="16" charset="0"/>
              </a:rPr>
              <a:t>.</a:t>
            </a:r>
            <a:r>
              <a:rPr lang="en-GB" sz="4400" dirty="0"/>
              <a:t>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2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79475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Диагноз</a:t>
            </a:r>
            <a:endParaRPr lang="en-GB" sz="4000" b="1" u="sng" dirty="0">
              <a:solidFill>
                <a:srgbClr val="FF0000"/>
              </a:solidFill>
              <a:cs typeface="Times New Roman" pitchFamily="16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00213"/>
            <a:ext cx="7772400" cy="4454525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>
                <a:cs typeface="Times New Roman" pitchFamily="16" charset="0"/>
              </a:rPr>
              <a:t>ставят на основании клинических и эпизоотологических данных</a:t>
            </a:r>
            <a:r>
              <a:rPr lang="en-GB" sz="4400" b="1"/>
              <a:t>,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>
                <a:cs typeface="Times New Roman" pitchFamily="16" charset="0"/>
              </a:rPr>
              <a:t> результатов гельминтокопрологических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428305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09600"/>
            <a:ext cx="8142287" cy="5772150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950"/>
              </a:spcBef>
            </a:pPr>
            <a:r>
              <a:rPr lang="en-GB" sz="3800" b="1">
                <a:cs typeface="Times New Roman" pitchFamily="16" charset="0"/>
              </a:rPr>
              <a:t>Можно использовать и иммунобиологические реакции. Через 10—20 мин после введения аллергена (0,1 мл в/к в наружную поверхность ушной раковины) у зараженных животных образуется хорошо видимая и легко прощупываемая папула 1,5—2 см в диаметре.</a:t>
            </a:r>
          </a:p>
          <a:p>
            <a:pPr>
              <a:lnSpc>
                <a:spcPct val="90000"/>
              </a:lnSpc>
              <a:spcBef>
                <a:spcPts val="950"/>
              </a:spcBef>
              <a:buFont typeface="Wingdings" charset="2"/>
              <a:buNone/>
            </a:pPr>
            <a:endParaRPr lang="en-GB" sz="38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38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85800"/>
            <a:ext cx="7772400" cy="53340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Существенным дополнением к паразитологическим методам диагностики описторхоза являются </a:t>
            </a:r>
            <a:br>
              <a:rPr lang="en-GB" sz="4400" b="1">
                <a:cs typeface="Times New Roman" pitchFamily="16" charset="0"/>
              </a:rPr>
            </a:br>
            <a:r>
              <a:rPr lang="en-GB" sz="4400" b="1">
                <a:cs typeface="Times New Roman" pitchFamily="16" charset="0"/>
              </a:rPr>
              <a:t>иммунологические тесты</a:t>
            </a:r>
            <a:r>
              <a:rPr lang="en-GB" sz="4400" b="1"/>
              <a:t> (ИФА)</a:t>
            </a:r>
            <a:r>
              <a:rPr lang="ar-SA" sz="4400" b="1">
                <a:cs typeface="Times New Roman" pitchFamily="16" charset="0"/>
              </a:rPr>
              <a:t>‏</a:t>
            </a: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2073784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Лечение</a:t>
            </a:r>
            <a:r>
              <a:rPr lang="en-GB" b="1" dirty="0">
                <a:cs typeface="Times New Roman" pitchFamily="16" charset="0"/>
              </a:rPr>
              <a:t>.</a:t>
            </a:r>
            <a:r>
              <a:rPr lang="en-GB" dirty="0">
                <a:cs typeface="Times New Roman" pitchFamily="16" charset="0"/>
              </a:rPr>
              <a:t> 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9200"/>
            <a:ext cx="7772400" cy="48006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>
                <a:cs typeface="Times New Roman" pitchFamily="16" charset="0"/>
              </a:rPr>
              <a:t>Дронцит (празиквантел) назначают в дозе 0,1 г/кг по АДВ однократно, 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>
                <a:cs typeface="Times New Roman" pitchFamily="16" charset="0"/>
              </a:rPr>
              <a:t>индивидуально собакам после 12-часового голодания в смеси с небольшим количеством мясного или рыбного фарша,</a:t>
            </a:r>
          </a:p>
          <a:p>
            <a:pPr marL="341313" indent="-341313">
              <a:lnSpc>
                <a:spcPct val="90000"/>
              </a:lnSpc>
              <a:spcBef>
                <a:spcPts val="9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3600" b="1">
                <a:cs typeface="Times New Roman" pitchFamily="16" charset="0"/>
              </a:rPr>
              <a:t>кошкам — через зонд с небольшим количеством воды.</a:t>
            </a:r>
            <a:r>
              <a:rPr lang="en-GB" sz="36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45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u="sng" dirty="0" err="1">
                <a:solidFill>
                  <a:srgbClr val="FF0000"/>
                </a:solidFill>
                <a:cs typeface="Times New Roman" pitchFamily="16" charset="0"/>
              </a:rPr>
              <a:t>Профилактика</a:t>
            </a:r>
            <a:r>
              <a:rPr lang="en-GB" sz="4000" b="1" u="sng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33600"/>
            <a:ext cx="7772400" cy="3886200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err="1">
                <a:cs typeface="Times New Roman" pitchFamily="16" charset="0"/>
              </a:rPr>
              <a:t>Не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следует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кормить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собак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кошек</a:t>
            </a:r>
            <a:r>
              <a:rPr lang="en-GB" sz="4400" b="1" dirty="0">
                <a:cs typeface="Times New Roman" pitchFamily="16" charset="0"/>
              </a:rPr>
              <a:t> и </a:t>
            </a:r>
            <a:r>
              <a:rPr lang="en-GB" sz="4400" b="1" dirty="0" err="1">
                <a:cs typeface="Times New Roman" pitchFamily="16" charset="0"/>
              </a:rPr>
              <a:t>пушных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зверей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сырой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копченой</a:t>
            </a:r>
            <a:r>
              <a:rPr lang="en-GB" sz="4400" b="1" dirty="0">
                <a:cs typeface="Times New Roman" pitchFamily="16" charset="0"/>
              </a:rPr>
              <a:t> и </a:t>
            </a:r>
            <a:r>
              <a:rPr lang="en-GB" sz="4400" b="1" dirty="0" err="1">
                <a:cs typeface="Times New Roman" pitchFamily="16" charset="0"/>
              </a:rPr>
              <a:t>вяленой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рыбой</a:t>
            </a:r>
            <a:r>
              <a:rPr lang="en-GB" sz="4400" b="1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Суда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моторно-рыболовного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флота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следует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оборудовать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закрытыми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уборными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 dirty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15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i="1" u="sng"/>
              <a:t>ТРЕМАТОДЫ И ТРЕМАТОДОЗЫ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тип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Plathelminthes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плоские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черви</a:t>
            </a:r>
            <a:endParaRPr lang="en-GB" altLang="ru-RU" sz="4000" b="1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класс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Trematoda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сосальщики</a:t>
            </a:r>
            <a:endParaRPr lang="en-GB" altLang="ru-RU" sz="4000" b="1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подотряд</a:t>
            </a:r>
            <a:r>
              <a:rPr lang="en-GB" altLang="ru-RU" sz="4000" b="1" dirty="0">
                <a:solidFill>
                  <a:srgbClr val="FF0000"/>
                </a:solidFill>
              </a:rPr>
              <a:t> </a:t>
            </a:r>
            <a:r>
              <a:rPr lang="en-GB" altLang="ru-RU" sz="4000" b="1" dirty="0" err="1"/>
              <a:t>Fasciolata</a:t>
            </a:r>
            <a:r>
              <a:rPr lang="en-GB" altLang="ru-RU" sz="4000" b="1" dirty="0"/>
              <a:t> (</a:t>
            </a:r>
            <a:r>
              <a:rPr lang="en-GB" altLang="ru-RU" sz="4000" b="1" dirty="0" err="1"/>
              <a:t>семейство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Fasciolidae</a:t>
            </a:r>
            <a:r>
              <a:rPr lang="en-GB" altLang="ru-RU" sz="4000" b="1" dirty="0"/>
              <a:t>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>
                <a:solidFill>
                  <a:srgbClr val="00B050"/>
                </a:solidFill>
              </a:rPr>
              <a:t>вид</a:t>
            </a:r>
            <a:r>
              <a:rPr lang="en-GB" altLang="ru-RU" sz="4000" b="1" dirty="0">
                <a:solidFill>
                  <a:srgbClr val="FF0000"/>
                </a:solidFill>
              </a:rPr>
              <a:t>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  </a:t>
            </a:r>
            <a:r>
              <a:rPr lang="en-GB" altLang="ru-RU" sz="3600" b="1" dirty="0" err="1" smtClean="0"/>
              <a:t>Fasciola</a:t>
            </a:r>
            <a:r>
              <a:rPr lang="en-GB" altLang="ru-RU" sz="3600" b="1" dirty="0" smtClean="0"/>
              <a:t> </a:t>
            </a:r>
            <a:r>
              <a:rPr lang="en-GB" altLang="ru-RU" sz="3600" b="1" dirty="0"/>
              <a:t>hepatica, </a:t>
            </a:r>
            <a:r>
              <a:rPr lang="en-GB" altLang="ru-RU" sz="3600" b="1" dirty="0" err="1" smtClean="0"/>
              <a:t>F.gigantica</a:t>
            </a:r>
            <a:r>
              <a:rPr lang="en-GB" altLang="ru-RU" sz="3600" b="1" dirty="0"/>
              <a:t>)</a:t>
            </a:r>
            <a:r>
              <a:rPr lang="ar-SA" altLang="ru-RU" sz="3600" b="1" dirty="0">
                <a:cs typeface="Times New Roman" pitchFamily="16" charset="0"/>
              </a:rPr>
              <a:t>‏</a:t>
            </a:r>
            <a:endParaRPr lang="en-GB" alt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476672"/>
            <a:ext cx="8229600" cy="5800725"/>
          </a:xfrm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/>
              <a:t>С</a:t>
            </a:r>
            <a:r>
              <a:rPr lang="en-GB" sz="4400" b="1" dirty="0" err="1">
                <a:cs typeface="Times New Roman" pitchFamily="16" charset="0"/>
              </a:rPr>
              <a:t>ледует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повышать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гельминтологическую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грамотность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населения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особенно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рыбаков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охотников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персонала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рыбозаводов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моряков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речного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флота</a:t>
            </a:r>
            <a:r>
              <a:rPr lang="en-GB" sz="4400" b="1" dirty="0">
                <a:cs typeface="Times New Roman" pitchFamily="16" charset="0"/>
              </a:rPr>
              <a:t> и </a:t>
            </a:r>
            <a:r>
              <a:rPr lang="en-GB" sz="4400" b="1" dirty="0" err="1">
                <a:cs typeface="Times New Roman" pitchFamily="16" charset="0"/>
              </a:rPr>
              <a:t>бакенщиков</a:t>
            </a:r>
            <a:r>
              <a:rPr lang="en-GB" sz="4400" dirty="0">
                <a:cs typeface="Times New Roman" pitchFamily="16" charset="0"/>
              </a:rPr>
              <a:t>. В </a:t>
            </a:r>
            <a:r>
              <a:rPr lang="en-GB" sz="4400" dirty="0" err="1">
                <a:cs typeface="Times New Roman" pitchFamily="16" charset="0"/>
              </a:rPr>
              <a:t>местах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неблагополучных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по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описторхозу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человек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должен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воздерживаться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от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употребления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рыбы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сыром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слабо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проваренном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или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прожаренном</a:t>
            </a:r>
            <a:r>
              <a:rPr lang="en-GB" sz="4400" dirty="0">
                <a:cs typeface="Times New Roman" pitchFamily="16" charset="0"/>
              </a:rPr>
              <a:t>, а </a:t>
            </a:r>
            <a:r>
              <a:rPr lang="en-GB" sz="4400" dirty="0" err="1">
                <a:cs typeface="Times New Roman" pitchFamily="16" charset="0"/>
              </a:rPr>
              <a:t>также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малосоленом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виде</a:t>
            </a:r>
            <a:endParaRPr lang="en-GB" sz="4400" b="1" dirty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 dirty="0"/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475037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381000"/>
            <a:ext cx="8784976" cy="6143625"/>
          </a:xfrm>
          <a:ln/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3000" b="1" dirty="0" err="1">
                <a:cs typeface="Times New Roman" pitchFamily="16" charset="0"/>
              </a:rPr>
              <a:t>Мелкую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рыбу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необходимо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замораживать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при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температуре</a:t>
            </a:r>
            <a:r>
              <a:rPr lang="en-GB" sz="3000" b="1" dirty="0">
                <a:cs typeface="Times New Roman" pitchFamily="16" charset="0"/>
              </a:rPr>
              <a:t> 8 — 15°С в </a:t>
            </a:r>
            <a:r>
              <a:rPr lang="en-GB" sz="3000" b="1" dirty="0" err="1">
                <a:cs typeface="Times New Roman" pitchFamily="16" charset="0"/>
              </a:rPr>
              <a:t>течение</a:t>
            </a:r>
            <a:r>
              <a:rPr lang="en-GB" sz="3000" b="1" dirty="0">
                <a:cs typeface="Times New Roman" pitchFamily="16" charset="0"/>
              </a:rPr>
              <a:t> 5 </a:t>
            </a:r>
            <a:r>
              <a:rPr lang="en-GB" sz="3000" b="1" dirty="0" err="1">
                <a:cs typeface="Times New Roman" pitchFamily="16" charset="0"/>
              </a:rPr>
              <a:t>суток</a:t>
            </a:r>
            <a:r>
              <a:rPr lang="en-GB" sz="3000" b="1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3000" b="1" dirty="0" err="1">
                <a:cs typeface="Times New Roman" pitchFamily="16" charset="0"/>
              </a:rPr>
              <a:t>Хороший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эффект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достигается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при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проваривании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зараженной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рыбы</a:t>
            </a:r>
            <a:r>
              <a:rPr lang="en-GB" sz="3000" b="1" dirty="0">
                <a:cs typeface="Times New Roman" pitchFamily="16" charset="0"/>
              </a:rPr>
              <a:t> в </a:t>
            </a:r>
            <a:r>
              <a:rPr lang="en-GB" sz="3000" b="1" dirty="0" err="1">
                <a:cs typeface="Times New Roman" pitchFamily="16" charset="0"/>
              </a:rPr>
              <a:t>течение</a:t>
            </a:r>
            <a:r>
              <a:rPr lang="en-GB" sz="3000" b="1" dirty="0">
                <a:cs typeface="Times New Roman" pitchFamily="16" charset="0"/>
              </a:rPr>
              <a:t> 30 </a:t>
            </a:r>
            <a:r>
              <a:rPr lang="en-GB" sz="3000" b="1" dirty="0" err="1">
                <a:cs typeface="Times New Roman" pitchFamily="16" charset="0"/>
              </a:rPr>
              <a:t>мин</a:t>
            </a:r>
            <a:r>
              <a:rPr lang="en-GB" sz="3000" b="1" dirty="0">
                <a:cs typeface="Times New Roman" pitchFamily="16" charset="0"/>
              </a:rPr>
              <a:t>. с </a:t>
            </a:r>
            <a:r>
              <a:rPr lang="en-GB" sz="3000" b="1" dirty="0" err="1">
                <a:cs typeface="Times New Roman" pitchFamily="16" charset="0"/>
              </a:rPr>
              <a:t>момента</a:t>
            </a:r>
            <a:r>
              <a:rPr lang="en-GB" sz="3000" b="1" dirty="0">
                <a:cs typeface="Times New Roman" pitchFamily="16" charset="0"/>
              </a:rPr>
              <a:t> </a:t>
            </a:r>
            <a:r>
              <a:rPr lang="en-GB" sz="3000" b="1" dirty="0" err="1">
                <a:cs typeface="Times New Roman" pitchFamily="16" charset="0"/>
              </a:rPr>
              <a:t>закипания</a:t>
            </a:r>
            <a:r>
              <a:rPr lang="en-GB" sz="3000" b="1" dirty="0">
                <a:cs typeface="Times New Roman" pitchFamily="16" charset="0"/>
              </a:rPr>
              <a:t>. </a:t>
            </a:r>
            <a:r>
              <a:rPr lang="en-GB" sz="3000" dirty="0">
                <a:cs typeface="Times New Roman" pitchFamily="16" charset="0"/>
              </a:rPr>
              <a:t> </a:t>
            </a:r>
            <a:r>
              <a:rPr lang="en-GB" sz="3000" dirty="0" err="1">
                <a:cs typeface="Times New Roman" pitchFamily="16" charset="0"/>
              </a:rPr>
              <a:t>Необходимо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организовать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утилизацию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трупов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всех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плотоядных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животных</a:t>
            </a:r>
            <a:r>
              <a:rPr lang="en-GB" sz="3000" dirty="0">
                <a:cs typeface="Times New Roman" pitchFamily="16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Регулярно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проводить</a:t>
            </a:r>
            <a:r>
              <a:rPr lang="en-GB" sz="3000" dirty="0">
                <a:cs typeface="Times New Roman" pitchFamily="16" charset="0"/>
              </a:rPr>
              <a:t> </a:t>
            </a:r>
            <a:r>
              <a:rPr lang="en-GB" sz="3000" dirty="0" err="1">
                <a:cs typeface="Times New Roman" pitchFamily="16" charset="0"/>
              </a:rPr>
              <a:t>дегельминтизацию</a:t>
            </a:r>
            <a:r>
              <a:rPr lang="en-GB" sz="3000" dirty="0">
                <a:cs typeface="Times New Roman" pitchFamily="16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endParaRPr lang="en-GB" sz="3000" dirty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Wingdings" charset="2"/>
              <a:buNone/>
            </a:pPr>
            <a:endParaRPr lang="en-GB" sz="28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4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>
                <a:solidFill>
                  <a:srgbClr val="FF0000"/>
                </a:solidFill>
              </a:rPr>
              <a:t>подотряд</a:t>
            </a:r>
            <a:r>
              <a:rPr lang="en-GB" altLang="ru-RU" sz="4400" b="1" dirty="0">
                <a:solidFill>
                  <a:srgbClr val="FF0000"/>
                </a:solidFill>
              </a:rPr>
              <a:t> </a:t>
            </a:r>
            <a:r>
              <a:rPr lang="en-GB" altLang="ru-RU" sz="4400" b="1" dirty="0" err="1"/>
              <a:t>Paramphistomata</a:t>
            </a:r>
            <a:endParaRPr lang="en-GB" altLang="ru-RU" sz="4400" b="1" dirty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>
                <a:solidFill>
                  <a:srgbClr val="FF0000"/>
                </a:solidFill>
              </a:rPr>
              <a:t>подотряд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Heterophyata</a:t>
            </a:r>
            <a:r>
              <a:rPr lang="en-GB" altLang="ru-RU" sz="4400" b="1" dirty="0"/>
              <a:t> (</a:t>
            </a:r>
            <a:r>
              <a:rPr lang="en-GB" altLang="ru-RU" sz="4400" b="1" dirty="0" err="1"/>
              <a:t>cемейство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Opisthorchidae</a:t>
            </a:r>
            <a:r>
              <a:rPr lang="en-GB" altLang="ru-RU" sz="4400" b="1" dirty="0"/>
              <a:t>)</a:t>
            </a:r>
            <a:r>
              <a:rPr lang="ar-SA" altLang="ru-RU" sz="4400" b="1" dirty="0">
                <a:cs typeface="Times New Roman" pitchFamily="16" charset="0"/>
              </a:rPr>
              <a:t>‏</a:t>
            </a:r>
            <a:endParaRPr lang="en-GB" altLang="ru-RU" sz="4400" b="1" dirty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>
                <a:solidFill>
                  <a:srgbClr val="FF0000"/>
                </a:solidFill>
              </a:rPr>
              <a:t>подотряд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Echinostomatata</a:t>
            </a:r>
            <a:endParaRPr lang="en-GB" altLang="ru-RU" sz="4400" b="1" dirty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>
                <a:solidFill>
                  <a:srgbClr val="FF0000"/>
                </a:solidFill>
              </a:rPr>
              <a:t>подотряд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Schistomatata</a:t>
            </a:r>
            <a:endParaRPr lang="en-GB" altLang="ru-RU" sz="4400" b="1" dirty="0"/>
          </a:p>
          <a:p>
            <a:pPr>
              <a:lnSpc>
                <a:spcPct val="100000"/>
              </a:lnSpc>
              <a:spcBef>
                <a:spcPts val="1100"/>
              </a:spcBef>
              <a:buFont typeface="Wingdings" charset="2"/>
              <a:buNone/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ФАСЦИОЛЕЗ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800" b="1" dirty="0" err="1">
                <a:solidFill>
                  <a:srgbClr val="FF0000"/>
                </a:solidFill>
              </a:rPr>
              <a:t>семейство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Fasciolidae</a:t>
            </a:r>
            <a:r>
              <a:rPr lang="en-GB" altLang="ru-RU" sz="4800" b="1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800" b="1" dirty="0" err="1">
                <a:solidFill>
                  <a:srgbClr val="FF0000"/>
                </a:solidFill>
              </a:rPr>
              <a:t>вид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Fasciola</a:t>
            </a:r>
            <a:r>
              <a:rPr lang="en-GB" altLang="ru-RU" sz="4800" b="1" dirty="0"/>
              <a:t> hepatica, </a:t>
            </a: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ru-RU" altLang="ru-RU" sz="4800" b="1" dirty="0" smtClean="0"/>
              <a:t>        </a:t>
            </a:r>
            <a:r>
              <a:rPr lang="en-GB" altLang="ru-RU" sz="4800" b="1" dirty="0" smtClean="0"/>
              <a:t>F</a:t>
            </a:r>
            <a:r>
              <a:rPr lang="en-GB" altLang="ru-RU" sz="4800" b="1" dirty="0"/>
              <a:t>. </a:t>
            </a:r>
            <a:r>
              <a:rPr lang="en-GB" altLang="ru-RU" sz="4800" b="1" dirty="0" err="1"/>
              <a:t>gigantica</a:t>
            </a:r>
            <a:endParaRPr lang="en-GB" altLang="ru-RU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60648"/>
            <a:ext cx="8568952" cy="6264696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6000" b="1" dirty="0" err="1">
                <a:solidFill>
                  <a:srgbClr val="660000"/>
                </a:solidFill>
              </a:rPr>
              <a:t>Фасциолез</a:t>
            </a:r>
            <a:r>
              <a:rPr lang="en-GB" altLang="ru-RU" sz="4000" b="1" dirty="0">
                <a:solidFill>
                  <a:srgbClr val="660000"/>
                </a:solidFill>
              </a:rPr>
              <a:t> </a:t>
            </a:r>
            <a:r>
              <a:rPr lang="en-GB" altLang="ru-RU" sz="4000" b="1" dirty="0"/>
              <a:t>- </a:t>
            </a:r>
            <a:r>
              <a:rPr lang="en-GB" altLang="ru-RU" sz="4000" b="1" dirty="0" err="1"/>
              <a:t>энзоотическое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заболевание</a:t>
            </a:r>
            <a:r>
              <a:rPr lang="en-GB" altLang="ru-RU" sz="4000" b="1" dirty="0"/>
              <a:t> с/х и </a:t>
            </a:r>
            <a:r>
              <a:rPr lang="en-GB" altLang="ru-RU" sz="4000" b="1" dirty="0" err="1"/>
              <a:t>диких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животных</a:t>
            </a:r>
            <a:r>
              <a:rPr lang="en-GB" altLang="ru-RU" sz="4000" b="1" dirty="0"/>
              <a:t>,  </a:t>
            </a:r>
            <a:r>
              <a:rPr lang="en-GB" altLang="ru-RU" sz="4000" b="1" dirty="0" err="1"/>
              <a:t>характеризующееся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хроническим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течением</a:t>
            </a:r>
            <a:r>
              <a:rPr lang="en-GB" altLang="ru-RU" sz="4000" b="1" dirty="0"/>
              <a:t> с </a:t>
            </a:r>
            <a:r>
              <a:rPr lang="en-GB" altLang="ru-RU" sz="4000" b="1" dirty="0" err="1"/>
              <a:t>преимущественным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поражением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печени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желчевыводящих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путей</a:t>
            </a:r>
            <a:r>
              <a:rPr lang="en-GB" altLang="ru-RU" sz="4000" b="1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640556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Восприимчивые виды животных: крс, буйволы, зебу, яки, овцы, козы, свиньи, кабаны, верблюды, реже – лошади, человек.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У фасциолы гигантской более ограниченный круг хозяев.</a:t>
            </a:r>
            <a:r>
              <a:rPr lang="en-GB" altLang="ru-RU" sz="4400"/>
              <a:t> </a:t>
            </a:r>
            <a:r>
              <a:rPr lang="en-GB" altLang="ru-RU" sz="4400" b="1"/>
              <a:t> </a:t>
            </a:r>
          </a:p>
          <a:p>
            <a:pPr>
              <a:lnSpc>
                <a:spcPct val="100000"/>
              </a:lnSpc>
              <a:spcBef>
                <a:spcPts val="1100"/>
              </a:spcBef>
              <a:buFont typeface="Wingdings" charset="2"/>
              <a:buNone/>
            </a:pPr>
            <a:endParaRPr lang="en-GB" altLang="ru-RU" sz="44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Фасциолез наносит колоссальный экономический ущерб различным отраслям животноводства, мясоперерабатывающим предприятиям.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75945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Потери складываются из падежа больных животных, вынужденного убоя, недополучения привесов, молока, шерсти, приплода, затрат на проведение лечебно-профилактических мероприятий.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976937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n-GB" altLang="ru-RU" sz="4200" b="1"/>
              <a:t>Ветеринарная гельминтология изучает морфологию, биологию и экологию червей, паразитирующих у животных, а также эпизоотологию, патогенез, клинику, диагностику, лечение и профилактику вызываемых ими заболеваний.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Морфология</a:t>
            </a:r>
            <a:r>
              <a:rPr lang="en-GB" altLang="ru-RU"/>
              <a:t>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/>
              <a:t>Возбудитель имеет листовидную форму тела, серовато-коричневую окраску,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/>
              <a:t>размеры от 2,5-4 см (Fasciola hepatica)    до                          3,5-7,5 см      (F. gigantica).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47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Локализация.</a:t>
            </a:r>
            <a:r>
              <a:rPr lang="en-GB" altLang="ru-RU"/>
              <a:t>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0215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/>
              <a:t>Взрослые особи обнаруживаются в желчных протоках, а неполовозрелые – в паренхиме печени.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>
                <a:solidFill>
                  <a:srgbClr val="660000"/>
                </a:solidFill>
              </a:rPr>
              <a:t>Распространение </a:t>
            </a:r>
            <a:r>
              <a:rPr lang="en-GB" altLang="ru-RU" sz="4400" b="1"/>
              <a:t>повсеместное.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9055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Передний конец выступает вперед в виде хоботка.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В передней трети тела тегумент густо усеян шипиками. </a:t>
            </a:r>
          </a:p>
          <a:p>
            <a:pPr>
              <a:lnSpc>
                <a:spcPct val="100000"/>
              </a:lnSpc>
            </a:pPr>
            <a:r>
              <a:rPr lang="en-GB" altLang="ru-RU" sz="4400" b="1"/>
              <a:t>Ротовая и брюшная присоски сближены, размещаются на хоботке</a:t>
            </a:r>
            <a:r>
              <a:rPr lang="en-GB" altLang="ru-RU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228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Кишечник разветвлен, с большим количеством слепо оканчивающихся боковых выростов.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Семенники ветвящиеся, располагаются в средней части тела.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Яичник ветвистый, располагается слева от средней линии тела.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Петли матки собраны в клубок в виде розетки.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Боковые поля заполнены гроздьями желточников.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Фасциола обыкновенная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79613"/>
            <a:ext cx="5832475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69988"/>
            <a:ext cx="7920038" cy="500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Яйца крупные, размером 0,12-0,15 х 0,07-0,08 мм, овальной формы, лимонно-желтого цвета, на переднем полюсе снабжены крышечкой, на заднем - шипиком.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800" b="1" dirty="0" err="1"/>
              <a:t>Яица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фасциол</a:t>
            </a:r>
            <a:endParaRPr lang="en-GB" altLang="ru-RU" sz="4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08188"/>
            <a:ext cx="5903912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Промежуточные хозяева – для F. hepatica малый прудовик Lymnaea truncatula,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для F. gigantica ушковидный прудовик Lymnaea auricularia.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Паразитических червей относят к двум типам животного мира:</a:t>
            </a: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1) Плоские черви (Рlathelminthes) и</a:t>
            </a: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2) Круглые черви (Nemathelminthes).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Биологический цикл.</a:t>
            </a:r>
            <a:r>
              <a:rPr lang="en-GB" altLang="ru-RU"/>
              <a:t>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8631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/>
              <a:t>Яйца фасциол, откладываемые в желчных протоках печени, с током желчи выходят в кишечник и выбрасываются с фекалиями во внешнюю среду.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265862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При попадании в пресную воду они продолжают развитие.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В зависимости от внешней температуры яйцо созревает в течение 8-25 дней и больше. К этому времени в нем развивается подвижный зародыш - мирацидий.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Мирацидий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916113"/>
            <a:ext cx="24749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6126163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Последний выходит из яйца, плавает в воде и, встретив моллюска, внедряется в него, проникает в пищеварительную железу (печень). Из мирацидия образуется спороциста. В ней в свою очередь развивается поколение редий.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13128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/>
              <a:t>взрослая редия, содержащая церкарии</a:t>
            </a:r>
            <a:r>
              <a:rPr lang="en-GB" altLang="ru-RU" sz="4000"/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989138"/>
            <a:ext cx="2387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6265863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Каждая из редий может давать новое поколение редий. Развитие бесполых («девственных», партеногенетических) поколений фасциол длится в среднем - 45-50 дней.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В редиях образуются церкарии.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800" b="1"/>
              <a:t>церкария</a:t>
            </a:r>
            <a:r>
              <a:rPr lang="en-GB" altLang="ru-RU"/>
              <a:t>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060575"/>
            <a:ext cx="21082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595938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Находясь некоторое время в воде,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церкарии прикрепляются к подводному растению, отбрасывают хвост и окружаются плотной защитной оболочкой, превращаясь в адолескария.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800" b="1"/>
              <a:t>адолескарий</a:t>
            </a:r>
            <a:r>
              <a:rPr lang="en-GB" altLang="ru-RU"/>
              <a:t>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89163"/>
            <a:ext cx="40322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1100"/>
              </a:spcBef>
            </a:pPr>
            <a:r>
              <a:rPr lang="en-GB" altLang="ru-RU" sz="4400" b="1"/>
              <a:t>Для созревания адолескария с момента выхода яйца требуется не менее двух месяцев. </a:t>
            </a:r>
          </a:p>
          <a:p>
            <a:pPr>
              <a:spcBef>
                <a:spcPts val="1100"/>
              </a:spcBef>
            </a:pPr>
            <a:r>
              <a:rPr lang="en-GB" altLang="ru-RU" sz="4400" b="1"/>
              <a:t>Адолескарии, попадают в организм с травой или водой. Животные заражаются также через сено</a:t>
            </a:r>
            <a:r>
              <a:rPr lang="en-GB" altLang="ru-RU" sz="4400"/>
              <a:t>.</a:t>
            </a:r>
            <a:r>
              <a:rPr lang="en-GB" altLang="ru-RU" sz="4400" b="1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569325" cy="597693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/>
              <a:t>Биологические особенности жизненных циклов гельминтов положены в основу их классификации.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/>
              <a:t>1) </a:t>
            </a:r>
            <a:r>
              <a:rPr lang="en-GB" altLang="ru-RU" sz="4000" b="1" i="1"/>
              <a:t>Геогельминты —</a:t>
            </a:r>
            <a:r>
              <a:rPr lang="en-GB" altLang="ru-RU" sz="4000" b="1"/>
              <a:t> это черви, развитие которых происходит в почве (воде). Пример, аскариоз свиней: источник – больные свиньи, заражение алиментарное.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692150"/>
            <a:ext cx="8435975" cy="58547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n-GB" altLang="ru-RU" sz="4200" b="1"/>
              <a:t>Попав в организм окончательного хозяина, адолескарии освобождаются от цистной оболочки и внедряются в толщу кишечной стенки, затем по кровеносным сосудам проникают в систему воротной вены и паренхиму печени.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22875"/>
          </a:xfrm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ru-RU" sz="4800" b="1" dirty="0" err="1"/>
              <a:t>Второй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путь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миграции</a:t>
            </a:r>
            <a:r>
              <a:rPr lang="en-GB" altLang="ru-RU" sz="4800" b="1" dirty="0"/>
              <a:t> - </a:t>
            </a:r>
            <a:r>
              <a:rPr lang="en-GB" altLang="ru-RU" sz="4800" b="1" dirty="0" err="1"/>
              <a:t>через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брюшную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полость</a:t>
            </a:r>
            <a:r>
              <a:rPr lang="en-GB" altLang="ru-RU" sz="4800" b="1" dirty="0"/>
              <a:t>, </a:t>
            </a:r>
            <a:r>
              <a:rPr lang="en-GB" altLang="ru-RU" sz="4800" b="1" dirty="0" err="1"/>
              <a:t>капсулу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печени</a:t>
            </a:r>
            <a:r>
              <a:rPr lang="en-GB" altLang="ru-RU" sz="4800" b="1" dirty="0"/>
              <a:t>, </a:t>
            </a:r>
            <a:r>
              <a:rPr lang="en-GB" altLang="ru-RU" sz="4800" b="1" dirty="0" err="1"/>
              <a:t>ее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паренхиму</a:t>
            </a:r>
            <a:r>
              <a:rPr lang="en-GB" altLang="ru-RU" sz="4800" b="1" dirty="0"/>
              <a:t> в </a:t>
            </a:r>
            <a:r>
              <a:rPr lang="en-GB" altLang="ru-RU" sz="4800" b="1" dirty="0" err="1"/>
              <a:t>желчные</a:t>
            </a:r>
            <a:r>
              <a:rPr lang="en-GB" altLang="ru-RU" sz="4800" b="1" dirty="0"/>
              <a:t> </a:t>
            </a:r>
            <a:r>
              <a:rPr lang="en-GB" altLang="ru-RU" sz="4800" b="1" dirty="0" err="1"/>
              <a:t>протоки</a:t>
            </a:r>
            <a:r>
              <a:rPr lang="en-GB" altLang="ru-RU" sz="4800" b="1" dirty="0"/>
              <a:t>. </a:t>
            </a:r>
            <a:endParaRPr lang="ru-RU" altLang="ru-RU" sz="4800" b="1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ru-RU" sz="4800" dirty="0" err="1"/>
              <a:t>Созревание</a:t>
            </a:r>
            <a:r>
              <a:rPr lang="en-GB" altLang="ru-RU" sz="4800" dirty="0"/>
              <a:t>, </a:t>
            </a:r>
            <a:r>
              <a:rPr lang="en-GB" altLang="ru-RU" sz="4800" dirty="0" err="1"/>
              <a:t>откладка</a:t>
            </a:r>
            <a:r>
              <a:rPr lang="en-GB" altLang="ru-RU" sz="4800" dirty="0"/>
              <a:t> и </a:t>
            </a:r>
            <a:r>
              <a:rPr lang="en-GB" altLang="ru-RU" sz="4800" dirty="0" err="1"/>
              <a:t>выделение</a:t>
            </a:r>
            <a:r>
              <a:rPr lang="en-GB" altLang="ru-RU" sz="4800" dirty="0"/>
              <a:t> </a:t>
            </a:r>
            <a:r>
              <a:rPr lang="en-GB" altLang="ru-RU" sz="4800" dirty="0" err="1"/>
              <a:t>яиц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во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внешнюю</a:t>
            </a:r>
            <a:r>
              <a:rPr lang="en-GB" altLang="ru-RU" sz="4800" dirty="0"/>
              <a:t> </a:t>
            </a:r>
            <a:r>
              <a:rPr lang="en-GB" altLang="ru-RU" sz="4800" dirty="0" err="1"/>
              <a:t>среду</a:t>
            </a:r>
            <a:r>
              <a:rPr lang="en-GB" altLang="ru-RU" sz="4800" dirty="0"/>
              <a:t> у </a:t>
            </a:r>
            <a:r>
              <a:rPr lang="en-GB" altLang="ru-RU" sz="4800" dirty="0" err="1"/>
              <a:t>фасциолы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обыкновенной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происходит</a:t>
            </a:r>
            <a:r>
              <a:rPr lang="en-GB" altLang="ru-RU" sz="4800" dirty="0"/>
              <a:t> </a:t>
            </a:r>
            <a:r>
              <a:rPr lang="en-GB" altLang="ru-RU" sz="4800" dirty="0" err="1"/>
              <a:t>через</a:t>
            </a:r>
            <a:r>
              <a:rPr lang="en-GB" altLang="ru-RU" sz="4800" dirty="0"/>
              <a:t> 67 </a:t>
            </a:r>
            <a:r>
              <a:rPr lang="en-GB" altLang="ru-RU" sz="4800" dirty="0" err="1"/>
              <a:t>дней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после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заражения</a:t>
            </a:r>
            <a:r>
              <a:rPr lang="en-GB" altLang="ru-RU" sz="4800" dirty="0"/>
              <a:t> и </a:t>
            </a:r>
            <a:r>
              <a:rPr lang="en-GB" altLang="ru-RU" sz="4800" dirty="0" err="1"/>
              <a:t>больше</a:t>
            </a:r>
            <a:r>
              <a:rPr lang="en-GB" altLang="ru-RU" sz="4800" dirty="0"/>
              <a:t>, у </a:t>
            </a:r>
            <a:r>
              <a:rPr lang="en-GB" altLang="ru-RU" sz="4800" dirty="0" err="1"/>
              <a:t>фасциолы</a:t>
            </a:r>
            <a:r>
              <a:rPr lang="en-GB" altLang="ru-RU" sz="4800" dirty="0"/>
              <a:t> </a:t>
            </a:r>
            <a:r>
              <a:rPr lang="en-GB" altLang="ru-RU" sz="4800" dirty="0" err="1"/>
              <a:t>гигантской</a:t>
            </a:r>
            <a:r>
              <a:rPr lang="en-GB" altLang="ru-RU" sz="4800" dirty="0"/>
              <a:t> - </a:t>
            </a:r>
            <a:r>
              <a:rPr lang="en-GB" altLang="ru-RU" sz="4800" dirty="0" err="1"/>
              <a:t>через</a:t>
            </a:r>
            <a:r>
              <a:rPr lang="en-GB" altLang="ru-RU" sz="4800" dirty="0"/>
              <a:t> 90 </a:t>
            </a:r>
            <a:r>
              <a:rPr lang="en-GB" altLang="ru-RU" sz="4800" dirty="0" err="1"/>
              <a:t>дней</a:t>
            </a:r>
            <a:r>
              <a:rPr lang="en-GB" altLang="ru-RU" sz="4800" dirty="0"/>
              <a:t> и </a:t>
            </a:r>
            <a:r>
              <a:rPr lang="en-GB" altLang="ru-RU" sz="4800" dirty="0" err="1"/>
              <a:t>больше</a:t>
            </a:r>
            <a:endParaRPr lang="en-GB" altLang="ru-RU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2700"/>
            <a:ext cx="8229600" cy="1239838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22325"/>
            <a:ext cx="669766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b="1"/>
              <a:t>Эпизоотологические данные</a:t>
            </a:r>
            <a:r>
              <a:rPr lang="en-GB" altLang="ru-RU"/>
              <a:t>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24388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Фасциолез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вызываемый</a:t>
            </a:r>
            <a:r>
              <a:rPr lang="en-GB" altLang="ru-RU" sz="4000" b="1" dirty="0"/>
              <a:t> F. </a:t>
            </a:r>
            <a:r>
              <a:rPr lang="en-GB" altLang="ru-RU" sz="4000" b="1" dirty="0" err="1"/>
              <a:t>gigantica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встречается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преимущественно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южных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зонах</a:t>
            </a:r>
            <a:r>
              <a:rPr lang="en-GB" altLang="ru-RU" sz="4000" b="1" dirty="0"/>
              <a:t> Р Ф (</a:t>
            </a:r>
            <a:r>
              <a:rPr lang="en-GB" altLang="ru-RU" sz="4000" b="1" dirty="0" err="1"/>
              <a:t>Закавказье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Нижнее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Поволжье</a:t>
            </a:r>
            <a:r>
              <a:rPr lang="en-GB" altLang="ru-RU" sz="4000" b="1" dirty="0"/>
              <a:t>), в </a:t>
            </a:r>
            <a:r>
              <a:rPr lang="en-GB" altLang="ru-RU" sz="4000" b="1" dirty="0" err="1"/>
              <a:t>странах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Средней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Азии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на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юге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Казахстана</a:t>
            </a:r>
            <a:r>
              <a:rPr lang="en-GB" altLang="ru-RU" sz="4000" b="1" dirty="0"/>
              <a:t>. </a:t>
            </a:r>
            <a:endParaRPr lang="ru-RU" altLang="ru-RU" sz="4000" b="1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 err="1"/>
              <a:t>Fasciola</a:t>
            </a:r>
            <a:r>
              <a:rPr lang="en-GB" altLang="ru-RU" sz="4000" dirty="0"/>
              <a:t> hepatica </a:t>
            </a:r>
            <a:r>
              <a:rPr lang="en-GB" altLang="ru-RU" sz="4000" dirty="0" err="1"/>
              <a:t>регистрируется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далеко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на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севере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но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выявляется</a:t>
            </a:r>
            <a:r>
              <a:rPr lang="en-GB" altLang="ru-RU" sz="4000" dirty="0"/>
              <a:t> и </a:t>
            </a:r>
            <a:r>
              <a:rPr lang="en-GB" altLang="ru-RU" sz="4000" dirty="0" err="1"/>
              <a:t>на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юге</a:t>
            </a:r>
            <a:r>
              <a:rPr lang="en-GB" altLang="ru-RU" sz="4000" dirty="0"/>
              <a:t>. </a:t>
            </a:r>
          </a:p>
          <a:p>
            <a:pPr>
              <a:lnSpc>
                <a:spcPct val="100000"/>
              </a:lnSpc>
            </a:pPr>
            <a:r>
              <a:rPr lang="en-GB" altLang="ru-RU" sz="4000" dirty="0" err="1"/>
              <a:t>Местом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развития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различных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фаз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фасциол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являются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небольшие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водоемы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лужи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канавы</a:t>
            </a:r>
            <a:r>
              <a:rPr lang="en-GB" altLang="ru-RU" sz="4000" dirty="0"/>
              <a:t>, в </a:t>
            </a:r>
            <a:r>
              <a:rPr lang="en-GB" altLang="ru-RU" sz="4000" dirty="0" err="1"/>
              <a:t>которых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подолгу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застаивается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вода</a:t>
            </a:r>
            <a:r>
              <a:rPr lang="en-GB" altLang="ru-RU" sz="4000" dirty="0"/>
              <a:t> и т. п. </a:t>
            </a:r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64420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Фасциолез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регистрируется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только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там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где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обитают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моллюски</a:t>
            </a:r>
            <a:r>
              <a:rPr lang="en-GB" altLang="ru-RU" sz="4000" b="1" dirty="0"/>
              <a:t> - </a:t>
            </a:r>
            <a:r>
              <a:rPr lang="en-GB" altLang="ru-RU" sz="4000" b="1" dirty="0" err="1"/>
              <a:t>прудовики</a:t>
            </a:r>
            <a:r>
              <a:rPr lang="en-GB" altLang="ru-RU" sz="4000" b="1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Малый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прудовик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обитает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мелких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водоемах</a:t>
            </a:r>
            <a:r>
              <a:rPr lang="en-GB" altLang="ru-RU" sz="4000" b="1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/>
              <a:t>В </a:t>
            </a:r>
            <a:r>
              <a:rPr lang="en-GB" altLang="ru-RU" sz="4000" b="1" dirty="0" err="1"/>
              <a:t>дождливые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годы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фасциолез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распространен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значительно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больше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особенно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если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два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дождливых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года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следуют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один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другим</a:t>
            </a:r>
            <a:r>
              <a:rPr lang="en-GB" altLang="ru-RU" sz="4000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76250"/>
            <a:ext cx="8569325" cy="5705475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Зимой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или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ранней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весной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достигают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зрелости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фасциолы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которыми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заразились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осенью</a:t>
            </a:r>
            <a:r>
              <a:rPr lang="en-GB" altLang="ru-RU" sz="4000" b="1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3900" b="1" dirty="0" err="1"/>
              <a:t>При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выделение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яиц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весной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происходит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заражение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моллюсков</a:t>
            </a:r>
            <a:r>
              <a:rPr lang="en-GB" altLang="ru-RU" sz="3900" b="1" dirty="0"/>
              <a:t>, </a:t>
            </a:r>
            <a:r>
              <a:rPr lang="en-GB" altLang="ru-RU" sz="3900" b="1" dirty="0" err="1"/>
              <a:t>так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что</a:t>
            </a:r>
            <a:r>
              <a:rPr lang="en-GB" altLang="ru-RU" sz="3900" b="1" dirty="0"/>
              <a:t> к </a:t>
            </a:r>
            <a:r>
              <a:rPr lang="en-GB" altLang="ru-RU" sz="3900" b="1" dirty="0" err="1"/>
              <a:t>осени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увеличивается</a:t>
            </a:r>
            <a:r>
              <a:rPr lang="en-GB" altLang="ru-RU" sz="3900" b="1" dirty="0"/>
              <a:t> </a:t>
            </a:r>
            <a:r>
              <a:rPr lang="en-GB" altLang="ru-RU" sz="3900" b="1" dirty="0" err="1"/>
              <a:t>зараженность</a:t>
            </a:r>
            <a:r>
              <a:rPr lang="en-GB" altLang="ru-RU" sz="3900" b="1" dirty="0"/>
              <a:t>, а </a:t>
            </a:r>
            <a:r>
              <a:rPr lang="en-GB" altLang="ru-RU" sz="3900" b="1" dirty="0" err="1"/>
              <a:t>соответственно</a:t>
            </a:r>
            <a:r>
              <a:rPr lang="en-GB" altLang="ru-RU" sz="3900" b="1" dirty="0"/>
              <a:t> и </a:t>
            </a:r>
            <a:r>
              <a:rPr lang="en-GB" altLang="ru-RU" sz="3900" b="1" dirty="0" err="1"/>
              <a:t>заболеваемость</a:t>
            </a:r>
            <a:r>
              <a:rPr lang="en-GB" altLang="ru-RU" sz="3900" b="1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832475"/>
          </a:xfrm>
          <a:ln/>
        </p:spPr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en-GB" altLang="ru-RU" sz="4000" b="1"/>
              <a:t>Максимальное заражение моллюсков и выход церкариев происходят осенью, в это время наблюдается интенсивное заражение. </a:t>
            </a:r>
          </a:p>
          <a:p>
            <a:r>
              <a:rPr lang="en-GB" altLang="ru-RU" sz="4000" b="1"/>
              <a:t>В некоторых географических зонах возбудитель инвазии перезимовывает в моллюсках, и заражение происходит весной или летом.</a:t>
            </a:r>
            <a:r>
              <a:rPr lang="en-GB" altLang="ru-RU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56238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/>
              <a:t>Зараженность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малого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прудовика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установлена</a:t>
            </a:r>
            <a:r>
              <a:rPr lang="en-GB" altLang="ru-RU" sz="4400" b="1" dirty="0"/>
              <a:t> с </a:t>
            </a:r>
            <a:r>
              <a:rPr lang="en-GB" altLang="ru-RU" sz="4400" b="1" dirty="0" err="1"/>
              <a:t>июня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сентябрь</a:t>
            </a:r>
            <a:r>
              <a:rPr lang="en-GB" altLang="ru-RU" sz="4400" b="1" dirty="0"/>
              <a:t> с </a:t>
            </a:r>
            <a:r>
              <a:rPr lang="en-GB" altLang="ru-RU" sz="4400" b="1" dirty="0" err="1"/>
              <a:t>максимумом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августе</a:t>
            </a:r>
            <a:r>
              <a:rPr lang="en-GB" altLang="ru-RU" sz="4400" b="1" dirty="0"/>
              <a:t>. </a:t>
            </a:r>
            <a:r>
              <a:rPr lang="en-GB" altLang="ru-RU" sz="4400" b="1" dirty="0" err="1"/>
              <a:t>Заражение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происходит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главным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образом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поздним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летом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осенью</a:t>
            </a:r>
            <a:r>
              <a:rPr lang="en-GB" altLang="ru-RU" sz="4400" b="1" dirty="0"/>
              <a:t> и в </a:t>
            </a:r>
            <a:r>
              <a:rPr lang="en-GB" altLang="ru-RU" sz="4400" b="1" dirty="0" err="1"/>
              <a:t>меньшей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степени</a:t>
            </a:r>
            <a:r>
              <a:rPr lang="en-GB" altLang="ru-RU" sz="4400" b="1" dirty="0"/>
              <a:t> - </a:t>
            </a:r>
            <a:r>
              <a:rPr lang="en-GB" altLang="ru-RU" sz="4400" b="1" dirty="0" err="1"/>
              <a:t>весной</a:t>
            </a:r>
            <a:r>
              <a:rPr lang="en-GB" altLang="ru-RU" sz="4400" b="1" dirty="0" smtClean="0"/>
              <a:t>.</a:t>
            </a:r>
            <a:endParaRPr lang="ru-RU" altLang="ru-RU" sz="4400" b="1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/>
              <a:t>В </a:t>
            </a:r>
            <a:r>
              <a:rPr lang="en-GB" altLang="ru-RU" sz="4400" dirty="0" err="1"/>
              <a:t>нашей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области</a:t>
            </a:r>
            <a:r>
              <a:rPr lang="en-GB" altLang="ru-RU" sz="4400" dirty="0"/>
              <a:t> – </a:t>
            </a:r>
            <a:r>
              <a:rPr lang="en-GB" altLang="ru-RU" sz="4400" dirty="0" err="1"/>
              <a:t>август</a:t>
            </a:r>
            <a:r>
              <a:rPr lang="en-GB" altLang="ru-RU" sz="4400" dirty="0"/>
              <a:t> – </a:t>
            </a:r>
            <a:r>
              <a:rPr lang="en-GB" altLang="ru-RU" sz="4400" dirty="0" err="1"/>
              <a:t>сентябрь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 err="1"/>
              <a:t>По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показателям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Костромской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области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Экстенсивность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инвазии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Чухломском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районе</a:t>
            </a:r>
            <a:r>
              <a:rPr lang="en-GB" altLang="ru-RU" sz="4400" dirty="0"/>
              <a:t> 30 %, </a:t>
            </a:r>
            <a:r>
              <a:rPr lang="en-GB" altLang="ru-RU" sz="4400" dirty="0" err="1"/>
              <a:t>Буйском</a:t>
            </a:r>
            <a:r>
              <a:rPr lang="en-GB" altLang="ru-RU" sz="4400" dirty="0"/>
              <a:t> – 25%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47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400" b="1" dirty="0" err="1">
                <a:solidFill>
                  <a:srgbClr val="FF0000"/>
                </a:solidFill>
              </a:rPr>
              <a:t>патогенез</a:t>
            </a:r>
            <a:r>
              <a:rPr lang="en-GB" altLang="ru-RU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456237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/>
              <a:t>Молодые фасциолы в период миграции травмируют слизистую оболочку кишечника и, проникая в кровеносные сосуды, нарушают циркуляцию крови в отдельных участках печени.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Продвигаясь по печеночной ткани, они повреждают капилляры, паренхиму, желчные протоки. Образуются ходы, которые в дальнейшем превращаются в фиброзные тяжи.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362950" cy="58324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3600" b="1"/>
              <a:t>2) </a:t>
            </a:r>
            <a:r>
              <a:rPr lang="en-GB" altLang="ru-RU" sz="3600" b="1" i="1"/>
              <a:t>Биогельминты —</a:t>
            </a:r>
            <a:r>
              <a:rPr lang="en-GB" altLang="ru-RU" sz="3600" b="1"/>
              <a:t> это черви, цикл развития которых происходит со сменой хозяев, т. е. в их жизненном цикле имеются основные и промежуточные хозяева. Пример: описторхоз, фасциолез: источники – больные животные – промежуточ. хозяева,</a:t>
            </a:r>
            <a:r>
              <a:rPr lang="en-GB" altLang="ru-RU" sz="4000" b="1"/>
              <a:t> заражение алиментарное.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8712968" cy="5816749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/>
              <a:t>Молодые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фасциолы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заносят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из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кишечника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печень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микрофлору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вызывающую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распад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застойной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желчи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что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обуславливает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интоксикацию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организма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образование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микроабсцессов</a:t>
            </a:r>
            <a:r>
              <a:rPr lang="en-GB" altLang="ru-RU" sz="4400" b="1" dirty="0"/>
              <a:t> и </a:t>
            </a:r>
            <a:r>
              <a:rPr lang="en-GB" altLang="ru-RU" sz="4400" b="1" dirty="0" err="1"/>
              <a:t>микронекрозов</a:t>
            </a:r>
            <a:r>
              <a:rPr lang="en-GB" altLang="ru-RU" sz="4400" b="1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Половозрелые фасциолы, передвигаясь по желчным протокам, травмируют их и, скапливаясь иногда в большом количестве, закупоривают, нарушая отток желчи.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6126163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Иногда они проникают в желчный пузырь. Продукты жизнедеятельности паразитов и распада печеночной ткани и желчи, всасываясь в кровь, оказывают общее токсическое действие на весь организм.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562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Нарушаются функции желудочно-кишечного тракта, сердечно-сосудистой, дыхательной, центральной нервной и ретикулоэндотелиальной систем; развивается аллергизация организма.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GB" altLang="ru-RU" sz="4000" b="1"/>
              <a:t>Нарушению функций желудочно-кишечного тракта и других органов способствуют также патологические рефлексы, возникающие вследствие раздражения нервных окончаний паразитирующими в желчных ходах двуустками</a:t>
            </a:r>
            <a:r>
              <a:rPr lang="en-GB" altLang="ru-RU" sz="280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1022350"/>
            <a:ext cx="8229600" cy="1239838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456237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/>
              <a:t>В поздней фазе болезни просвет общего желчного протока часто расширяется, стенки его утолщаются. Происходит аденоматозное расширение желчных протоков, развивается гнойный холангит.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400" b="1" dirty="0" err="1">
                <a:solidFill>
                  <a:srgbClr val="FF0000"/>
                </a:solidFill>
              </a:rPr>
              <a:t>Течение</a:t>
            </a:r>
            <a:r>
              <a:rPr lang="en-GB" altLang="ru-RU" sz="4400" b="1" dirty="0">
                <a:solidFill>
                  <a:srgbClr val="FF0000"/>
                </a:solidFill>
              </a:rPr>
              <a:t> </a:t>
            </a:r>
            <a:r>
              <a:rPr lang="en-GB" altLang="ru-RU" sz="4400" b="1" dirty="0" err="1">
                <a:solidFill>
                  <a:srgbClr val="FF0000"/>
                </a:solidFill>
              </a:rPr>
              <a:t>болезни</a:t>
            </a:r>
            <a:endParaRPr lang="en-GB" altLang="ru-RU" sz="4400" b="1" dirty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74133"/>
          </a:xfrm>
          <a:ln/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/>
              <a:t>У </a:t>
            </a:r>
            <a:r>
              <a:rPr lang="en-GB" altLang="ru-RU" sz="4400" b="1" dirty="0" err="1"/>
              <a:t>животных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наблюдается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уменьшение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массы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тела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слабость</a:t>
            </a:r>
            <a:r>
              <a:rPr lang="en-GB" altLang="ru-RU" sz="4400" b="1" dirty="0"/>
              <a:t>.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err="1"/>
              <a:t>Шерсть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становится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сухой</a:t>
            </a:r>
            <a:r>
              <a:rPr lang="en-GB" altLang="ru-RU" sz="4400" b="1" dirty="0"/>
              <a:t>, у </a:t>
            </a:r>
            <a:r>
              <a:rPr lang="en-GB" altLang="ru-RU" sz="4400" b="1" dirty="0" err="1"/>
              <a:t>овец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она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легко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выпадает</a:t>
            </a:r>
            <a:r>
              <a:rPr lang="en-GB" altLang="ru-RU" sz="4400" b="1" dirty="0" smtClean="0"/>
              <a:t>.</a:t>
            </a:r>
            <a:endParaRPr lang="ru-RU" altLang="ru-RU" sz="4400" b="1" dirty="0" smtClean="0"/>
          </a:p>
          <a:p>
            <a:pPr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dirty="0" err="1"/>
              <a:t>При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дальнейшем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развитии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болезни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появляется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отечность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подчелюстной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области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груди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животе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расстройство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пищеварения</a:t>
            </a:r>
            <a:r>
              <a:rPr lang="en-GB" altLang="ru-RU" sz="4400" dirty="0"/>
              <a:t>; </a:t>
            </a:r>
            <a:r>
              <a:rPr lang="en-GB" altLang="ru-RU" sz="4400" dirty="0" err="1"/>
              <a:t>поносы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сменяются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запорами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Область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печени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болезненна</a:t>
            </a:r>
            <a:r>
              <a:rPr lang="en-GB" altLang="ru-RU" sz="4400" dirty="0"/>
              <a:t>. </a:t>
            </a:r>
            <a:endParaRPr lang="ru-RU" altLang="ru-RU" sz="4400" dirty="0" smtClean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dirty="0" err="1"/>
              <a:t>Аппетит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понижен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dirty="0" err="1"/>
              <a:t>При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возрастающем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истощении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водянке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многие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животные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погибают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если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своевременно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приняты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меры</a:t>
            </a:r>
            <a:r>
              <a:rPr lang="en-GB" altLang="ru-RU" sz="4400" dirty="0"/>
              <a:t>.</a:t>
            </a:r>
          </a:p>
          <a:p>
            <a:pPr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400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smtClean="0"/>
              <a:t> </a:t>
            </a: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  <a:ln/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b="1" u="sng" dirty="0" err="1"/>
              <a:t>Острый</a:t>
            </a:r>
            <a:r>
              <a:rPr lang="en-GB" altLang="ru-RU" sz="4400" b="1" u="sng" dirty="0"/>
              <a:t> </a:t>
            </a:r>
            <a:r>
              <a:rPr lang="en-GB" altLang="ru-RU" sz="4400" b="1" u="sng" dirty="0" err="1"/>
              <a:t>фасциолез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отмечается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ранние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фазы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развития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паразитов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когда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они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достигли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больших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размеров</a:t>
            </a:r>
            <a:r>
              <a:rPr lang="en-GB" altLang="ru-RU" sz="4400" b="1" dirty="0"/>
              <a:t> и </a:t>
            </a:r>
            <a:r>
              <a:rPr lang="en-GB" altLang="ru-RU" sz="4400" b="1" dirty="0" err="1"/>
              <a:t>находятся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еще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паренхиме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печени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мигрируя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по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ней</a:t>
            </a:r>
            <a:r>
              <a:rPr lang="en-GB" altLang="ru-RU" sz="4400" b="1" dirty="0"/>
              <a:t>. </a:t>
            </a:r>
            <a:r>
              <a:rPr lang="en-GB" altLang="ru-RU" sz="4400" dirty="0" err="1"/>
              <a:t>Животные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проявляют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беспокойство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находятся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угнетенном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состоянии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 err="1"/>
              <a:t>На</a:t>
            </a:r>
            <a:r>
              <a:rPr lang="en-GB" altLang="ru-RU" sz="4400" dirty="0"/>
              <a:t> 2-3 </a:t>
            </a:r>
            <a:r>
              <a:rPr lang="en-GB" altLang="ru-RU" sz="4400" dirty="0" err="1"/>
              <a:t>день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наблюдаются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нервные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явления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/>
              <a:t>В </a:t>
            </a:r>
            <a:r>
              <a:rPr lang="en-GB" altLang="ru-RU" sz="4400" dirty="0" err="1"/>
              <a:t>течение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следующих</a:t>
            </a:r>
            <a:r>
              <a:rPr lang="en-GB" altLang="ru-RU" sz="4400" dirty="0"/>
              <a:t> 2-24 </a:t>
            </a:r>
            <a:r>
              <a:rPr lang="en-GB" altLang="ru-RU" sz="4400" dirty="0" err="1"/>
              <a:t>часов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животные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кружатся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одном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месте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или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стоят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неподвижно</a:t>
            </a:r>
            <a:r>
              <a:rPr lang="en-GB" altLang="ru-RU" sz="4400" dirty="0"/>
              <a:t>. </a:t>
            </a:r>
            <a:endParaRPr lang="ru-RU" altLang="ru-RU" sz="4400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/>
              <a:t>В </a:t>
            </a:r>
            <a:r>
              <a:rPr lang="en-GB" altLang="ru-RU" sz="4400" dirty="0" err="1"/>
              <a:t>промежутках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между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такими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состояниями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чаще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лежат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аппетит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понижен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посторонние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раздражения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реагируют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слабо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</a:pPr>
            <a:r>
              <a:rPr lang="en-GB" altLang="ru-RU" sz="4400" dirty="0" err="1"/>
              <a:t>Температура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нормальная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Шерсть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выпадает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области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холки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поясницы</a:t>
            </a:r>
            <a:r>
              <a:rPr lang="en-GB" altLang="ru-RU" sz="32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GB" altLang="ru-RU" sz="4400" dirty="0"/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Слизистые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оболочки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бледны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часто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желтушны</a:t>
            </a:r>
            <a:r>
              <a:rPr lang="en-GB" altLang="ru-RU" sz="4000" b="1" dirty="0"/>
              <a:t>. </a:t>
            </a:r>
            <a:r>
              <a:rPr lang="en-GB" altLang="ru-RU" sz="4000" b="1" dirty="0" err="1"/>
              <a:t>Через</a:t>
            </a:r>
            <a:r>
              <a:rPr lang="en-GB" altLang="ru-RU" sz="4000" b="1" dirty="0"/>
              <a:t> 5-7 </a:t>
            </a:r>
            <a:r>
              <a:rPr lang="en-GB" altLang="ru-RU" sz="4000" b="1" dirty="0" err="1"/>
              <a:t>дней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животные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состоянии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истощения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погибают</a:t>
            </a:r>
            <a:r>
              <a:rPr lang="en-GB" altLang="ru-RU" sz="4000" b="1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Такая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картина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регистрируется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январе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феврале</a:t>
            </a:r>
            <a:r>
              <a:rPr lang="en-GB" altLang="ru-RU" sz="4000" b="1" dirty="0"/>
              <a:t>, в </a:t>
            </a:r>
            <a:r>
              <a:rPr lang="en-GB" altLang="ru-RU" sz="4000" b="1" dirty="0" err="1"/>
              <a:t>марте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выявляются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признаки</a:t>
            </a:r>
            <a:r>
              <a:rPr lang="en-GB" altLang="ru-RU" sz="4000" b="1" dirty="0"/>
              <a:t> </a:t>
            </a:r>
            <a:r>
              <a:rPr lang="en-GB" altLang="ru-RU" sz="4000" b="1" u="sng" dirty="0" err="1"/>
              <a:t>хронического</a:t>
            </a:r>
            <a:r>
              <a:rPr lang="en-GB" altLang="ru-RU" sz="4000" b="1" u="sng" dirty="0"/>
              <a:t> </a:t>
            </a:r>
            <a:r>
              <a:rPr lang="en-GB" altLang="ru-RU" sz="4000" b="1" u="sng" dirty="0" err="1"/>
              <a:t>фасциолеза</a:t>
            </a:r>
            <a:r>
              <a:rPr lang="en-GB" altLang="ru-RU" sz="4000" b="1" dirty="0" smtClean="0"/>
              <a:t>.</a:t>
            </a:r>
            <a:endParaRPr lang="ru-RU" altLang="ru-RU" sz="4000" b="1" dirty="0" smtClean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000" dirty="0" err="1"/>
              <a:t>При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фасциолезе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отмечается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резкое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уменьшение</a:t>
            </a:r>
            <a:r>
              <a:rPr lang="en-GB" altLang="ru-RU" sz="4000" dirty="0"/>
              <a:t>  </a:t>
            </a:r>
            <a:r>
              <a:rPr lang="en-GB" altLang="ru-RU" sz="4000" dirty="0" err="1"/>
              <a:t>витамина</a:t>
            </a:r>
            <a:r>
              <a:rPr lang="en-GB" altLang="ru-RU" sz="4000" dirty="0"/>
              <a:t> А,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000" dirty="0" err="1"/>
              <a:t>что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еще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больше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снижает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резистентность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организма</a:t>
            </a:r>
            <a:r>
              <a:rPr lang="en-GB" altLang="ru-RU" sz="4000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smtClean="0"/>
              <a:t> </a:t>
            </a: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13128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Патологоанатомические</a:t>
            </a:r>
            <a:r>
              <a:rPr lang="en-GB" altLang="ru-RU" sz="4000" b="1" dirty="0">
                <a:solidFill>
                  <a:srgbClr val="FF0000"/>
                </a:solidFill>
              </a:rPr>
              <a:t> </a:t>
            </a:r>
            <a:r>
              <a:rPr lang="en-GB" altLang="ru-RU" sz="4000" b="1" dirty="0" err="1">
                <a:solidFill>
                  <a:srgbClr val="FF0000"/>
                </a:solidFill>
              </a:rPr>
              <a:t>изменения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err="1"/>
              <a:t>Наиболее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характерным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вскрытии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является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увеличение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печени</a:t>
            </a:r>
            <a:r>
              <a:rPr lang="en-GB" altLang="ru-RU" sz="4400" b="1" dirty="0"/>
              <a:t> (в 1,5-2 </a:t>
            </a:r>
            <a:r>
              <a:rPr lang="en-GB" altLang="ru-RU" sz="4400" b="1" dirty="0" err="1"/>
              <a:t>раза</a:t>
            </a:r>
            <a:r>
              <a:rPr lang="en-GB" altLang="ru-RU" sz="4400" b="1" dirty="0"/>
              <a:t>), </a:t>
            </a:r>
            <a:r>
              <a:rPr lang="en-GB" altLang="ru-RU" sz="4400" b="1" dirty="0" err="1"/>
              <a:t>главным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образом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толщину</a:t>
            </a:r>
            <a:r>
              <a:rPr lang="en-GB" altLang="ru-RU" sz="4400" b="1" dirty="0"/>
              <a:t>. </a:t>
            </a:r>
          </a:p>
          <a:p>
            <a:pPr>
              <a:spcBef>
                <a:spcPts val="1100"/>
              </a:spcBef>
            </a:pPr>
            <a:r>
              <a:rPr lang="en-GB" altLang="ru-RU" sz="4400" b="1" dirty="0" err="1"/>
              <a:t>Цвет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ее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светло-глинистый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Желчный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пузырь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увеличен</a:t>
            </a:r>
            <a:r>
              <a:rPr lang="en-GB" altLang="ru-RU" sz="4400" dirty="0"/>
              <a:t> в 3-4 </a:t>
            </a:r>
            <a:r>
              <a:rPr lang="en-GB" altLang="ru-RU" sz="4400" dirty="0" err="1"/>
              <a:t>раза</a:t>
            </a:r>
            <a:r>
              <a:rPr lang="en-GB" altLang="ru-RU" sz="4400" dirty="0"/>
              <a:t>. В </a:t>
            </a:r>
            <a:r>
              <a:rPr lang="en-GB" altLang="ru-RU" sz="4400" dirty="0" err="1"/>
              <a:t>желчных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протоках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обнаруживаются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фасциолы</a:t>
            </a:r>
            <a:r>
              <a:rPr lang="en-GB" altLang="ru-RU" sz="4400" dirty="0"/>
              <a:t>. </a:t>
            </a:r>
          </a:p>
          <a:p>
            <a:pPr>
              <a:spcBef>
                <a:spcPts val="1100"/>
              </a:spcBef>
            </a:pPr>
            <a:r>
              <a:rPr lang="en-GB" altLang="ru-RU" sz="4400" dirty="0" err="1"/>
              <a:t>Характерны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хронические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воспалительные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явления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желчных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протоках</a:t>
            </a:r>
            <a:r>
              <a:rPr lang="en-GB" altLang="ru-RU" sz="4400" dirty="0"/>
              <a:t> (</a:t>
            </a:r>
            <a:r>
              <a:rPr lang="en-GB" altLang="ru-RU" sz="4400" dirty="0" err="1"/>
              <a:t>хронический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катаральный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холангит</a:t>
            </a:r>
            <a:r>
              <a:rPr lang="en-GB" altLang="ru-RU" sz="4400" dirty="0"/>
              <a:t>). </a:t>
            </a:r>
            <a:endParaRPr lang="ru-RU" altLang="ru-RU" sz="4400" dirty="0" smtClean="0"/>
          </a:p>
          <a:p>
            <a:pPr>
              <a:spcBef>
                <a:spcPts val="1100"/>
              </a:spcBef>
            </a:pPr>
            <a:r>
              <a:rPr lang="en-GB" altLang="ru-RU" sz="4400" dirty="0"/>
              <a:t>В </a:t>
            </a:r>
            <a:r>
              <a:rPr lang="en-GB" altLang="ru-RU" sz="4400" dirty="0" err="1"/>
              <a:t>печени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наблюдаются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диффузные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изменения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интерстициальной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паренхиме</a:t>
            </a:r>
            <a:r>
              <a:rPr lang="en-GB" altLang="ru-RU" sz="4400" dirty="0"/>
              <a:t> – </a:t>
            </a:r>
            <a:r>
              <a:rPr lang="en-GB" altLang="ru-RU" sz="4400" dirty="0" err="1"/>
              <a:t>хронический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интерстициальный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гепатит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ведущий</a:t>
            </a:r>
            <a:r>
              <a:rPr lang="en-GB" altLang="ru-RU" sz="4400" dirty="0"/>
              <a:t> к </a:t>
            </a:r>
            <a:r>
              <a:rPr lang="en-GB" altLang="ru-RU" sz="4400" dirty="0" err="1"/>
              <a:t>циррозу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печени</a:t>
            </a:r>
            <a:r>
              <a:rPr lang="en-GB" altLang="ru-RU" sz="4400" dirty="0"/>
              <a:t>.</a:t>
            </a:r>
          </a:p>
          <a:p>
            <a:pPr>
              <a:spcBef>
                <a:spcPts val="1100"/>
              </a:spcBef>
            </a:pPr>
            <a:endParaRPr lang="en-GB" altLang="ru-RU" sz="4400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smtClean="0"/>
              <a:t> </a:t>
            </a: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60483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3600" b="1"/>
              <a:t>3) </a:t>
            </a:r>
            <a:r>
              <a:rPr lang="en-GB" altLang="ru-RU" sz="3600" b="1" i="1"/>
              <a:t>Контактные гельминты —</a:t>
            </a:r>
            <a:r>
              <a:rPr lang="en-GB" altLang="ru-RU" sz="3600" b="1"/>
              <a:t> это черви, яйца которых; быстро созревают (в течение нескольких часов) и заражение ими происходит чаще всего при контакте здорового животного с больным.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3600" b="1"/>
              <a:t>Возможна также аутоинвазия. Пример: оксиуроз лошадей</a:t>
            </a:r>
            <a:r>
              <a:rPr lang="en-GB" altLang="ru-RU" sz="4000" b="1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60350"/>
            <a:ext cx="8820472" cy="6632575"/>
          </a:xfrm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975"/>
              </a:spcBef>
            </a:pPr>
            <a:r>
              <a:rPr lang="en-GB" altLang="ru-RU" sz="3600" b="1" dirty="0" err="1"/>
              <a:t>Изменения</a:t>
            </a:r>
            <a:r>
              <a:rPr lang="en-GB" altLang="ru-RU" sz="3600" b="1" dirty="0"/>
              <a:t> в </a:t>
            </a:r>
            <a:r>
              <a:rPr lang="en-GB" altLang="ru-RU" sz="3600" b="1" dirty="0" err="1"/>
              <a:t>желчных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протоках</a:t>
            </a:r>
            <a:r>
              <a:rPr lang="en-GB" altLang="ru-RU" sz="3600" b="1" dirty="0"/>
              <a:t>. </a:t>
            </a:r>
            <a:endParaRPr lang="ru-RU" altLang="ru-RU" sz="3600" b="1" dirty="0" smtClean="0"/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lang="en-GB" altLang="ru-RU" sz="3600" b="1" dirty="0" err="1" smtClean="0"/>
              <a:t>Хр</a:t>
            </a:r>
            <a:r>
              <a:rPr lang="en-GB" altLang="ru-RU" sz="3600" b="1" dirty="0"/>
              <a:t>. </a:t>
            </a:r>
            <a:r>
              <a:rPr lang="ru-RU" altLang="ru-RU" sz="3600" b="1" dirty="0" smtClean="0"/>
              <a:t>К</a:t>
            </a:r>
            <a:r>
              <a:rPr lang="en-GB" altLang="ru-RU" sz="3600" b="1" dirty="0" err="1" smtClean="0"/>
              <a:t>атар</a:t>
            </a:r>
            <a:r>
              <a:rPr lang="ru-RU" altLang="ru-RU" sz="3600" b="1" dirty="0" smtClean="0"/>
              <a:t>.</a:t>
            </a:r>
            <a:r>
              <a:rPr lang="en-GB" altLang="ru-RU" sz="3600" b="1" dirty="0" smtClean="0"/>
              <a:t> </a:t>
            </a:r>
            <a:r>
              <a:rPr lang="en-GB" altLang="ru-RU" sz="3600" b="1" dirty="0" err="1" smtClean="0"/>
              <a:t>холангит</a:t>
            </a:r>
            <a:r>
              <a:rPr lang="ru-RU" altLang="ru-RU" sz="3600" dirty="0" smtClean="0"/>
              <a:t> </a:t>
            </a:r>
            <a:r>
              <a:rPr lang="en-GB" altLang="ru-RU" sz="3600" b="1" dirty="0" err="1" smtClean="0"/>
              <a:t>проявляется</a:t>
            </a:r>
            <a:r>
              <a:rPr lang="en-GB" altLang="ru-RU" sz="3600" b="1" dirty="0" smtClean="0"/>
              <a:t> </a:t>
            </a:r>
            <a:r>
              <a:rPr lang="en-GB" altLang="ru-RU" sz="3600" b="1" dirty="0"/>
              <a:t>в </a:t>
            </a:r>
            <a:r>
              <a:rPr lang="en-GB" altLang="ru-RU" sz="3600" b="1" dirty="0" err="1"/>
              <a:t>виде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соединительнотканного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утолщения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стенок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желчных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протоков</a:t>
            </a:r>
            <a:r>
              <a:rPr lang="en-GB" altLang="ru-RU" sz="3600" b="1" dirty="0"/>
              <a:t> и </a:t>
            </a:r>
            <a:r>
              <a:rPr lang="en-GB" altLang="ru-RU" sz="3600" b="1" dirty="0" err="1"/>
              <a:t>расширения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их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просвета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вследствие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застоя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желчи</a:t>
            </a:r>
            <a:r>
              <a:rPr lang="en-GB" altLang="ru-RU" sz="3600" b="1" dirty="0"/>
              <a:t> и </a:t>
            </a:r>
            <a:r>
              <a:rPr lang="en-GB" altLang="ru-RU" sz="3600" b="1" dirty="0" err="1"/>
              <a:t>исчезновения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мышечных</a:t>
            </a:r>
            <a:r>
              <a:rPr lang="en-GB" altLang="ru-RU" sz="3600" b="1" dirty="0"/>
              <a:t> и </a:t>
            </a:r>
            <a:r>
              <a:rPr lang="en-GB" altLang="ru-RU" sz="3600" b="1" dirty="0" err="1"/>
              <a:t>эластических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волокон</a:t>
            </a:r>
            <a:r>
              <a:rPr lang="en-GB" altLang="ru-RU" sz="3600" b="1" dirty="0"/>
              <a:t> в </a:t>
            </a:r>
            <a:r>
              <a:rPr lang="en-GB" altLang="ru-RU" sz="3600" b="1" dirty="0" err="1"/>
              <a:t>хронически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воспаленных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протоках</a:t>
            </a:r>
            <a:r>
              <a:rPr lang="en-GB" altLang="ru-RU" sz="3600" b="1" dirty="0" smtClean="0"/>
              <a:t>.</a:t>
            </a:r>
            <a:endParaRPr lang="ru-RU" altLang="ru-RU" sz="3600" b="1" dirty="0" smtClean="0"/>
          </a:p>
          <a:p>
            <a:pPr>
              <a:spcBef>
                <a:spcPts val="975"/>
              </a:spcBef>
            </a:pPr>
            <a:r>
              <a:rPr lang="en-GB" altLang="ru-RU" sz="3600" dirty="0"/>
              <a:t>У </a:t>
            </a:r>
            <a:r>
              <a:rPr lang="en-GB" altLang="ru-RU" sz="3600" dirty="0" err="1"/>
              <a:t>крупного</a:t>
            </a:r>
            <a:r>
              <a:rPr lang="en-GB" altLang="ru-RU" sz="3600" dirty="0"/>
              <a:t> </a:t>
            </a:r>
            <a:r>
              <a:rPr lang="en-GB" altLang="ru-RU" sz="3600" dirty="0" err="1"/>
              <a:t>рогатого</a:t>
            </a:r>
            <a:r>
              <a:rPr lang="en-GB" altLang="ru-RU" sz="3600" dirty="0"/>
              <a:t> </a:t>
            </a:r>
            <a:r>
              <a:rPr lang="en-GB" altLang="ru-RU" sz="3600" dirty="0" err="1"/>
              <a:t>скота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отмечается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диффузное</a:t>
            </a:r>
            <a:r>
              <a:rPr lang="en-GB" altLang="ru-RU" sz="3600" dirty="0"/>
              <a:t> </a:t>
            </a:r>
            <a:r>
              <a:rPr lang="en-GB" altLang="ru-RU" sz="3600" dirty="0" err="1"/>
              <a:t>расширение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желчных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протоков</a:t>
            </a:r>
            <a:r>
              <a:rPr lang="en-GB" altLang="ru-RU" sz="3600" dirty="0"/>
              <a:t>, </a:t>
            </a:r>
            <a:r>
              <a:rPr lang="en-GB" altLang="ru-RU" sz="3600" dirty="0" err="1"/>
              <a:t>их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диаметр</a:t>
            </a:r>
            <a:r>
              <a:rPr lang="en-GB" altLang="ru-RU" sz="3600" dirty="0"/>
              <a:t> </a:t>
            </a:r>
            <a:r>
              <a:rPr lang="en-GB" altLang="ru-RU" sz="3600" dirty="0" err="1"/>
              <a:t>увеличивается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до</a:t>
            </a:r>
            <a:r>
              <a:rPr lang="en-GB" altLang="ru-RU" sz="3600" dirty="0"/>
              <a:t> 2 </a:t>
            </a:r>
            <a:r>
              <a:rPr lang="en-GB" altLang="ru-RU" sz="3600" dirty="0" err="1"/>
              <a:t>см</a:t>
            </a:r>
            <a:r>
              <a:rPr lang="en-GB" altLang="ru-RU" sz="3600" dirty="0"/>
              <a:t>. </a:t>
            </a:r>
            <a:r>
              <a:rPr lang="en-GB" altLang="ru-RU" sz="3600" dirty="0" err="1"/>
              <a:t>Утолщение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желчных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протоков</a:t>
            </a:r>
            <a:r>
              <a:rPr lang="en-GB" altLang="ru-RU" sz="3600" dirty="0"/>
              <a:t> у </a:t>
            </a:r>
            <a:r>
              <a:rPr lang="en-GB" altLang="ru-RU" sz="3600" dirty="0" err="1"/>
              <a:t>овец</a:t>
            </a:r>
            <a:r>
              <a:rPr lang="en-GB" altLang="ru-RU" sz="3600" dirty="0"/>
              <a:t> и </a:t>
            </a:r>
            <a:r>
              <a:rPr lang="en-GB" altLang="ru-RU" sz="3600" dirty="0" err="1"/>
              <a:t>свиней</a:t>
            </a:r>
            <a:r>
              <a:rPr lang="en-GB" altLang="ru-RU" sz="3600" dirty="0"/>
              <a:t> </a:t>
            </a:r>
            <a:r>
              <a:rPr lang="en-GB" altLang="ru-RU" sz="3600" dirty="0" err="1"/>
              <a:t>выражены</a:t>
            </a:r>
            <a:r>
              <a:rPr lang="en-GB" altLang="ru-RU" sz="3600" dirty="0"/>
              <a:t> </a:t>
            </a:r>
            <a:r>
              <a:rPr lang="en-GB" altLang="ru-RU" sz="3600" dirty="0" err="1"/>
              <a:t>слабее</a:t>
            </a:r>
            <a:r>
              <a:rPr lang="en-GB" altLang="ru-RU" sz="3600" dirty="0"/>
              <a:t>. </a:t>
            </a: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lang="en-GB" altLang="ru-RU" sz="3600" b="1" dirty="0" smtClean="0"/>
              <a:t> </a:t>
            </a:r>
            <a:endParaRPr lang="en-GB" alt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7610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GB" altLang="ru-RU" sz="3600" b="1"/>
              <a:t>Впоследствии в стенках желчных протоков происходят отложения извести. Содержимое желчных протоков состоит из грязно-коричневой густой желчи, содержащей хлопья, фасциолы, отторгнутый эпителий, лейкоциты, эритроциты, бактерии, бесструктурный детрит. Иногда гнойные массы.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6126163"/>
          </a:xfrm>
          <a:ln/>
        </p:spPr>
        <p:txBody>
          <a:bodyPr>
            <a:normAutofit fontScale="85000" lnSpcReduction="20000"/>
          </a:bodyPr>
          <a:lstStyle/>
          <a:p>
            <a:pPr>
              <a:spcBef>
                <a:spcPts val="1100"/>
              </a:spcBef>
            </a:pPr>
            <a:r>
              <a:rPr lang="en-GB" altLang="ru-RU" sz="4400" b="1" dirty="0" err="1"/>
              <a:t>При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наличии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единичных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фасциол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изменения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желчных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протоках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наблюдаются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лишь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пораженных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участках</a:t>
            </a:r>
            <a:r>
              <a:rPr lang="en-GB" altLang="ru-RU" sz="4400" b="1" dirty="0"/>
              <a:t>; </a:t>
            </a:r>
            <a:r>
              <a:rPr lang="en-GB" altLang="ru-RU" sz="4400" b="1" dirty="0" err="1"/>
              <a:t>образуются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веретенообразные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расширения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желчных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протоков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Вслед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за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хроническими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поражениями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стенок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желчных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протоков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развивается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хронический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интерстициальный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гепатит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Макроскопически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цирроз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печени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наиболее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выражен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левой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доле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16632"/>
            <a:ext cx="8640960" cy="624363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GB" altLang="ru-RU" sz="3600" b="1" dirty="0" err="1"/>
              <a:t>Измененные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части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печени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сильно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уменьшены</a:t>
            </a:r>
            <a:r>
              <a:rPr lang="en-GB" altLang="ru-RU" sz="3600" b="1" dirty="0"/>
              <a:t>, с </a:t>
            </a:r>
            <a:r>
              <a:rPr lang="en-GB" altLang="ru-RU" sz="3600" b="1" dirty="0" err="1"/>
              <a:t>неровной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поверхностью</a:t>
            </a:r>
            <a:r>
              <a:rPr lang="en-GB" altLang="ru-RU" sz="3600" b="1" dirty="0"/>
              <a:t>, </a:t>
            </a:r>
            <a:r>
              <a:rPr lang="en-GB" altLang="ru-RU" sz="3600" b="1" dirty="0" err="1"/>
              <a:t>твердые</a:t>
            </a:r>
            <a:r>
              <a:rPr lang="en-GB" altLang="ru-RU" sz="3600" b="1" dirty="0"/>
              <a:t> и </a:t>
            </a:r>
            <a:r>
              <a:rPr lang="en-GB" altLang="ru-RU" sz="3600" b="1" dirty="0" err="1"/>
              <a:t>серо-белого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цвета</a:t>
            </a:r>
            <a:r>
              <a:rPr lang="en-GB" altLang="ru-RU" sz="3600" b="1" dirty="0"/>
              <a:t>. </a:t>
            </a:r>
            <a:endParaRPr lang="ru-RU" altLang="ru-RU" sz="3600" b="1" dirty="0" smtClean="0"/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GB" altLang="ru-RU" sz="3600" b="1" dirty="0" err="1" smtClean="0"/>
              <a:t>На</a:t>
            </a:r>
            <a:r>
              <a:rPr lang="en-GB" altLang="ru-RU" sz="3600" b="1" dirty="0" smtClean="0"/>
              <a:t> </a:t>
            </a:r>
            <a:r>
              <a:rPr lang="en-GB" altLang="ru-RU" sz="3600" b="1" dirty="0" err="1"/>
              <a:t>разрезе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видны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расширенные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желчные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протоки</a:t>
            </a:r>
            <a:r>
              <a:rPr lang="en-GB" altLang="ru-RU" sz="3600" b="1" dirty="0"/>
              <a:t>, </a:t>
            </a:r>
            <a:r>
              <a:rPr lang="en-GB" altLang="ru-RU" sz="3600" b="1" dirty="0" err="1"/>
              <a:t>заполненные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мутной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желчью</a:t>
            </a:r>
            <a:r>
              <a:rPr lang="en-GB" altLang="ru-RU" sz="3600" b="1" dirty="0"/>
              <a:t>, </a:t>
            </a:r>
            <a:r>
              <a:rPr lang="en-GB" altLang="ru-RU" sz="3600" b="1" dirty="0" err="1"/>
              <a:t>между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протоками</a:t>
            </a:r>
            <a:r>
              <a:rPr lang="en-GB" altLang="ru-RU" sz="3600" b="1" dirty="0"/>
              <a:t> – </a:t>
            </a:r>
            <a:r>
              <a:rPr lang="en-GB" altLang="ru-RU" sz="3600" b="1" dirty="0" err="1"/>
              <a:t>разросшаяся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соединительная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ткань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серовато-желтого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цвета</a:t>
            </a:r>
            <a:r>
              <a:rPr lang="en-GB" altLang="ru-RU" sz="3600" b="1" dirty="0"/>
              <a:t>.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GB" altLang="ru-RU" sz="3600" b="1" dirty="0" err="1"/>
              <a:t>Правая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доля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при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этом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увеличена</a:t>
            </a:r>
            <a:r>
              <a:rPr lang="en-GB" altLang="ru-RU" sz="3600" b="1" dirty="0"/>
              <a:t> (</a:t>
            </a:r>
            <a:r>
              <a:rPr lang="en-GB" altLang="ru-RU" sz="3600" b="1" dirty="0" err="1"/>
              <a:t>викарная</a:t>
            </a:r>
            <a:r>
              <a:rPr lang="en-GB" altLang="ru-RU" sz="3600" b="1" dirty="0"/>
              <a:t> </a:t>
            </a:r>
            <a:r>
              <a:rPr lang="en-GB" altLang="ru-RU" sz="3600" b="1" dirty="0" err="1"/>
              <a:t>гипертрофия</a:t>
            </a:r>
            <a:r>
              <a:rPr lang="en-GB" altLang="ru-RU" sz="3600" b="1" dirty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2113"/>
            <a:ext cx="8088312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3501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Иммунитет</a:t>
            </a:r>
            <a:r>
              <a:rPr lang="en-GB" altLang="ru-RU" sz="4000" b="1" dirty="0">
                <a:solidFill>
                  <a:srgbClr val="FF0000"/>
                </a:solidFill>
              </a:rPr>
              <a:t>.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456238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Напряженность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его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незначительная</a:t>
            </a:r>
            <a:r>
              <a:rPr lang="en-GB" altLang="ru-RU" sz="4000" b="1" dirty="0"/>
              <a:t>. </a:t>
            </a:r>
            <a:r>
              <a:rPr lang="en-GB" altLang="ru-RU" sz="4000" b="1" dirty="0" err="1"/>
              <a:t>Встречаются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повторные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заражения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животных</a:t>
            </a:r>
            <a:r>
              <a:rPr lang="en-GB" altLang="ru-RU" sz="4000" b="1" dirty="0"/>
              <a:t>. </a:t>
            </a:r>
            <a:r>
              <a:rPr lang="en-GB" altLang="ru-RU" sz="4000" b="1" dirty="0" err="1"/>
              <a:t>Имеются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сведения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об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отдельных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успешных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попытках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искусственной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иммунизации</a:t>
            </a:r>
            <a:r>
              <a:rPr lang="en-GB" altLang="ru-RU" sz="4000" b="1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Диагностика</a:t>
            </a:r>
            <a:r>
              <a:rPr lang="en-GB" altLang="ru-RU" sz="4000" b="1" dirty="0">
                <a:solidFill>
                  <a:srgbClr val="FF0000"/>
                </a:solidFill>
              </a:rPr>
              <a:t>.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55000" lnSpcReduction="20000"/>
          </a:bodyPr>
          <a:lstStyle/>
          <a:p>
            <a:pPr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Комплексная</a:t>
            </a:r>
            <a:r>
              <a:rPr lang="en-GB" altLang="ru-RU" sz="4000" b="1" dirty="0"/>
              <a:t>, с </a:t>
            </a:r>
            <a:r>
              <a:rPr lang="en-GB" altLang="ru-RU" sz="4000" b="1" dirty="0" err="1"/>
              <a:t>учетом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эпизоотологических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данных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клинических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признаков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патологоанатомического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лабораторных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исследований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Проводят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гельминтоовоскопические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исследования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Распространенным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методом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является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метод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последовательных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промываний</a:t>
            </a:r>
            <a:r>
              <a:rPr lang="en-GB" altLang="ru-RU" sz="4000" dirty="0" smtClean="0"/>
              <a:t>.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Проводят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гематологические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тесты</a:t>
            </a:r>
            <a:r>
              <a:rPr lang="en-GB" altLang="ru-RU" sz="4000" dirty="0"/>
              <a:t>; </a:t>
            </a:r>
            <a:r>
              <a:rPr lang="en-GB" altLang="ru-RU" sz="4000" dirty="0" err="1"/>
              <a:t>тест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оценки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уровня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плазменных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ферментов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освобождаемых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поврежденными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клетками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печени</a:t>
            </a:r>
            <a:r>
              <a:rPr lang="en-GB" altLang="ru-RU" sz="4000" dirty="0"/>
              <a:t>; </a:t>
            </a:r>
            <a:r>
              <a:rPr lang="en-GB" altLang="ru-RU" sz="4000" dirty="0" err="1"/>
              <a:t>тест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определения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антител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против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компонентов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трематод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Наиболее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надежные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тесты</a:t>
            </a:r>
            <a:r>
              <a:rPr lang="en-GB" altLang="ru-RU" sz="4000" dirty="0"/>
              <a:t> ELISA и </a:t>
            </a:r>
            <a:r>
              <a:rPr lang="en-GB" altLang="ru-RU" sz="4000" dirty="0" err="1"/>
              <a:t>тест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пассивной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гемагглютинации</a:t>
            </a:r>
            <a:r>
              <a:rPr lang="en-GB" altLang="ru-RU" sz="4000" dirty="0"/>
              <a:t>.</a:t>
            </a:r>
          </a:p>
          <a:p>
            <a:pPr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dirty="0" smtClean="0"/>
              <a:t> </a:t>
            </a:r>
            <a:endParaRPr lang="en-GB" altLang="ru-RU" sz="4000" dirty="0"/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smtClean="0"/>
              <a:t> </a:t>
            </a: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Лечение</a:t>
            </a:r>
            <a:r>
              <a:rPr lang="en-GB" altLang="ru-RU" sz="4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err="1"/>
              <a:t>Дегельминтизацию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жвачных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животных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проводят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чаще</a:t>
            </a:r>
            <a:r>
              <a:rPr lang="en-GB" altLang="ru-RU" sz="4400" b="1" dirty="0"/>
              <a:t> с </a:t>
            </a:r>
            <a:r>
              <a:rPr lang="en-GB" altLang="ru-RU" sz="4400" b="1" dirty="0" err="1"/>
              <a:t>профилактической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чем</a:t>
            </a:r>
            <a:r>
              <a:rPr lang="en-GB" altLang="ru-RU" sz="4400" b="1" dirty="0"/>
              <a:t> с </a:t>
            </a:r>
            <a:r>
              <a:rPr lang="en-GB" altLang="ru-RU" sz="4400" b="1" dirty="0" err="1"/>
              <a:t>лечебной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целью</a:t>
            </a:r>
            <a:r>
              <a:rPr lang="en-GB" altLang="ru-RU" sz="4400" b="1" dirty="0" smtClean="0"/>
              <a:t>.</a:t>
            </a:r>
            <a:endParaRPr lang="ru-RU" altLang="ru-RU" sz="4400" b="1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 err="1"/>
              <a:t>Проводится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плановая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двух</a:t>
            </a:r>
            <a:r>
              <a:rPr lang="en-GB" altLang="ru-RU" sz="4400" dirty="0"/>
              <a:t>- </a:t>
            </a:r>
            <a:r>
              <a:rPr lang="en-GB" altLang="ru-RU" sz="4400" dirty="0" err="1"/>
              <a:t>или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трехкратная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дегельминтизация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животных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 err="1"/>
              <a:t>Их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дегельминтизируют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январе-феврале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весной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перед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выгоном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пастбище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осенью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перед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постановкой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на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стойловое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содержание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smtClean="0"/>
              <a:t> </a:t>
            </a: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580063"/>
          </a:xfrm>
          <a:ln/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en-GB" altLang="ru-RU" sz="4000" b="1" dirty="0" err="1"/>
              <a:t>При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этом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выбор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препарата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зависит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стадии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развитии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фасциол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то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или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иное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время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года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наличия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сопутсвуюших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инвазий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срока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ожидания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для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лактирующих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животных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его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стоимости</a:t>
            </a:r>
            <a:r>
              <a:rPr lang="en-GB" altLang="ru-RU" sz="4000" b="1" dirty="0"/>
              <a:t>. </a:t>
            </a:r>
            <a:r>
              <a:rPr lang="en-GB" altLang="ru-RU" sz="4000" b="1" dirty="0" err="1"/>
              <a:t>При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выборе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дозы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фаоциолоцидов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также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учитывают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возраст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трематод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Против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фасциолеза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жвачных</a:t>
            </a:r>
            <a:r>
              <a:rPr lang="en-GB" altLang="ru-RU" sz="4000" dirty="0"/>
              <a:t> </a:t>
            </a:r>
            <a:r>
              <a:rPr lang="ru-RU" altLang="ru-RU" sz="4000" dirty="0"/>
              <a:t>используют</a:t>
            </a:r>
            <a:r>
              <a:rPr lang="en-GB" altLang="ru-RU" sz="4000" dirty="0"/>
              <a:t>: </a:t>
            </a:r>
            <a:r>
              <a:rPr lang="en-GB" altLang="ru-RU" sz="4000" dirty="0" err="1"/>
              <a:t>филиксан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дертил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нитроксинил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битионол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сульфен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рафоксанид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ацемидофен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клорсулон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ивомек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плюс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клосантел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тегалид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триклабендазол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политрем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тетраксихол</a:t>
            </a:r>
            <a:r>
              <a:rPr lang="en-GB" altLang="ru-RU" sz="4000" dirty="0"/>
              <a:t> и </a:t>
            </a:r>
            <a:r>
              <a:rPr lang="en-GB" altLang="ru-RU" sz="4000" dirty="0" err="1"/>
              <a:t>др</a:t>
            </a:r>
            <a:r>
              <a:rPr lang="en-GB" altLang="ru-RU" sz="4000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>
                <a:solidFill>
                  <a:srgbClr val="FF0000"/>
                </a:solidFill>
              </a:rPr>
              <a:t>Иммунопрофилактика</a:t>
            </a:r>
            <a:r>
              <a:rPr lang="en-GB" altLang="ru-RU" sz="4400" b="1" dirty="0" smtClean="0"/>
              <a:t>:</a:t>
            </a:r>
            <a:endParaRPr lang="ru-RU" altLang="ru-RU" sz="4400" b="1" dirty="0" smtClean="0"/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smtClean="0"/>
              <a:t> </a:t>
            </a:r>
            <a:r>
              <a:rPr lang="en-GB" altLang="ru-RU" sz="4400" b="1" dirty="0"/>
              <a:t>Н – </a:t>
            </a:r>
            <a:r>
              <a:rPr lang="en-GB" altLang="ru-RU" sz="4400" b="1" dirty="0" err="1"/>
              <a:t>поливак</a:t>
            </a:r>
            <a:r>
              <a:rPr lang="en-GB" altLang="ru-RU" sz="4400" b="1" dirty="0"/>
              <a:t> (</a:t>
            </a:r>
            <a:r>
              <a:rPr lang="en-GB" altLang="ru-RU" sz="4400" b="1" dirty="0" err="1"/>
              <a:t>фасциолез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эхинококкоз</a:t>
            </a:r>
            <a:r>
              <a:rPr lang="en-GB" altLang="ru-RU" sz="4400" b="1" dirty="0"/>
              <a:t>, </a:t>
            </a:r>
            <a:r>
              <a:rPr lang="en-GB" altLang="ru-RU" sz="4400" b="1" dirty="0" err="1"/>
              <a:t>диктиокаулез</a:t>
            </a:r>
            <a:r>
              <a:rPr lang="en-GB" altLang="ru-RU" sz="4400" b="1" dirty="0"/>
              <a:t>) 75-78% </a:t>
            </a:r>
            <a:r>
              <a:rPr lang="en-GB" altLang="ru-RU" sz="4400" b="1" dirty="0" err="1"/>
              <a:t>эффективность</a:t>
            </a:r>
            <a:r>
              <a:rPr lang="en-GB" altLang="ru-RU" sz="4400" b="1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8229600" cy="1344612"/>
          </a:xfrm>
          <a:ln/>
        </p:spPr>
        <p:txBody>
          <a:bodyPr lIns="0" tIns="0" rIns="0" bIns="0" anchor="ctr"/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u="sng">
                <a:solidFill>
                  <a:srgbClr val="800000"/>
                </a:solidFill>
                <a:cs typeface="Arial Unicode MS" charset="0"/>
              </a:rPr>
              <a:t>Антгельминтные препараты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11638"/>
          </a:xfrm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/>
              <a:t>Способ действия многих антгельминтных препаратов основывается на нарушении основных биохимических процессов паразита, но не хозяина.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Профилактика</a:t>
            </a:r>
            <a:r>
              <a:rPr lang="en-GB" altLang="ru-RU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/>
              <a:t>1. </a:t>
            </a:r>
            <a:r>
              <a:rPr lang="en-GB" altLang="ru-RU" sz="4000" b="1" dirty="0" err="1"/>
              <a:t>Профилактическая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дегельминтизация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животных</a:t>
            </a:r>
            <a:r>
              <a:rPr lang="en-GB" altLang="ru-RU" sz="4000" b="1" dirty="0"/>
              <a:t> 2-3 </a:t>
            </a:r>
            <a:r>
              <a:rPr lang="en-GB" altLang="ru-RU" sz="4000" b="1" dirty="0" err="1"/>
              <a:t>раза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год</a:t>
            </a:r>
            <a:endParaRPr lang="en-GB" altLang="ru-RU" sz="4000" b="1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/>
              <a:t>2. </a:t>
            </a:r>
            <a:r>
              <a:rPr lang="en-GB" altLang="ru-RU" sz="4000" b="1" dirty="0" err="1"/>
              <a:t>Плановые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диагностические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исследования</a:t>
            </a:r>
            <a:r>
              <a:rPr lang="en-GB" altLang="ru-RU" sz="4000" b="1" dirty="0"/>
              <a:t> 2 </a:t>
            </a:r>
            <a:r>
              <a:rPr lang="en-GB" altLang="ru-RU" sz="4000" b="1" dirty="0" err="1"/>
              <a:t>раза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год</a:t>
            </a:r>
            <a:r>
              <a:rPr lang="en-GB" altLang="ru-RU" sz="4000" b="1" dirty="0"/>
              <a:t>: </a:t>
            </a:r>
            <a:r>
              <a:rPr lang="en-GB" altLang="ru-RU" sz="4000" b="1" dirty="0" err="1"/>
              <a:t>февраль-март</a:t>
            </a:r>
            <a:r>
              <a:rPr lang="en-GB" altLang="ru-RU" sz="4000" b="1" dirty="0"/>
              <a:t>, </a:t>
            </a:r>
            <a:r>
              <a:rPr lang="en-GB" altLang="ru-RU" sz="4000" dirty="0" err="1" smtClean="0"/>
              <a:t>ноябрь-декабрь</a:t>
            </a:r>
            <a:endParaRPr lang="ru-RU" altLang="ru-RU" sz="4000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 smtClean="0"/>
              <a:t>3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Изучение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эпизоотической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ситуации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гельминтологическая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оценка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пастбищ</a:t>
            </a:r>
            <a:endParaRPr lang="en-GB" altLang="ru-RU" sz="4000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/>
              <a:t>4. </a:t>
            </a:r>
            <a:r>
              <a:rPr lang="en-GB" altLang="ru-RU" sz="4000" dirty="0" err="1"/>
              <a:t>Пастбищная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профилактика</a:t>
            </a:r>
            <a:r>
              <a:rPr lang="en-GB" altLang="ru-RU" sz="4000" dirty="0"/>
              <a:t> (</a:t>
            </a:r>
            <a:r>
              <a:rPr lang="en-GB" altLang="ru-RU" sz="4000" dirty="0" err="1"/>
              <a:t>траву</a:t>
            </a:r>
            <a:r>
              <a:rPr lang="en-GB" altLang="ru-RU" sz="4000" dirty="0"/>
              <a:t> с </a:t>
            </a:r>
            <a:r>
              <a:rPr lang="en-GB" altLang="ru-RU" sz="4000" dirty="0" err="1"/>
              <a:t>пастбищ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возможно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пораженных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адолескариями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используют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второй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половине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стойлового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периода</a:t>
            </a:r>
            <a:r>
              <a:rPr lang="en-GB" altLang="ru-RU" sz="4000" dirty="0"/>
              <a:t> (</a:t>
            </a:r>
            <a:r>
              <a:rPr lang="en-GB" altLang="ru-RU" sz="4000" dirty="0" err="1"/>
              <a:t>февраль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март</a:t>
            </a:r>
            <a:r>
              <a:rPr lang="en-GB" altLang="ru-RU" sz="4000" dirty="0"/>
              <a:t>))</a:t>
            </a:r>
            <a:r>
              <a:rPr lang="ar-SA" altLang="ru-RU" sz="4000" dirty="0" smtClean="0">
                <a:cs typeface="Times New Roman" pitchFamily="16" charset="0"/>
              </a:rPr>
              <a:t>‏</a:t>
            </a:r>
            <a:endParaRPr lang="ru-RU" altLang="ru-RU" sz="4000" dirty="0" smtClean="0">
              <a:cs typeface="Times New Roman" pitchFamily="16" charset="0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/>
              <a:t>5. </a:t>
            </a:r>
            <a:r>
              <a:rPr lang="en-GB" altLang="ru-RU" sz="4000" dirty="0" err="1"/>
              <a:t>Регуляция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численности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промежуточных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хозяев</a:t>
            </a:r>
            <a:r>
              <a:rPr lang="en-GB" altLang="ru-RU" sz="4000" dirty="0"/>
              <a:t> (</a:t>
            </a:r>
            <a:r>
              <a:rPr lang="en-GB" altLang="ru-RU" sz="4000" dirty="0" err="1"/>
              <a:t>агромелиоративные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мероприятия</a:t>
            </a:r>
            <a:r>
              <a:rPr lang="en-GB" altLang="ru-RU" sz="4000" dirty="0"/>
              <a:t>: </a:t>
            </a:r>
            <a:r>
              <a:rPr lang="en-GB" altLang="ru-RU" sz="4000" dirty="0" err="1"/>
              <a:t>осушение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водоемов</a:t>
            </a:r>
            <a:r>
              <a:rPr lang="en-GB" altLang="ru-RU" sz="4000" dirty="0"/>
              <a:t>…) </a:t>
            </a:r>
            <a:r>
              <a:rPr lang="en-GB" altLang="ru-RU" sz="4000" dirty="0" err="1"/>
              <a:t>применение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моллюскоцидов</a:t>
            </a:r>
            <a:r>
              <a:rPr lang="en-GB" altLang="ru-RU" sz="4000" dirty="0"/>
              <a:t> (</a:t>
            </a:r>
            <a:r>
              <a:rPr lang="en-GB" altLang="ru-RU" sz="4000" dirty="0" err="1"/>
              <a:t>мочевина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сульфат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меди</a:t>
            </a:r>
            <a:r>
              <a:rPr lang="en-GB" altLang="ru-RU" sz="4000" dirty="0"/>
              <a:t> – </a:t>
            </a:r>
            <a:r>
              <a:rPr lang="en-GB" altLang="ru-RU" sz="4000" dirty="0" err="1"/>
              <a:t>редко</a:t>
            </a:r>
            <a:r>
              <a:rPr lang="en-GB" altLang="ru-RU" sz="4000" dirty="0"/>
              <a:t>)</a:t>
            </a:r>
            <a:r>
              <a:rPr lang="ar-SA" altLang="ru-RU" sz="4000" dirty="0">
                <a:cs typeface="Times New Roman" pitchFamily="16" charset="0"/>
              </a:rPr>
              <a:t>‏</a:t>
            </a:r>
            <a:endParaRPr lang="en-GB" altLang="ru-RU" sz="4000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/>
              <a:t>6.  </a:t>
            </a:r>
            <a:r>
              <a:rPr lang="en-GB" altLang="ru-RU" sz="4000" dirty="0" err="1"/>
              <a:t>Биотермическая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обработка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навоза</a:t>
            </a:r>
            <a:r>
              <a:rPr lang="en-GB" altLang="ru-RU" sz="4000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GB" altLang="ru-RU" sz="4000" dirty="0"/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>
                <a:solidFill>
                  <a:srgbClr val="FF0000"/>
                </a:solidFill>
              </a:rPr>
              <a:t>ПАРАМФИСТОМОЗ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8149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Инвазионное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заболевание</a:t>
            </a:r>
            <a:r>
              <a:rPr lang="en-GB" altLang="ru-RU" sz="4000" b="1" dirty="0"/>
              <a:t> с/х и </a:t>
            </a:r>
            <a:r>
              <a:rPr lang="en-GB" altLang="ru-RU" sz="4000" b="1" dirty="0" err="1"/>
              <a:t>диких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животных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вызываемой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трематодой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Paramphistomum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cervi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классу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Trematoda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подотряд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Paramphistomata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семейству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Paramphistomatidae</a:t>
            </a:r>
            <a:r>
              <a:rPr lang="en-GB" altLang="ru-RU" sz="4000" b="1"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580063"/>
          </a:xfrm>
          <a:ln/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b="1" dirty="0" err="1"/>
              <a:t>Возбудитель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заболевания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половозрелой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стадии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паразитирует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рубце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крупного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рогатого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скота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овец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коз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различных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диких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жвачных</a:t>
            </a:r>
            <a:r>
              <a:rPr lang="en-GB" altLang="ru-RU" sz="4000" b="1" dirty="0"/>
              <a:t>, а в </a:t>
            </a:r>
            <a:r>
              <a:rPr lang="en-GB" altLang="ru-RU" sz="4000" b="1" dirty="0" err="1"/>
              <a:t>преимагинальной</a:t>
            </a:r>
            <a:r>
              <a:rPr lang="en-GB" altLang="ru-RU" sz="4000" b="1" dirty="0"/>
              <a:t> - в </a:t>
            </a:r>
            <a:r>
              <a:rPr lang="en-GB" altLang="ru-RU" sz="4000" b="1" dirty="0" err="1"/>
              <a:t>сычуге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двенадцатиперстной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кишке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иногда</a:t>
            </a:r>
            <a:r>
              <a:rPr lang="en-GB" altLang="ru-RU" sz="4000" b="1" dirty="0"/>
              <a:t> в </a:t>
            </a:r>
            <a:r>
              <a:rPr lang="en-GB" altLang="ru-RU" sz="4000" b="1" dirty="0" err="1"/>
              <a:t>печени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поджелудочной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железе</a:t>
            </a:r>
            <a:r>
              <a:rPr lang="en-GB" altLang="ru-RU" sz="4000" b="1" dirty="0"/>
              <a:t>. </a:t>
            </a:r>
            <a:endParaRPr lang="ru-RU" altLang="ru-RU" sz="4000" b="1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000" dirty="0" err="1" smtClean="0"/>
              <a:t>Тело</a:t>
            </a:r>
            <a:r>
              <a:rPr lang="en-GB" altLang="ru-RU" sz="4000" dirty="0" smtClean="0"/>
              <a:t> </a:t>
            </a:r>
            <a:r>
              <a:rPr lang="en-GB" altLang="ru-RU" sz="4000" dirty="0" err="1"/>
              <a:t>трематод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конусовидной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формы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расширенное</a:t>
            </a:r>
            <a:r>
              <a:rPr lang="en-GB" altLang="ru-RU" sz="4000" dirty="0"/>
              <a:t> к </a:t>
            </a:r>
            <a:r>
              <a:rPr lang="en-GB" altLang="ru-RU" sz="4000" dirty="0" err="1"/>
              <a:t>заднему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концу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длиной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до</a:t>
            </a:r>
            <a:r>
              <a:rPr lang="en-GB" altLang="ru-RU" sz="4000" dirty="0"/>
              <a:t> 15 </a:t>
            </a:r>
            <a:r>
              <a:rPr lang="en-GB" altLang="ru-RU" sz="4000" dirty="0" err="1"/>
              <a:t>мм</a:t>
            </a:r>
            <a:r>
              <a:rPr lang="en-GB" altLang="ru-RU" sz="4000" dirty="0"/>
              <a:t>. </a:t>
            </a:r>
          </a:p>
          <a:p>
            <a:pPr>
              <a:spcBef>
                <a:spcPts val="1000"/>
              </a:spcBef>
            </a:pPr>
            <a:r>
              <a:rPr lang="en-GB" altLang="ru-RU" sz="4000" dirty="0" err="1"/>
              <a:t>Брюшная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присоска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развита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лучше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ротовой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Яица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большие</a:t>
            </a:r>
            <a:r>
              <a:rPr lang="en-GB" altLang="ru-RU" sz="4000" dirty="0"/>
              <a:t> 170-190 </a:t>
            </a:r>
            <a:r>
              <a:rPr lang="en-GB" altLang="ru-RU" sz="4000" dirty="0" err="1"/>
              <a:t>мкм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светло-серого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цвета</a:t>
            </a:r>
            <a:r>
              <a:rPr lang="en-GB" altLang="ru-RU" sz="4000" dirty="0"/>
              <a:t>, </a:t>
            </a:r>
            <a:r>
              <a:rPr lang="en-GB" altLang="ru-RU" sz="4000" dirty="0" err="1"/>
              <a:t>желточные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клетки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расположены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рыхло</a:t>
            </a:r>
            <a:r>
              <a:rPr lang="en-GB" altLang="ru-RU" sz="4000" dirty="0"/>
              <a:t> в </a:t>
            </a:r>
            <a:r>
              <a:rPr lang="en-GB" altLang="ru-RU" sz="4000" dirty="0" err="1"/>
              <a:t>центре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яйца</a:t>
            </a:r>
            <a:r>
              <a:rPr lang="en-GB" altLang="ru-RU" sz="4000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GB" altLang="ru-RU" sz="4000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Цикл</a:t>
            </a:r>
            <a:r>
              <a:rPr lang="en-GB" altLang="ru-RU" sz="4000" b="1" dirty="0">
                <a:solidFill>
                  <a:srgbClr val="FF0000"/>
                </a:solidFill>
              </a:rPr>
              <a:t> </a:t>
            </a:r>
            <a:r>
              <a:rPr lang="en-GB" altLang="ru-RU" sz="4000" b="1" dirty="0" err="1">
                <a:solidFill>
                  <a:srgbClr val="FF0000"/>
                </a:solidFill>
              </a:rPr>
              <a:t>развития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err="1"/>
              <a:t>сходный</a:t>
            </a:r>
            <a:r>
              <a:rPr lang="en-GB" altLang="ru-RU" sz="4400" b="1" dirty="0"/>
              <a:t> с </a:t>
            </a:r>
            <a:r>
              <a:rPr lang="en-GB" altLang="ru-RU" sz="4400" b="1" dirty="0" err="1"/>
              <a:t>таковым</a:t>
            </a:r>
            <a:r>
              <a:rPr lang="en-GB" altLang="ru-RU" sz="4400" b="1" dirty="0"/>
              <a:t> у </a:t>
            </a:r>
            <a:r>
              <a:rPr lang="en-GB" altLang="ru-RU" sz="4400" b="1" dirty="0" err="1"/>
              <a:t>фасциол</a:t>
            </a:r>
            <a:r>
              <a:rPr lang="en-GB" altLang="ru-RU" sz="4400" b="1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b="1" dirty="0" err="1"/>
              <a:t>Промежуточными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хозяевами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являются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моллюски</a:t>
            </a:r>
            <a:r>
              <a:rPr lang="en-GB" altLang="ru-RU" sz="4400" b="1" dirty="0"/>
              <a:t> (</a:t>
            </a:r>
            <a:r>
              <a:rPr lang="en-GB" altLang="ru-RU" sz="4400" b="1" dirty="0" err="1"/>
              <a:t>Рlanorbis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planorbis</a:t>
            </a:r>
            <a:r>
              <a:rPr lang="en-GB" altLang="ru-RU" sz="4400" b="1" dirty="0"/>
              <a:t> и </a:t>
            </a:r>
            <a:r>
              <a:rPr lang="en-GB" altLang="ru-RU" sz="4400" b="1" dirty="0" err="1"/>
              <a:t>др</a:t>
            </a:r>
            <a:r>
              <a:rPr lang="en-GB" altLang="ru-RU" sz="4400" b="1" dirty="0"/>
              <a:t>.). </a:t>
            </a:r>
            <a:r>
              <a:rPr lang="en-GB" altLang="ru-RU" sz="4400" dirty="0" err="1"/>
              <a:t>Парамфистомы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прежде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чем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осесть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рубце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мигрируют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из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кишечника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брюшную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полость</a:t>
            </a:r>
            <a:r>
              <a:rPr lang="en-GB" altLang="ru-RU" sz="4400" dirty="0"/>
              <a:t>, а </a:t>
            </a:r>
            <a:r>
              <a:rPr lang="en-GB" altLang="ru-RU" sz="4400" dirty="0" err="1"/>
              <a:t>затем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обратно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кишечник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главным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образом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через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двенадцатиперстную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кишку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altLang="ru-RU" sz="4400" dirty="0"/>
              <a:t>В </a:t>
            </a:r>
            <a:r>
              <a:rPr lang="en-GB" altLang="ru-RU" sz="4400" dirty="0" err="1"/>
              <a:t>ранней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стадии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болезни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поражается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преимущественно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двенадцатиперстная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кишка</a:t>
            </a:r>
            <a:r>
              <a:rPr lang="en-GB" altLang="ru-RU" sz="4400" dirty="0"/>
              <a:t>.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altLang="ru-RU" sz="4400" b="1" dirty="0" err="1"/>
              <a:t>Сезоном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наибольшей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зараженности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являются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август</a:t>
            </a:r>
            <a:r>
              <a:rPr lang="en-GB" altLang="ru-RU" sz="4400" b="1" dirty="0"/>
              <a:t> и </a:t>
            </a:r>
            <a:r>
              <a:rPr lang="en-GB" altLang="ru-RU" sz="4400" b="1" dirty="0" err="1"/>
              <a:t>сентябрь</a:t>
            </a:r>
            <a:r>
              <a:rPr lang="en-GB" altLang="ru-RU" sz="4400" b="1" dirty="0"/>
              <a:t>; </a:t>
            </a:r>
            <a:r>
              <a:rPr lang="en-GB" altLang="ru-RU" sz="4400" b="1" dirty="0" err="1"/>
              <a:t>молодых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парамфистом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обнаруживают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начале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октября</a:t>
            </a:r>
            <a:r>
              <a:rPr lang="en-GB" altLang="ru-RU" sz="4400" b="1" dirty="0" smtClean="0"/>
              <a:t>.</a:t>
            </a:r>
            <a:endParaRPr lang="ru-RU" altLang="ru-RU" sz="4400" b="1" dirty="0" smtClean="0"/>
          </a:p>
          <a:p>
            <a:pPr>
              <a:spcBef>
                <a:spcPts val="1100"/>
              </a:spcBef>
            </a:pPr>
            <a:r>
              <a:rPr lang="en-GB" altLang="ru-RU" sz="4400" dirty="0" err="1"/>
              <a:t>Эпизоотологические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данные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сходны</a:t>
            </a:r>
            <a:r>
              <a:rPr lang="en-GB" altLang="ru-RU" sz="4400" dirty="0"/>
              <a:t> с </a:t>
            </a:r>
            <a:r>
              <a:rPr lang="en-GB" altLang="ru-RU" sz="4400" dirty="0" err="1"/>
              <a:t>таковыми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при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фасциолезе</a:t>
            </a:r>
            <a:r>
              <a:rPr lang="en-GB" altLang="ru-RU" sz="4400" dirty="0"/>
              <a:t>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Патогенез</a:t>
            </a:r>
            <a:r>
              <a:rPr lang="en-GB" altLang="ru-RU" sz="4000" b="1" dirty="0">
                <a:solidFill>
                  <a:srgbClr val="FF0000"/>
                </a:solidFill>
              </a:rPr>
              <a:t>.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  <a:ln/>
        </p:spPr>
        <p:txBody>
          <a:bodyPr>
            <a:normAutofit fontScale="55000" lnSpcReduction="20000"/>
          </a:bodyPr>
          <a:lstStyle/>
          <a:p>
            <a:pPr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/>
              <a:t>С </a:t>
            </a:r>
            <a:r>
              <a:rPr lang="en-GB" altLang="ru-RU" sz="4400" b="1" dirty="0" err="1"/>
              <a:t>наибольшей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патогенностью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связаны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ранние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фазы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развития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паразитов</a:t>
            </a:r>
            <a:r>
              <a:rPr lang="en-GB" altLang="ru-RU" sz="4400" b="1" dirty="0"/>
              <a:t> и </a:t>
            </a:r>
            <a:r>
              <a:rPr lang="en-GB" altLang="ru-RU" sz="4400" b="1" dirty="0" err="1"/>
              <a:t>их</a:t>
            </a:r>
            <a:r>
              <a:rPr lang="en-GB" altLang="ru-RU" sz="4400" b="1" dirty="0"/>
              <a:t> </a:t>
            </a:r>
            <a:r>
              <a:rPr lang="en-GB" altLang="ru-RU" sz="4400" b="1" dirty="0" err="1"/>
              <a:t>миграция</a:t>
            </a:r>
            <a:r>
              <a:rPr lang="en-GB" altLang="ru-RU" sz="4400" b="1" dirty="0"/>
              <a:t> в </a:t>
            </a:r>
            <a:r>
              <a:rPr lang="en-GB" altLang="ru-RU" sz="4400" b="1" dirty="0" err="1"/>
              <a:t>кишечнике</a:t>
            </a:r>
            <a:r>
              <a:rPr lang="en-GB" altLang="ru-RU" sz="4400" dirty="0"/>
              <a:t>. </a:t>
            </a:r>
            <a:r>
              <a:rPr lang="en-GB" altLang="ru-RU" sz="4400" dirty="0" err="1"/>
              <a:t>Отмечают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множественные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кровоизлияния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некробиотические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изменения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отек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под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серозным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покровом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сычуга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двенадцатиперстной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кишки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подкожной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клетчатки</a:t>
            </a:r>
            <a:r>
              <a:rPr lang="en-GB" altLang="ru-RU" sz="4400" dirty="0"/>
              <a:t> в </a:t>
            </a:r>
            <a:r>
              <a:rPr lang="en-GB" altLang="ru-RU" sz="4400" dirty="0" err="1"/>
              <a:t>области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подгрудка</a:t>
            </a:r>
            <a:r>
              <a:rPr lang="en-GB" altLang="ru-RU" sz="4400" dirty="0"/>
              <a:t>, </a:t>
            </a:r>
            <a:r>
              <a:rPr lang="en-GB" altLang="ru-RU" sz="4400" dirty="0" err="1"/>
              <a:t>дегенеративные</a:t>
            </a:r>
            <a:r>
              <a:rPr lang="en-GB" altLang="ru-RU" sz="4400" dirty="0"/>
              <a:t> и </a:t>
            </a:r>
            <a:r>
              <a:rPr lang="en-GB" altLang="ru-RU" sz="4400" dirty="0" err="1"/>
              <a:t>атрофические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изменения</a:t>
            </a:r>
            <a:r>
              <a:rPr lang="en-GB" altLang="ru-RU" sz="4400" dirty="0" smtClean="0"/>
              <a:t>.</a:t>
            </a:r>
            <a:r>
              <a:rPr lang="en-GB" altLang="ru-RU" sz="4400" dirty="0"/>
              <a:t> У </a:t>
            </a:r>
            <a:r>
              <a:rPr lang="en-GB" altLang="ru-RU" sz="4400" dirty="0" err="1"/>
              <a:t>взрослых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животных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отмечают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атрофию</a:t>
            </a:r>
            <a:r>
              <a:rPr lang="en-GB" altLang="ru-RU" sz="4400" dirty="0"/>
              <a:t> </a:t>
            </a:r>
            <a:r>
              <a:rPr lang="en-GB" altLang="ru-RU" sz="4400" dirty="0" err="1"/>
              <a:t>ворсинок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рубца</a:t>
            </a:r>
            <a:r>
              <a:rPr lang="en-GB" altLang="ru-RU" sz="4400" dirty="0"/>
              <a:t> с </a:t>
            </a:r>
            <a:r>
              <a:rPr lang="en-GB" altLang="ru-RU" sz="4400" dirty="0" err="1"/>
              <a:t>симптомами</a:t>
            </a:r>
            <a:r>
              <a:rPr lang="en-GB" altLang="ru-RU" sz="4400" dirty="0"/>
              <a:t> </a:t>
            </a:r>
            <a:r>
              <a:rPr lang="en-GB" altLang="ru-RU" sz="4400" dirty="0" err="1"/>
              <a:t>ретикулоперитонита</a:t>
            </a:r>
            <a:r>
              <a:rPr lang="en-GB" altLang="ru-RU" sz="4400" dirty="0"/>
              <a:t>. </a:t>
            </a:r>
          </a:p>
          <a:p>
            <a:pPr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400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400" b="1" dirty="0" smtClean="0"/>
              <a:t> </a:t>
            </a:r>
            <a:endParaRPr lang="en-GB" altLang="ru-RU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1238250"/>
          </a:xfrm>
          <a:ln/>
        </p:spPr>
        <p:txBody>
          <a:bodyPr lIns="0" tIns="0" rIns="0" bIns="0" anchor="ctr"/>
          <a:lstStyle/>
          <a:p>
            <a:pPr algn="ctr"/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разрез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взрослой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особи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,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кормящаяся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на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эпителии</a:t>
            </a:r>
            <a:r>
              <a:rPr lang="en-GB" altLang="ru-RU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00B050"/>
                </a:solidFill>
                <a:cs typeface="Times New Roman" pitchFamily="16" charset="0"/>
              </a:rPr>
              <a:t>рубца</a:t>
            </a:r>
            <a:r>
              <a:rPr lang="en-GB" altLang="ru-RU" dirty="0">
                <a:cs typeface="Times New Roman" pitchFamily="16" charset="0"/>
              </a:rPr>
              <a:t/>
            </a:r>
            <a:br>
              <a:rPr lang="en-GB" altLang="ru-RU" dirty="0">
                <a:cs typeface="Times New Roman" pitchFamily="16" charset="0"/>
              </a:rPr>
            </a:br>
            <a:endParaRPr lang="ru-RU" altLang="ru-RU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3065463" cy="4302125"/>
          </a:xfrm>
          <a:ln/>
        </p:spPr>
        <p:txBody>
          <a:bodyPr/>
          <a:lstStyle/>
          <a:p>
            <a:pPr algn="just">
              <a:lnSpc>
                <a:spcPct val="100000"/>
              </a:lnSpc>
              <a:spcBef>
                <a:spcPts val="700"/>
              </a:spcBef>
            </a:pPr>
            <a:endParaRPr lang="en-GB" altLang="ru-RU" sz="2800" dirty="0">
              <a:cs typeface="Times New Roman" pitchFamily="16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171825" y="24193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4" y="1700808"/>
            <a:ext cx="6613556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7032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Течение</a:t>
            </a:r>
            <a:r>
              <a:rPr lang="en-GB" altLang="ru-RU" sz="4000" b="1" dirty="0">
                <a:solidFill>
                  <a:srgbClr val="FF0000"/>
                </a:solidFill>
              </a:rPr>
              <a:t> и </a:t>
            </a:r>
            <a:r>
              <a:rPr lang="en-GB" altLang="ru-RU" sz="4000" b="1" dirty="0" err="1">
                <a:solidFill>
                  <a:srgbClr val="FF0000"/>
                </a:solidFill>
              </a:rPr>
              <a:t>симптомы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  <a:ln/>
        </p:spPr>
        <p:txBody>
          <a:bodyPr>
            <a:normAutofit fontScale="92500"/>
          </a:bodyPr>
          <a:lstStyle/>
          <a:p>
            <a:pPr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/>
              <a:t>Острое течение болезни проявляется чаще в июне - июле. Наблюдаются поносы и отеки в подчелюстной области, заметное исхудание. Отдельные животные погибают через 1-2 недели, а другие медленно поправляются. Заболевание длится от 5 до 30 дней.</a:t>
            </a:r>
            <a:r>
              <a:rPr lang="en-GB" altLang="ru-RU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229600" cy="13128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Патологоанатомические</a:t>
            </a:r>
            <a:r>
              <a:rPr lang="en-GB" altLang="ru-RU" sz="4000" b="1" dirty="0">
                <a:solidFill>
                  <a:srgbClr val="FF0000"/>
                </a:solidFill>
              </a:rPr>
              <a:t> </a:t>
            </a:r>
            <a:r>
              <a:rPr lang="en-GB" altLang="ru-RU" sz="4000" b="1" dirty="0" err="1">
                <a:solidFill>
                  <a:srgbClr val="FF0000"/>
                </a:solidFill>
              </a:rPr>
              <a:t>изменения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435975" cy="4848225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975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3900" b="1"/>
              <a:t>Труп животного истощен. Парамфистомы заметны в рубце. Характерными являются поражения в двенадцатиперстной кишке и нахождение здесь молодых парамфистом, которые могут обнаруживаться да протяжении всего кишечника.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229600" cy="720080"/>
          </a:xfrm>
          <a:ln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altLang="ru-RU" b="1" dirty="0" err="1">
                <a:solidFill>
                  <a:srgbClr val="FF0000"/>
                </a:solidFill>
                <a:cs typeface="Times New Roman" pitchFamily="16" charset="0"/>
              </a:rPr>
              <a:t>взрослые</a:t>
            </a:r>
            <a:r>
              <a:rPr lang="en-GB" altLang="ru-RU" b="1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FF0000"/>
                </a:solidFill>
                <a:cs typeface="Times New Roman" pitchFamily="16" charset="0"/>
              </a:rPr>
              <a:t>парамфистомы</a:t>
            </a:r>
            <a:r>
              <a:rPr lang="en-GB" altLang="ru-RU" b="1" dirty="0">
                <a:solidFill>
                  <a:srgbClr val="FF0000"/>
                </a:solidFill>
                <a:cs typeface="Times New Roman" pitchFamily="16" charset="0"/>
              </a:rPr>
              <a:t>, </a:t>
            </a:r>
            <a:r>
              <a:rPr lang="en-GB" altLang="ru-RU" b="1" dirty="0" err="1">
                <a:solidFill>
                  <a:srgbClr val="FF0000"/>
                </a:solidFill>
                <a:cs typeface="Times New Roman" pitchFamily="16" charset="0"/>
              </a:rPr>
              <a:t>прикрепленные</a:t>
            </a:r>
            <a:r>
              <a:rPr lang="en-GB" altLang="ru-RU" b="1" dirty="0">
                <a:solidFill>
                  <a:srgbClr val="FF0000"/>
                </a:solidFill>
                <a:cs typeface="Times New Roman" pitchFamily="16" charset="0"/>
              </a:rPr>
              <a:t> к </a:t>
            </a:r>
            <a:r>
              <a:rPr lang="en-GB" altLang="ru-RU" b="1" dirty="0" err="1">
                <a:solidFill>
                  <a:srgbClr val="FF0000"/>
                </a:solidFill>
                <a:cs typeface="Times New Roman" pitchFamily="16" charset="0"/>
              </a:rPr>
              <a:t>стенке</a:t>
            </a:r>
            <a:r>
              <a:rPr lang="en-GB" altLang="ru-RU" b="1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altLang="ru-RU" b="1" dirty="0" err="1">
                <a:solidFill>
                  <a:srgbClr val="FF0000"/>
                </a:solidFill>
                <a:cs typeface="Times New Roman" pitchFamily="16" charset="0"/>
              </a:rPr>
              <a:t>рубца</a:t>
            </a:r>
            <a:r>
              <a:rPr lang="en-GB" altLang="ru-RU" b="1" dirty="0">
                <a:cs typeface="Times New Roman" pitchFamily="16" charset="0"/>
              </a:rPr>
              <a:t>.</a:t>
            </a:r>
            <a:br>
              <a:rPr lang="en-GB" altLang="ru-RU" b="1" dirty="0">
                <a:cs typeface="Times New Roman" pitchFamily="16" charset="0"/>
              </a:rPr>
            </a:br>
            <a:r>
              <a:rPr lang="en-GB" altLang="ru-RU" b="1" dirty="0">
                <a:cs typeface="Times New Roman" pitchFamily="16" charset="0"/>
              </a:rPr>
              <a:t/>
            </a:r>
            <a:br>
              <a:rPr lang="en-GB" altLang="ru-RU" b="1" dirty="0">
                <a:cs typeface="Times New Roman" pitchFamily="16" charset="0"/>
              </a:rPr>
            </a:br>
            <a:endParaRPr lang="ru-RU" altLang="ru-RU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3838" cy="4302125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None/>
            </a:pPr>
            <a:endParaRPr lang="en-GB" altLang="ru-RU" b="1" dirty="0">
              <a:cs typeface="Times New Roman" pitchFamily="16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324225" y="25812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1748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344612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11163" y="827088"/>
            <a:ext cx="8229600" cy="4789487"/>
          </a:xfrm>
          <a:ln/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GB" altLang="ru-RU" sz="3600" b="1">
                <a:solidFill>
                  <a:srgbClr val="800000"/>
                </a:solidFill>
              </a:rPr>
              <a:t>Пиперазины</a:t>
            </a:r>
            <a:r>
              <a:rPr lang="en-GB" altLang="ru-RU" sz="3600" b="1"/>
              <a:t>- эти препараты вызывают паралич гельминтов.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altLang="ru-RU" sz="3600" b="1">
                <a:solidFill>
                  <a:srgbClr val="800000"/>
                </a:solidFill>
              </a:rPr>
              <a:t>Имидазотиазолы  / тетрагидропиримидины- </a:t>
            </a:r>
            <a:r>
              <a:rPr lang="en-GB" altLang="ru-RU" sz="3600" b="1"/>
              <a:t>эти препараты  действуют как деполяризующие нейромышечные блокаторы как у нематод, так и их хозяев. Эти препараты активны против широкого спектра нематод.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7032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Диагноз</a:t>
            </a:r>
            <a:r>
              <a:rPr lang="en-GB" alt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29600" cy="4302125"/>
          </a:xfrm>
          <a:ln/>
        </p:spPr>
        <p:txBody>
          <a:bodyPr>
            <a:normAutofit fontScale="62500" lnSpcReduction="20000"/>
          </a:bodyPr>
          <a:lstStyle/>
          <a:p>
            <a:pPr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может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быть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поставлен</a:t>
            </a:r>
            <a:r>
              <a:rPr lang="en-GB" altLang="ru-RU" sz="4000" b="1" dirty="0"/>
              <a:t> с </a:t>
            </a:r>
            <a:r>
              <a:rPr lang="en-GB" altLang="ru-RU" sz="4000" b="1" dirty="0" err="1"/>
              <a:t>учетом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клинических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патоморфологических</a:t>
            </a:r>
            <a:r>
              <a:rPr lang="en-GB" altLang="ru-RU" sz="4000" b="1" dirty="0"/>
              <a:t>, </a:t>
            </a:r>
            <a:r>
              <a:rPr lang="en-GB" altLang="ru-RU" sz="4000" b="1" dirty="0" err="1"/>
              <a:t>паразитологических</a:t>
            </a:r>
            <a:r>
              <a:rPr lang="en-GB" altLang="ru-RU" sz="4000" b="1" dirty="0"/>
              <a:t> и </a:t>
            </a:r>
            <a:r>
              <a:rPr lang="en-GB" altLang="ru-RU" sz="4000" b="1" dirty="0" err="1"/>
              <a:t>эпизоотологических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данных</a:t>
            </a:r>
            <a:r>
              <a:rPr lang="en-GB" altLang="ru-RU" sz="4000" dirty="0"/>
              <a:t>. </a:t>
            </a:r>
            <a:endParaRPr lang="ru-RU" altLang="ru-RU" sz="4000" dirty="0" smtClean="0"/>
          </a:p>
          <a:p>
            <a:pPr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dirty="0" err="1" smtClean="0"/>
              <a:t>Мелкие</a:t>
            </a:r>
            <a:r>
              <a:rPr lang="en-GB" altLang="ru-RU" sz="4000" dirty="0" smtClean="0"/>
              <a:t> </a:t>
            </a:r>
            <a:r>
              <a:rPr lang="en-GB" altLang="ru-RU" sz="4000" dirty="0" err="1"/>
              <a:t>формы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паразитов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обнаруживают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путем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исследования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соскобов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слизистых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оболочек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сычуга</a:t>
            </a:r>
            <a:r>
              <a:rPr lang="en-GB" altLang="ru-RU" sz="4000" dirty="0"/>
              <a:t> и </a:t>
            </a:r>
            <a:r>
              <a:rPr lang="en-GB" altLang="ru-RU" sz="4000" dirty="0" err="1"/>
              <a:t>двенадцатиперстной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кишки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методом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последовательных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смывов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</a:t>
            </a:r>
            <a:r>
              <a:rPr lang="en-GB" altLang="ru-RU" sz="4000" dirty="0"/>
              <a:t> К.И. </a:t>
            </a:r>
            <a:r>
              <a:rPr lang="en-GB" altLang="ru-RU" sz="4000" dirty="0" err="1"/>
              <a:t>Скрябину</a:t>
            </a:r>
            <a:r>
              <a:rPr lang="en-GB" altLang="ru-RU" sz="4000" dirty="0"/>
              <a:t>. </a:t>
            </a:r>
            <a:r>
              <a:rPr lang="en-GB" altLang="ru-RU" sz="4000" dirty="0" err="1"/>
              <a:t>Хроническую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болезнь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диагностируют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по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результатам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гельминтоовоскопии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фекалий</a:t>
            </a:r>
            <a:r>
              <a:rPr lang="en-GB" altLang="ru-RU" sz="4000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smtClean="0"/>
              <a:t> </a:t>
            </a: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4000" b="1" dirty="0" err="1">
                <a:solidFill>
                  <a:srgbClr val="FF0000"/>
                </a:solidFill>
              </a:rPr>
              <a:t>Лечение</a:t>
            </a:r>
            <a:r>
              <a:rPr lang="en-GB" altLang="ru-RU" sz="4000" b="1" dirty="0"/>
              <a:t>.</a:t>
            </a:r>
            <a:r>
              <a:rPr lang="en-GB" altLang="ru-RU" sz="4000" dirty="0"/>
              <a:t> 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302125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b="1" dirty="0" err="1"/>
              <a:t>Применяют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трематоциды</a:t>
            </a:r>
            <a:r>
              <a:rPr lang="en-GB" altLang="ru-RU" sz="4000" b="1" dirty="0"/>
              <a:t>: </a:t>
            </a:r>
            <a:r>
              <a:rPr lang="en-GB" altLang="ru-RU" sz="4000" b="1" dirty="0" err="1"/>
              <a:t>битионол</a:t>
            </a:r>
            <a:r>
              <a:rPr lang="en-GB" altLang="ru-RU" sz="4000" b="1" dirty="0"/>
              <a:t>; </a:t>
            </a:r>
            <a:r>
              <a:rPr lang="en-GB" altLang="ru-RU" sz="4000" b="1" dirty="0" err="1"/>
              <a:t>политрем</a:t>
            </a:r>
            <a:r>
              <a:rPr lang="en-GB" altLang="ru-RU" sz="4000" b="1" dirty="0"/>
              <a:t>; </a:t>
            </a:r>
            <a:r>
              <a:rPr lang="en-GB" altLang="ru-RU" sz="4000" b="1" dirty="0" err="1"/>
              <a:t>фасковерм</a:t>
            </a:r>
            <a:r>
              <a:rPr lang="en-GB" altLang="ru-RU" sz="4000" b="1" dirty="0"/>
              <a:t>; </a:t>
            </a:r>
            <a:r>
              <a:rPr lang="en-GB" altLang="ru-RU" sz="4000" b="1" dirty="0" err="1"/>
              <a:t>тегалид</a:t>
            </a:r>
            <a:r>
              <a:rPr lang="en-GB" altLang="ru-RU" sz="4000" b="1" dirty="0"/>
              <a:t>; </a:t>
            </a:r>
            <a:r>
              <a:rPr lang="en-GB" altLang="ru-RU" sz="4000" b="1" dirty="0" err="1"/>
              <a:t>фенадек</a:t>
            </a:r>
            <a:r>
              <a:rPr lang="en-GB" altLang="ru-RU" sz="4000" b="1" dirty="0"/>
              <a:t> (</a:t>
            </a:r>
            <a:r>
              <a:rPr lang="en-GB" altLang="ru-RU" sz="4000" b="1" dirty="0" err="1"/>
              <a:t>против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молодых</a:t>
            </a:r>
            <a:r>
              <a:rPr lang="en-GB" altLang="ru-RU" sz="4000" b="1" dirty="0"/>
              <a:t> </a:t>
            </a:r>
            <a:r>
              <a:rPr lang="en-GB" altLang="ru-RU" sz="4000" b="1" dirty="0" err="1"/>
              <a:t>парамфистом</a:t>
            </a:r>
            <a:r>
              <a:rPr lang="en-GB" altLang="ru-RU" sz="4000" b="1" dirty="0" smtClean="0"/>
              <a:t>).</a:t>
            </a:r>
            <a:endParaRPr lang="ru-RU" altLang="ru-RU" sz="4000" b="1" dirty="0" smtClean="0"/>
          </a:p>
          <a:p>
            <a:pPr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ru-RU" sz="4000" dirty="0" err="1">
                <a:solidFill>
                  <a:srgbClr val="FF0000"/>
                </a:solidFill>
              </a:rPr>
              <a:t>Профилактика</a:t>
            </a:r>
            <a:r>
              <a:rPr lang="en-GB" altLang="ru-RU" sz="4000" dirty="0">
                <a:solidFill>
                  <a:srgbClr val="FF0000"/>
                </a:solidFill>
              </a:rPr>
              <a:t>. </a:t>
            </a:r>
            <a:r>
              <a:rPr lang="en-GB" altLang="ru-RU" sz="4000" dirty="0" err="1"/>
              <a:t>Схожа</a:t>
            </a:r>
            <a:r>
              <a:rPr lang="en-GB" altLang="ru-RU" sz="4000" dirty="0"/>
              <a:t> с </a:t>
            </a:r>
            <a:r>
              <a:rPr lang="en-GB" altLang="ru-RU" sz="4000" dirty="0" err="1"/>
              <a:t>профилактикой</a:t>
            </a:r>
            <a:r>
              <a:rPr lang="en-GB" altLang="ru-RU" sz="4000" dirty="0"/>
              <a:t> </a:t>
            </a:r>
            <a:r>
              <a:rPr lang="en-GB" altLang="ru-RU" sz="4000" dirty="0" err="1"/>
              <a:t>при</a:t>
            </a:r>
            <a:r>
              <a:rPr lang="en-GB" altLang="ru-RU" sz="4000" dirty="0"/>
              <a:t> </a:t>
            </a:r>
            <a:r>
              <a:rPr lang="en-GB" altLang="ru-RU" sz="4000" dirty="0" err="1"/>
              <a:t>фасциолезе</a:t>
            </a:r>
            <a:r>
              <a:rPr lang="en-GB" altLang="ru-RU" sz="4000" dirty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531813"/>
            <a:ext cx="6265863" cy="13128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ДИКРОЦЕЛИОЗ</a:t>
            </a:r>
            <a:r>
              <a:rPr lang="en-GB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en-GB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28775"/>
            <a:ext cx="7772400" cy="4606925"/>
          </a:xfrm>
          <a:ln/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b="1" dirty="0" err="1">
                <a:cs typeface="Times New Roman" pitchFamily="16" charset="0"/>
              </a:rPr>
              <a:t>широко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распространенный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гельминтоз</a:t>
            </a:r>
            <a:r>
              <a:rPr lang="en-GB" sz="4000" b="1" dirty="0">
                <a:cs typeface="Times New Roman" pitchFamily="16" charset="0"/>
              </a:rPr>
              <a:t>, </a:t>
            </a:r>
            <a:r>
              <a:rPr lang="en-GB" sz="4000" b="1" dirty="0" err="1">
                <a:cs typeface="Times New Roman" pitchFamily="16" charset="0"/>
              </a:rPr>
              <a:t>вызываемый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трематодой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Dicrocoelium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lanceatum</a:t>
            </a:r>
            <a:r>
              <a:rPr lang="en-GB" sz="4000" b="1" dirty="0">
                <a:cs typeface="Times New Roman" pitchFamily="16" charset="0"/>
              </a:rPr>
              <a:t> (</a:t>
            </a:r>
            <a:r>
              <a:rPr lang="en-GB" sz="4000" b="1" dirty="0" err="1">
                <a:cs typeface="Times New Roman" pitchFamily="16" charset="0"/>
              </a:rPr>
              <a:t>dendriticum</a:t>
            </a:r>
            <a:r>
              <a:rPr lang="en-GB" sz="4000" b="1" dirty="0">
                <a:cs typeface="Times New Roman" pitchFamily="16" charset="0"/>
              </a:rPr>
              <a:t>) </a:t>
            </a:r>
            <a:r>
              <a:rPr lang="en-GB" sz="4000" b="1" dirty="0" err="1">
                <a:cs typeface="Times New Roman" pitchFamily="16" charset="0"/>
              </a:rPr>
              <a:t>сем</a:t>
            </a:r>
            <a:r>
              <a:rPr lang="en-GB" sz="4000" b="1" dirty="0">
                <a:cs typeface="Times New Roman" pitchFamily="16" charset="0"/>
              </a:rPr>
              <a:t>. </a:t>
            </a:r>
            <a:r>
              <a:rPr lang="en-GB" sz="4000" b="1" dirty="0" err="1">
                <a:cs typeface="Times New Roman" pitchFamily="16" charset="0"/>
              </a:rPr>
              <a:t>Dicrocoeliidае</a:t>
            </a:r>
            <a:r>
              <a:rPr lang="en-GB" sz="4000" b="1" dirty="0">
                <a:cs typeface="Times New Roman" pitchFamily="16" charset="0"/>
              </a:rPr>
              <a:t>, </a:t>
            </a:r>
            <a:r>
              <a:rPr lang="en-GB" sz="4000" b="1" dirty="0" err="1">
                <a:cs typeface="Times New Roman" pitchFamily="16" charset="0"/>
              </a:rPr>
              <a:t>паразитирующей</a:t>
            </a:r>
            <a:r>
              <a:rPr lang="en-GB" sz="4000" b="1" dirty="0">
                <a:cs typeface="Times New Roman" pitchFamily="16" charset="0"/>
              </a:rPr>
              <a:t> в </a:t>
            </a:r>
            <a:r>
              <a:rPr lang="en-GB" sz="4000" b="1" dirty="0" err="1">
                <a:cs typeface="Times New Roman" pitchFamily="16" charset="0"/>
              </a:rPr>
              <a:t>желчных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протоках</a:t>
            </a:r>
            <a:r>
              <a:rPr lang="en-GB" sz="4000" b="1" dirty="0">
                <a:cs typeface="Times New Roman" pitchFamily="16" charset="0"/>
              </a:rPr>
              <a:t> и </a:t>
            </a:r>
            <a:r>
              <a:rPr lang="en-GB" sz="4000" b="1" dirty="0" err="1">
                <a:cs typeface="Times New Roman" pitchFamily="16" charset="0"/>
              </a:rPr>
              <a:t>желчном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пузыре</a:t>
            </a:r>
            <a:r>
              <a:rPr lang="en-GB" sz="4000" b="1" dirty="0">
                <a:cs typeface="Times New Roman" pitchFamily="16" charset="0"/>
              </a:rPr>
              <a:t>. </a:t>
            </a:r>
            <a:r>
              <a:rPr lang="en-GB" sz="4000" dirty="0" err="1">
                <a:solidFill>
                  <a:srgbClr val="996633"/>
                </a:solidFill>
                <a:cs typeface="Times New Roman" pitchFamily="16" charset="0"/>
              </a:rPr>
              <a:t>Хозяева</a:t>
            </a:r>
            <a:r>
              <a:rPr lang="en-GB" sz="4000" dirty="0">
                <a:solidFill>
                  <a:srgbClr val="996633"/>
                </a:solidFill>
                <a:cs typeface="Times New Roman" pitchFamily="16" charset="0"/>
              </a:rPr>
              <a:t>.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Овцы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крупный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рогатый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скот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олени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кролики</a:t>
            </a:r>
            <a:r>
              <a:rPr lang="en-GB" sz="4000" dirty="0">
                <a:cs typeface="Times New Roman" pitchFamily="16" charset="0"/>
              </a:rPr>
              <a:t>. </a:t>
            </a:r>
            <a:r>
              <a:rPr lang="en-GB" sz="4000" dirty="0" err="1">
                <a:cs typeface="Times New Roman" pitchFamily="16" charset="0"/>
              </a:rPr>
              <a:t>Встречаются</a:t>
            </a:r>
            <a:r>
              <a:rPr lang="en-GB" sz="4000" dirty="0">
                <a:cs typeface="Times New Roman" pitchFamily="16" charset="0"/>
              </a:rPr>
              <a:t> и у </a:t>
            </a:r>
            <a:r>
              <a:rPr lang="en-GB" sz="4000" dirty="0" err="1">
                <a:cs typeface="Times New Roman" pitchFamily="16" charset="0"/>
              </a:rPr>
              <a:t>человека</a:t>
            </a:r>
            <a:r>
              <a:rPr lang="en-GB" sz="4000" dirty="0">
                <a:cs typeface="Times New Roman" pitchFamily="16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dirty="0" err="1">
                <a:solidFill>
                  <a:srgbClr val="996633"/>
                </a:solidFill>
                <a:cs typeface="Times New Roman" pitchFamily="16" charset="0"/>
              </a:rPr>
              <a:t>Локализация</a:t>
            </a:r>
            <a:r>
              <a:rPr lang="en-GB" sz="4000" dirty="0">
                <a:solidFill>
                  <a:srgbClr val="996633"/>
                </a:solidFill>
                <a:cs typeface="Times New Roman" pitchFamily="16" charset="0"/>
              </a:rPr>
              <a:t>: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dirty="0" err="1">
                <a:cs typeface="Times New Roman" pitchFamily="16" charset="0"/>
              </a:rPr>
              <a:t>Желчные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протоки</a:t>
            </a:r>
            <a:r>
              <a:rPr lang="en-GB" sz="4000" dirty="0">
                <a:cs typeface="Times New Roman" pitchFamily="16" charset="0"/>
              </a:rPr>
              <a:t> и </a:t>
            </a:r>
            <a:r>
              <a:rPr lang="en-GB" sz="4000" dirty="0" err="1">
                <a:cs typeface="Times New Roman" pitchFamily="16" charset="0"/>
              </a:rPr>
              <a:t>желчный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пузырь</a:t>
            </a:r>
            <a:r>
              <a:rPr lang="en-GB" sz="4000" dirty="0">
                <a:cs typeface="Times New Roman" pitchFamily="16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dirty="0" err="1">
                <a:solidFill>
                  <a:srgbClr val="996633"/>
                </a:solidFill>
                <a:cs typeface="Times New Roman" pitchFamily="16" charset="0"/>
              </a:rPr>
              <a:t>Распространение</a:t>
            </a:r>
            <a:r>
              <a:rPr lang="en-GB" sz="4000" dirty="0">
                <a:solidFill>
                  <a:srgbClr val="996633"/>
                </a:solidFill>
                <a:cs typeface="Times New Roman" pitchFamily="16" charset="0"/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dirty="0" err="1">
                <a:cs typeface="Times New Roman" pitchFamily="16" charset="0"/>
              </a:rPr>
              <a:t>Повсеместно</a:t>
            </a:r>
            <a:r>
              <a:rPr lang="en-GB" sz="4000" dirty="0">
                <a:cs typeface="Times New Roman" pitchFamily="16" charset="0"/>
              </a:rPr>
              <a:t>.</a:t>
            </a:r>
          </a:p>
          <a:p>
            <a:pPr marL="341313" indent="-341313" algn="just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000" b="1" dirty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0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25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0713"/>
            <a:ext cx="8229600" cy="741362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Возбудитель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875"/>
            <a:ext cx="8287072" cy="4606925"/>
          </a:xfrm>
          <a:ln/>
        </p:spPr>
        <p:txBody>
          <a:bodyPr>
            <a:normAutofit fontScale="700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 dirty="0" err="1">
                <a:cs typeface="Times New Roman" pitchFamily="16" charset="0"/>
              </a:rPr>
              <a:t>Размеры</a:t>
            </a:r>
            <a:r>
              <a:rPr lang="en-GB" sz="4000" b="1" dirty="0">
                <a:cs typeface="Times New Roman" pitchFamily="16" charset="0"/>
              </a:rPr>
              <a:t>: 1 </a:t>
            </a:r>
            <a:r>
              <a:rPr lang="en-GB" sz="4000" b="1" dirty="0" err="1">
                <a:cs typeface="Times New Roman" pitchFamily="16" charset="0"/>
              </a:rPr>
              <a:t>см</a:t>
            </a:r>
            <a:r>
              <a:rPr lang="en-GB" sz="4000" b="1" dirty="0">
                <a:cs typeface="Times New Roman" pitchFamily="16" charset="0"/>
              </a:rPr>
              <a:t> Х 1,5—2 </a:t>
            </a:r>
            <a:r>
              <a:rPr lang="en-GB" sz="4000" b="1" dirty="0" err="1">
                <a:cs typeface="Times New Roman" pitchFamily="16" charset="0"/>
              </a:rPr>
              <a:t>мм</a:t>
            </a:r>
            <a:r>
              <a:rPr lang="en-GB" sz="4000" b="1" dirty="0">
                <a:cs typeface="Times New Roman" pitchFamily="16" charset="0"/>
              </a:rPr>
              <a:t>. </a:t>
            </a:r>
            <a:r>
              <a:rPr lang="en-GB" sz="4000" b="1" dirty="0" err="1">
                <a:cs typeface="Times New Roman" pitchFamily="16" charset="0"/>
              </a:rPr>
              <a:t>Форма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тела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ланцетовидная</a:t>
            </a:r>
            <a:r>
              <a:rPr lang="en-GB" sz="4000" b="1" dirty="0">
                <a:cs typeface="Times New Roman" pitchFamily="16" charset="0"/>
              </a:rPr>
              <a:t>. </a:t>
            </a:r>
            <a:r>
              <a:rPr lang="en-GB" sz="4000" b="1" dirty="0" err="1">
                <a:cs typeface="Times New Roman" pitchFamily="16" charset="0"/>
              </a:rPr>
              <a:t>Ротовая</a:t>
            </a:r>
            <a:r>
              <a:rPr lang="en-GB" sz="4000" b="1" dirty="0">
                <a:cs typeface="Times New Roman" pitchFamily="16" charset="0"/>
              </a:rPr>
              <a:t> и </a:t>
            </a:r>
            <a:r>
              <a:rPr lang="en-GB" sz="4000" b="1" dirty="0" err="1">
                <a:cs typeface="Times New Roman" pitchFamily="16" charset="0"/>
              </a:rPr>
              <a:t>брюшная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присоски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сближены</a:t>
            </a:r>
            <a:r>
              <a:rPr lang="en-GB" sz="4000" b="1" dirty="0">
                <a:cs typeface="Times New Roman" pitchFamily="16" charset="0"/>
              </a:rPr>
              <a:t>. </a:t>
            </a:r>
            <a:endParaRPr lang="ru-RU" sz="4000" b="1" dirty="0" smtClean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 dirty="0" err="1" smtClean="0">
                <a:cs typeface="Times New Roman" pitchFamily="16" charset="0"/>
              </a:rPr>
              <a:t>Кишечник</a:t>
            </a:r>
            <a:r>
              <a:rPr lang="en-GB" sz="4000" b="1" dirty="0" smtClean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простой</a:t>
            </a:r>
            <a:r>
              <a:rPr lang="en-GB" sz="4000" b="1" dirty="0">
                <a:cs typeface="Times New Roman" pitchFamily="16" charset="0"/>
              </a:rPr>
              <a:t>, </a:t>
            </a:r>
            <a:r>
              <a:rPr lang="en-GB" sz="4000" b="1" dirty="0" err="1">
                <a:cs typeface="Times New Roman" pitchFamily="16" charset="0"/>
              </a:rPr>
              <a:t>состоит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из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двух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ветвей</a:t>
            </a:r>
            <a:r>
              <a:rPr lang="en-GB" sz="4000" b="1" dirty="0">
                <a:cs typeface="Times New Roman" pitchFamily="16" charset="0"/>
              </a:rPr>
              <a:t>, </a:t>
            </a:r>
            <a:r>
              <a:rPr lang="en-GB" sz="4000" b="1" dirty="0" err="1">
                <a:cs typeface="Times New Roman" pitchFamily="16" charset="0"/>
              </a:rPr>
              <a:t>располагающихся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по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боковым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частям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тела</a:t>
            </a:r>
            <a:r>
              <a:rPr lang="en-GB" sz="4000" b="1" dirty="0">
                <a:cs typeface="Times New Roman" pitchFamily="16" charset="0"/>
              </a:rPr>
              <a:t>.</a:t>
            </a:r>
            <a:r>
              <a:rPr lang="en-GB" sz="4000" dirty="0">
                <a:cs typeface="Times New Roman" pitchFamily="16" charset="0"/>
              </a:rPr>
              <a:t> </a:t>
            </a:r>
            <a:endParaRPr lang="ru-RU" sz="4000" dirty="0" smtClean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dirty="0">
                <a:cs typeface="Times New Roman" pitchFamily="16" charset="0"/>
              </a:rPr>
              <a:t>В </a:t>
            </a:r>
            <a:r>
              <a:rPr lang="en-GB" sz="4000" dirty="0" err="1">
                <a:cs typeface="Times New Roman" pitchFamily="16" charset="0"/>
              </a:rPr>
              <a:t>передней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части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тела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позади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брюшной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присоски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лежат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два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семенника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затем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яичник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семяприемник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тельце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Мелиса</a:t>
            </a:r>
            <a:r>
              <a:rPr lang="en-GB" sz="4000" dirty="0">
                <a:cs typeface="Times New Roman" pitchFamily="16" charset="0"/>
              </a:rPr>
              <a:t>. В </a:t>
            </a:r>
            <a:r>
              <a:rPr lang="en-GB" sz="4000" dirty="0" err="1">
                <a:cs typeface="Times New Roman" pitchFamily="16" charset="0"/>
              </a:rPr>
              <a:t>средней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части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тела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находятся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желточники</a:t>
            </a:r>
            <a:r>
              <a:rPr lang="en-GB" sz="4000" dirty="0">
                <a:cs typeface="Times New Roman" pitchFamily="16" charset="0"/>
              </a:rPr>
              <a:t>. </a:t>
            </a:r>
            <a:r>
              <a:rPr lang="en-GB" sz="4000" dirty="0" err="1">
                <a:cs typeface="Times New Roman" pitchFamily="16" charset="0"/>
              </a:rPr>
              <a:t>Матка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древовидно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ветвящаяся</a:t>
            </a:r>
            <a:r>
              <a:rPr lang="en-GB" sz="4000" dirty="0">
                <a:cs typeface="Times New Roman" pitchFamily="16" charset="0"/>
              </a:rPr>
              <a:t>, </a:t>
            </a:r>
            <a:r>
              <a:rPr lang="en-GB" sz="4000" dirty="0" err="1">
                <a:cs typeface="Times New Roman" pitchFamily="16" charset="0"/>
              </a:rPr>
              <a:t>занимает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всю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заднюю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половину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трематоды</a:t>
            </a:r>
            <a:r>
              <a:rPr lang="en-GB" sz="4000" dirty="0">
                <a:cs typeface="Times New Roman" pitchFamily="16" charset="0"/>
              </a:rPr>
              <a:t>. </a:t>
            </a:r>
            <a:r>
              <a:rPr lang="en-GB" sz="4000" dirty="0" err="1">
                <a:cs typeface="Times New Roman" pitchFamily="16" charset="0"/>
              </a:rPr>
              <a:t>Шипов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на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кутикуле</a:t>
            </a:r>
            <a:r>
              <a:rPr lang="en-GB" sz="4000" dirty="0">
                <a:cs typeface="Times New Roman" pitchFamily="16" charset="0"/>
              </a:rPr>
              <a:t> </a:t>
            </a:r>
            <a:r>
              <a:rPr lang="en-GB" sz="4000" dirty="0" err="1">
                <a:cs typeface="Times New Roman" pitchFamily="16" charset="0"/>
              </a:rPr>
              <a:t>нет</a:t>
            </a:r>
            <a:r>
              <a:rPr lang="en-GB" sz="4000" dirty="0">
                <a:cs typeface="Times New Roman" pitchFamily="16" charset="0"/>
              </a:rPr>
              <a:t>.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000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55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692696"/>
            <a:ext cx="7427217" cy="1219672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Dicrocoelium</a:t>
            </a:r>
            <a:r>
              <a:rPr lang="en-GB" sz="4400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lanceatum</a:t>
            </a:r>
            <a:r>
              <a:rPr lang="en-GB" sz="4400" dirty="0">
                <a:solidFill>
                  <a:srgbClr val="00B050"/>
                </a:solidFill>
                <a:cs typeface="Times New Roman" pitchFamily="16" charset="0"/>
              </a:rPr>
              <a:t>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4145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71804"/>
            <a:ext cx="5400601" cy="46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388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476673"/>
            <a:ext cx="8219256" cy="1080120"/>
          </a:xfrm>
          <a:ln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</a:pP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Dicrocoelium</a:t>
            </a:r>
            <a:r>
              <a:rPr lang="en-GB" sz="4400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lanceatum</a:t>
            </a:r>
            <a:r>
              <a:rPr lang="en-GB" sz="2800" dirty="0">
                <a:solidFill>
                  <a:srgbClr val="00B050"/>
                </a:solidFill>
                <a:cs typeface="Times New Roman" pitchFamily="16" charset="0"/>
              </a:rPr>
              <a:t>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16832"/>
            <a:ext cx="520382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87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43000"/>
            <a:ext cx="7772400" cy="48768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Яйцо небольшое, 45Х300 мкм, темно-коричневое, имеет крышечки. Яйцо при выходе с фекалиями содержит мирацидий, у которого в задней части тела видны два темных пятнышка (глазки Лейкарта).</a:t>
            </a:r>
            <a:r>
              <a:rPr lang="en-GB" sz="4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127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41313"/>
            <a:ext cx="8424936" cy="1359496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Яйцо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Dicrocoelium</a:t>
            </a:r>
            <a:r>
              <a:rPr lang="en-GB" sz="4400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4400" b="1" dirty="0" err="1">
                <a:solidFill>
                  <a:srgbClr val="00B050"/>
                </a:solidFill>
                <a:cs typeface="Times New Roman" pitchFamily="16" charset="0"/>
              </a:rPr>
              <a:t>lanceatum</a:t>
            </a:r>
            <a:r>
              <a:rPr lang="en-GB" sz="2800" dirty="0">
                <a:solidFill>
                  <a:srgbClr val="00B050"/>
                </a:solidFill>
                <a:cs typeface="Times New Roman" pitchFamily="16" charset="0"/>
              </a:rPr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4907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1628775"/>
            <a:ext cx="415607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65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solidFill>
                  <a:srgbClr val="00B050"/>
                </a:solidFill>
                <a:cs typeface="Times New Roman" pitchFamily="16" charset="0"/>
              </a:rPr>
              <a:t>Промежуточные</a:t>
            </a:r>
            <a:r>
              <a:rPr lang="en-GB" sz="4000" b="1" dirty="0">
                <a:solidFill>
                  <a:srgbClr val="00B050"/>
                </a:solidFill>
                <a:cs typeface="Times New Roman" pitchFamily="16" charset="0"/>
              </a:rPr>
              <a:t> </a:t>
            </a:r>
            <a:r>
              <a:rPr lang="en-GB" sz="4000" b="1" dirty="0" err="1">
                <a:solidFill>
                  <a:srgbClr val="00B050"/>
                </a:solidFill>
                <a:cs typeface="Times New Roman" pitchFamily="16" charset="0"/>
              </a:rPr>
              <a:t>хозяева</a:t>
            </a:r>
            <a:r>
              <a:rPr lang="en-GB" b="1" dirty="0">
                <a:cs typeface="Times New Roman" pitchFamily="16" charset="0"/>
              </a:rPr>
              <a:t>: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28800"/>
            <a:ext cx="3527871" cy="4302125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err="1">
                <a:cs typeface="Times New Roman" pitchFamily="16" charset="0"/>
              </a:rPr>
              <a:t>Первый</a:t>
            </a:r>
            <a:r>
              <a:rPr lang="en-GB" sz="4400" b="1" dirty="0">
                <a:cs typeface="Times New Roman" pitchFamily="16" charset="0"/>
              </a:rPr>
              <a:t>: </a:t>
            </a:r>
            <a:r>
              <a:rPr lang="en-GB" sz="4400" b="1" dirty="0" err="1">
                <a:cs typeface="Times New Roman" pitchFamily="16" charset="0"/>
              </a:rPr>
              <a:t>наземные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моллюски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многих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родов</a:t>
            </a:r>
            <a:r>
              <a:rPr lang="en-GB" sz="4400" b="1" dirty="0">
                <a:cs typeface="Times New Roman" pitchFamily="16" charset="0"/>
              </a:rPr>
              <a:t>.</a:t>
            </a:r>
            <a:r>
              <a:rPr lang="en-GB" sz="2800" dirty="0"/>
              <a:t>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834879" cy="35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266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5450"/>
            <a:ext cx="7772400" cy="167798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43000"/>
            <a:ext cx="4468688" cy="4876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err="1">
                <a:cs typeface="Times New Roman" pitchFamily="16" charset="0"/>
              </a:rPr>
              <a:t>Второй</a:t>
            </a:r>
            <a:r>
              <a:rPr lang="en-GB" sz="4400" b="1" dirty="0">
                <a:cs typeface="Times New Roman" pitchFamily="16" charset="0"/>
              </a:rPr>
              <a:t> (</a:t>
            </a:r>
            <a:r>
              <a:rPr lang="en-GB" sz="4400" b="1" dirty="0" err="1">
                <a:cs typeface="Times New Roman" pitchFamily="16" charset="0"/>
              </a:rPr>
              <a:t>дополнительный</a:t>
            </a:r>
            <a:r>
              <a:rPr lang="en-GB" sz="4400" b="1" dirty="0">
                <a:cs typeface="Times New Roman" pitchFamily="16" charset="0"/>
              </a:rPr>
              <a:t>): </a:t>
            </a:r>
            <a:r>
              <a:rPr lang="en-GB" sz="4400" b="1" dirty="0" err="1">
                <a:cs typeface="Times New Roman" pitchFamily="16" charset="0"/>
              </a:rPr>
              <a:t>коричневые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муравьи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рода</a:t>
            </a:r>
            <a:r>
              <a:rPr lang="en-GB" sz="4400" b="1" dirty="0">
                <a:cs typeface="Times New Roman" pitchFamily="16" charset="0"/>
              </a:rPr>
              <a:t> Formica</a:t>
            </a:r>
            <a:r>
              <a:rPr lang="en-GB" sz="4400" dirty="0">
                <a:cs typeface="Times New Roman" pitchFamily="16" charset="0"/>
              </a:rPr>
              <a:t>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3383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052513"/>
            <a:ext cx="3956050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18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344612"/>
          </a:xfrm>
          <a:ln/>
        </p:spPr>
        <p:txBody>
          <a:bodyPr lIns="0" tIns="0" rIns="0" bIns="0" anchor="ctr"/>
          <a:lstStyle/>
          <a:p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079500"/>
            <a:ext cx="8229600" cy="4630738"/>
          </a:xfrm>
          <a:ln/>
        </p:spPr>
        <p:txBody>
          <a:bodyPr lIns="0" tIns="0" rIns="0" bIns="0"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GB" altLang="ru-RU" sz="4000" b="1">
                <a:solidFill>
                  <a:srgbClr val="800000"/>
                </a:solidFill>
              </a:rPr>
              <a:t>Бензимидазолы/ пробензимидазолы-</a:t>
            </a:r>
            <a:r>
              <a:rPr lang="en-GB" altLang="ru-RU" sz="4000" b="1"/>
              <a:t>препараты этой группы  действуют на клетки кишечника гельминтов предотвращая захват глюкозы, что приводит к "голоданию" паразита. Эти препараты не токсичны.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382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Биология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возбудителя</a:t>
            </a:r>
            <a:r>
              <a:rPr lang="en-GB" b="1" dirty="0">
                <a:cs typeface="Times New Roman" pitchFamily="16" charset="0"/>
              </a:rPr>
              <a:t>.</a:t>
            </a:r>
            <a:r>
              <a:rPr lang="en-GB" dirty="0">
                <a:cs typeface="Times New Roman" pitchFamily="16" charset="0"/>
              </a:rPr>
              <a:t>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340769"/>
            <a:ext cx="8712968" cy="5060032"/>
          </a:xfrm>
          <a:ln/>
        </p:spPr>
        <p:txBody>
          <a:bodyPr>
            <a:normAutofit fontScale="775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err="1">
                <a:cs typeface="Times New Roman" pitchFamily="16" charset="0"/>
              </a:rPr>
              <a:t>Яйца</a:t>
            </a:r>
            <a:r>
              <a:rPr lang="en-GB" sz="4400" b="1" dirty="0">
                <a:cs typeface="Times New Roman" pitchFamily="16" charset="0"/>
              </a:rPr>
              <a:t> с </a:t>
            </a:r>
            <a:r>
              <a:rPr lang="en-GB" sz="4400" b="1" dirty="0" err="1">
                <a:cs typeface="Times New Roman" pitchFamily="16" charset="0"/>
              </a:rPr>
              <a:t>мирацидиями</a:t>
            </a:r>
            <a:r>
              <a:rPr lang="en-GB" sz="4400" b="1" dirty="0">
                <a:cs typeface="Times New Roman" pitchFamily="16" charset="0"/>
              </a:rPr>
              <a:t> с </a:t>
            </a:r>
            <a:r>
              <a:rPr lang="en-GB" sz="4400" b="1" dirty="0" err="1">
                <a:cs typeface="Times New Roman" pitchFamily="16" charset="0"/>
              </a:rPr>
              <a:t>желчью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попадают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кишечник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животных</a:t>
            </a:r>
            <a:r>
              <a:rPr lang="en-GB" sz="4400" b="1" dirty="0">
                <a:cs typeface="Times New Roman" pitchFamily="16" charset="0"/>
              </a:rPr>
              <a:t>, </a:t>
            </a:r>
            <a:endParaRPr lang="ru-RU" sz="4400" b="1" dirty="0" smtClean="0">
              <a:cs typeface="Times New Roman" pitchFamily="16" charset="0"/>
            </a:endParaRP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smtClean="0">
                <a:cs typeface="Times New Roman" pitchFamily="16" charset="0"/>
              </a:rPr>
              <a:t>а </a:t>
            </a:r>
            <a:r>
              <a:rPr lang="en-GB" sz="4400" b="1" dirty="0" err="1">
                <a:cs typeface="Times New Roman" pitchFamily="16" charset="0"/>
              </a:rPr>
              <a:t>затем</a:t>
            </a:r>
            <a:r>
              <a:rPr lang="en-GB" sz="4400" b="1" dirty="0">
                <a:cs typeface="Times New Roman" pitchFamily="16" charset="0"/>
              </a:rPr>
              <a:t> с </a:t>
            </a:r>
            <a:r>
              <a:rPr lang="en-GB" sz="4400" b="1" dirty="0" err="1">
                <a:cs typeface="Times New Roman" pitchFamily="16" charset="0"/>
              </a:rPr>
              <a:t>фекалиями</a:t>
            </a:r>
            <a:r>
              <a:rPr lang="en-GB" sz="4400" b="1" dirty="0">
                <a:cs typeface="Times New Roman" pitchFamily="16" charset="0"/>
              </a:rPr>
              <a:t> — </a:t>
            </a:r>
            <a:r>
              <a:rPr lang="en-GB" sz="4400" b="1" dirty="0" err="1">
                <a:cs typeface="Times New Roman" pitchFamily="16" charset="0"/>
              </a:rPr>
              <a:t>во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внешнюю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среду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где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их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заглатывают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наземные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моллюски</a:t>
            </a:r>
            <a:r>
              <a:rPr lang="en-GB" sz="4400" b="1" dirty="0" smtClean="0">
                <a:cs typeface="Times New Roman" pitchFamily="16" charset="0"/>
              </a:rPr>
              <a:t>.</a:t>
            </a:r>
            <a:endParaRPr lang="ru-RU" sz="4400" b="1" dirty="0" smtClean="0">
              <a:cs typeface="Times New Roman" pitchFamily="16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cs typeface="Times New Roman" pitchFamily="16" charset="0"/>
              </a:rPr>
              <a:t>В </a:t>
            </a:r>
            <a:r>
              <a:rPr lang="en-GB" sz="4400" dirty="0" err="1">
                <a:cs typeface="Times New Roman" pitchFamily="16" charset="0"/>
              </a:rPr>
              <a:t>кишечнике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моллюска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яйца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выходит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мирацидий</a:t>
            </a:r>
            <a:r>
              <a:rPr lang="en-GB" sz="4400" dirty="0">
                <a:cs typeface="Times New Roman" pitchFamily="16" charset="0"/>
              </a:rPr>
              <a:t>, </a:t>
            </a:r>
            <a:r>
              <a:rPr lang="en-GB" sz="4400" dirty="0" err="1">
                <a:cs typeface="Times New Roman" pitchFamily="16" charset="0"/>
              </a:rPr>
              <a:t>проникает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пищеварительную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железу</a:t>
            </a:r>
            <a:r>
              <a:rPr lang="en-GB" sz="4400" dirty="0">
                <a:cs typeface="Times New Roman" pitchFamily="16" charset="0"/>
              </a:rPr>
              <a:t> (</a:t>
            </a:r>
            <a:r>
              <a:rPr lang="en-GB" sz="4400" dirty="0" err="1">
                <a:cs typeface="Times New Roman" pitchFamily="16" charset="0"/>
              </a:rPr>
              <a:t>печень</a:t>
            </a:r>
            <a:r>
              <a:rPr lang="en-GB" sz="4400" dirty="0">
                <a:cs typeface="Times New Roman" pitchFamily="16" charset="0"/>
              </a:rPr>
              <a:t>),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 err="1">
                <a:cs typeface="Times New Roman" pitchFamily="16" charset="0"/>
              </a:rPr>
              <a:t>Происходит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развитие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двух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поколений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спороцист</a:t>
            </a:r>
            <a:r>
              <a:rPr lang="en-GB" sz="4400" dirty="0">
                <a:cs typeface="Times New Roman" pitchFamily="16" charset="0"/>
              </a:rPr>
              <a:t> (</a:t>
            </a:r>
            <a:r>
              <a:rPr lang="en-GB" sz="4400" dirty="0" err="1">
                <a:cs typeface="Times New Roman" pitchFamily="16" charset="0"/>
              </a:rPr>
              <a:t>материнские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дочерние</a:t>
            </a:r>
            <a:r>
              <a:rPr lang="en-GB" sz="4400" dirty="0">
                <a:cs typeface="Times New Roman" pitchFamily="16" charset="0"/>
              </a:rPr>
              <a:t>), </a:t>
            </a:r>
            <a:r>
              <a:rPr lang="en-GB" sz="4400" dirty="0" err="1">
                <a:cs typeface="Times New Roman" pitchFamily="16" charset="0"/>
              </a:rPr>
              <a:t>которые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производят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церкарий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 dirty="0" smtClean="0">
                <a:cs typeface="Times New Roman" pitchFamily="16" charset="0"/>
              </a:rPr>
              <a:t> </a:t>
            </a: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88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14400"/>
            <a:ext cx="8070850" cy="5486400"/>
          </a:xfrm>
          <a:ln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 err="1">
                <a:cs typeface="Times New Roman" pitchFamily="16" charset="0"/>
              </a:rPr>
              <a:t>Церкарии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заносятся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кровью</a:t>
            </a:r>
            <a:r>
              <a:rPr lang="en-GB" sz="4400" b="1" dirty="0">
                <a:cs typeface="Times New Roman" pitchFamily="16" charset="0"/>
              </a:rPr>
              <a:t> в </a:t>
            </a:r>
            <a:r>
              <a:rPr lang="en-GB" sz="4400" b="1" dirty="0" err="1">
                <a:cs typeface="Times New Roman" pitchFamily="16" charset="0"/>
              </a:rPr>
              <a:t>дыхательную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полость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моллюска</a:t>
            </a:r>
            <a:r>
              <a:rPr lang="en-GB" sz="4400" b="1" dirty="0">
                <a:cs typeface="Times New Roman" pitchFamily="16" charset="0"/>
              </a:rPr>
              <a:t>, </a:t>
            </a:r>
            <a:r>
              <a:rPr lang="en-GB" sz="4400" b="1" dirty="0" err="1">
                <a:cs typeface="Times New Roman" pitchFamily="16" charset="0"/>
              </a:rPr>
              <a:t>где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обволакиваются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клейким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слизистым</a:t>
            </a:r>
            <a:r>
              <a:rPr lang="en-GB" sz="4400" b="1" dirty="0">
                <a:cs typeface="Times New Roman" pitchFamily="16" charset="0"/>
              </a:rPr>
              <a:t> </a:t>
            </a:r>
            <a:r>
              <a:rPr lang="en-GB" sz="4400" b="1" dirty="0" err="1">
                <a:cs typeface="Times New Roman" pitchFamily="16" charset="0"/>
              </a:rPr>
              <a:t>веществом</a:t>
            </a:r>
            <a:r>
              <a:rPr lang="en-GB" sz="4400" dirty="0">
                <a:cs typeface="Times New Roman" pitchFamily="16" charset="0"/>
              </a:rPr>
              <a:t>. </a:t>
            </a:r>
            <a:r>
              <a:rPr lang="en-GB" sz="4400" dirty="0" err="1">
                <a:cs typeface="Times New Roman" pitchFamily="16" charset="0"/>
              </a:rPr>
              <a:t>Образовавшиеся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слизистые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комочки</a:t>
            </a:r>
            <a:r>
              <a:rPr lang="en-GB" sz="4400" dirty="0">
                <a:cs typeface="Times New Roman" pitchFamily="16" charset="0"/>
              </a:rPr>
              <a:t> (</a:t>
            </a:r>
            <a:r>
              <a:rPr lang="en-GB" sz="4400" dirty="0" err="1">
                <a:cs typeface="Times New Roman" pitchFamily="16" charset="0"/>
              </a:rPr>
              <a:t>по</a:t>
            </a:r>
            <a:r>
              <a:rPr lang="en-GB" sz="4400" dirty="0">
                <a:cs typeface="Times New Roman" pitchFamily="16" charset="0"/>
              </a:rPr>
              <a:t> 100—200 и </a:t>
            </a:r>
            <a:r>
              <a:rPr lang="en-GB" sz="4400" dirty="0" err="1">
                <a:cs typeface="Times New Roman" pitchFamily="16" charset="0"/>
              </a:rPr>
              <a:t>более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каждом</a:t>
            </a:r>
            <a:r>
              <a:rPr lang="en-GB" sz="4400" dirty="0">
                <a:cs typeface="Times New Roman" pitchFamily="16" charset="0"/>
              </a:rPr>
              <a:t>) </a:t>
            </a:r>
            <a:r>
              <a:rPr lang="en-GB" sz="4400" dirty="0" err="1">
                <a:cs typeface="Times New Roman" pitchFamily="16" charset="0"/>
              </a:rPr>
              <a:t>выталкиваются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дыхательными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движениями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из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моллюска</a:t>
            </a:r>
            <a:r>
              <a:rPr lang="en-GB" sz="4400" dirty="0">
                <a:cs typeface="Times New Roman" pitchFamily="16" charset="0"/>
              </a:rPr>
              <a:t> и </a:t>
            </a:r>
            <a:r>
              <a:rPr lang="en-GB" sz="4400" dirty="0" err="1">
                <a:cs typeface="Times New Roman" pitchFamily="16" charset="0"/>
              </a:rPr>
              <a:t>прилипают</a:t>
            </a:r>
            <a:r>
              <a:rPr lang="en-GB" sz="4400" dirty="0">
                <a:cs typeface="Times New Roman" pitchFamily="16" charset="0"/>
              </a:rPr>
              <a:t> к </a:t>
            </a:r>
            <a:r>
              <a:rPr lang="en-GB" sz="4400" dirty="0" err="1">
                <a:cs typeface="Times New Roman" pitchFamily="16" charset="0"/>
              </a:rPr>
              <a:t>растениям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400" dirty="0" err="1">
                <a:cs typeface="Times New Roman" pitchFamily="16" charset="0"/>
              </a:rPr>
              <a:t>Развитие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дикроцелий</a:t>
            </a:r>
            <a:r>
              <a:rPr lang="en-GB" sz="4400" dirty="0">
                <a:cs typeface="Times New Roman" pitchFamily="16" charset="0"/>
              </a:rPr>
              <a:t> в </a:t>
            </a:r>
            <a:r>
              <a:rPr lang="en-GB" sz="4400" dirty="0" err="1">
                <a:cs typeface="Times New Roman" pitchFamily="16" charset="0"/>
              </a:rPr>
              <a:t>моллюске</a:t>
            </a:r>
            <a:r>
              <a:rPr lang="en-GB" sz="4400" dirty="0">
                <a:cs typeface="Times New Roman" pitchFamily="16" charset="0"/>
              </a:rPr>
              <a:t> </a:t>
            </a:r>
            <a:r>
              <a:rPr lang="en-GB" sz="4400" dirty="0" err="1">
                <a:cs typeface="Times New Roman" pitchFamily="16" charset="0"/>
              </a:rPr>
              <a:t>длится</a:t>
            </a:r>
            <a:r>
              <a:rPr lang="en-GB" sz="4400" dirty="0">
                <a:cs typeface="Times New Roman" pitchFamily="16" charset="0"/>
              </a:rPr>
              <a:t> 3—6 </a:t>
            </a:r>
            <a:r>
              <a:rPr lang="en-GB" sz="4400" dirty="0" err="1">
                <a:cs typeface="Times New Roman" pitchFamily="16" charset="0"/>
              </a:rPr>
              <a:t>мес</a:t>
            </a:r>
            <a:r>
              <a:rPr lang="en-GB" sz="4400" dirty="0">
                <a:cs typeface="Times New Roman" pitchFamily="16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100"/>
              </a:spcBef>
            </a:pPr>
            <a:r>
              <a:rPr lang="en-GB" sz="4400" b="1" dirty="0" smtClean="0">
                <a:cs typeface="Times New Roman" pitchFamily="16" charset="0"/>
              </a:rPr>
              <a:t> </a:t>
            </a:r>
            <a:endParaRPr lang="en-GB" sz="44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29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609600"/>
            <a:ext cx="7772400" cy="59436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 dirty="0" err="1">
                <a:cs typeface="Times New Roman" pitchFamily="16" charset="0"/>
              </a:rPr>
              <a:t>Во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внешней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среде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слизистые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комочки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заглатываются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муравьями</a:t>
            </a:r>
            <a:r>
              <a:rPr lang="en-GB" sz="4000" b="1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 dirty="0">
                <a:cs typeface="Times New Roman" pitchFamily="16" charset="0"/>
              </a:rPr>
              <a:t>В </a:t>
            </a:r>
            <a:r>
              <a:rPr lang="en-GB" sz="4000" b="1" dirty="0" err="1">
                <a:cs typeface="Times New Roman" pitchFamily="16" charset="0"/>
              </a:rPr>
              <a:t>организме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муравья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проникают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из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его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кишечника</a:t>
            </a:r>
            <a:r>
              <a:rPr lang="en-GB" sz="4000" b="1" dirty="0">
                <a:cs typeface="Times New Roman" pitchFamily="16" charset="0"/>
              </a:rPr>
              <a:t> в </a:t>
            </a:r>
            <a:r>
              <a:rPr lang="en-GB" sz="4000" b="1" dirty="0" err="1">
                <a:cs typeface="Times New Roman" pitchFamily="16" charset="0"/>
              </a:rPr>
              <a:t>брюшную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полость</a:t>
            </a:r>
            <a:r>
              <a:rPr lang="en-GB" sz="4000" b="1" dirty="0">
                <a:cs typeface="Times New Roman" pitchFamily="16" charset="0"/>
              </a:rPr>
              <a:t>, </a:t>
            </a:r>
            <a:r>
              <a:rPr lang="en-GB" sz="4000" b="1" dirty="0" err="1">
                <a:cs typeface="Times New Roman" pitchFamily="16" charset="0"/>
              </a:rPr>
              <a:t>иногда</a:t>
            </a:r>
            <a:r>
              <a:rPr lang="en-GB" sz="4000" b="1" dirty="0">
                <a:cs typeface="Times New Roman" pitchFamily="16" charset="0"/>
              </a:rPr>
              <a:t> в </a:t>
            </a:r>
            <a:r>
              <a:rPr lang="en-GB" sz="4000" b="1" dirty="0" err="1">
                <a:cs typeface="Times New Roman" pitchFamily="16" charset="0"/>
              </a:rPr>
              <a:t>головной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мозг</a:t>
            </a:r>
            <a:r>
              <a:rPr lang="en-GB" sz="4000" b="1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 dirty="0" err="1">
                <a:cs typeface="Times New Roman" pitchFamily="16" charset="0"/>
              </a:rPr>
              <a:t>Через</a:t>
            </a:r>
            <a:r>
              <a:rPr lang="en-GB" sz="4000" b="1" dirty="0">
                <a:cs typeface="Times New Roman" pitchFamily="16" charset="0"/>
              </a:rPr>
              <a:t> 1—2 </a:t>
            </a:r>
            <a:r>
              <a:rPr lang="en-GB" sz="4000" b="1" dirty="0" err="1">
                <a:cs typeface="Times New Roman" pitchFamily="16" charset="0"/>
              </a:rPr>
              <a:t>мес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развиваются</a:t>
            </a:r>
            <a:r>
              <a:rPr lang="en-GB" sz="4000" b="1" dirty="0">
                <a:cs typeface="Times New Roman" pitchFamily="16" charset="0"/>
              </a:rPr>
              <a:t> в </a:t>
            </a:r>
            <a:r>
              <a:rPr lang="en-GB" sz="4000" b="1" dirty="0" err="1">
                <a:cs typeface="Times New Roman" pitchFamily="16" charset="0"/>
              </a:rPr>
              <a:t>инвазионные</a:t>
            </a:r>
            <a:r>
              <a:rPr lang="en-GB" sz="4000" b="1" dirty="0">
                <a:cs typeface="Times New Roman" pitchFamily="16" charset="0"/>
              </a:rPr>
              <a:t> </a:t>
            </a:r>
            <a:r>
              <a:rPr lang="en-GB" sz="4000" b="1" dirty="0" err="1">
                <a:cs typeface="Times New Roman" pitchFamily="16" charset="0"/>
              </a:rPr>
              <a:t>метацеркарии</a:t>
            </a:r>
            <a:r>
              <a:rPr lang="en-GB" sz="4000" b="1" dirty="0">
                <a:cs typeface="Times New Roman" pitchFamily="1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9436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005387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GB" sz="4400" b="1">
                <a:cs typeface="Times New Roman" pitchFamily="16" charset="0"/>
              </a:rPr>
              <a:t>Повреждение мозга муравьев побуждает их лезть вверх и оставаться на верхушке травы, т.о. повышая вероятность заглатывания конечными хозяевами</a:t>
            </a:r>
            <a:r>
              <a:rPr lang="en-GB" sz="4400">
                <a:cs typeface="Times New Roman" pitchFamily="16" charset="0"/>
              </a:rPr>
              <a:t>.</a:t>
            </a:r>
            <a:r>
              <a:rPr lang="en-GB" sz="4400"/>
              <a:t> </a:t>
            </a:r>
          </a:p>
          <a:p>
            <a:pPr>
              <a:lnSpc>
                <a:spcPct val="90000"/>
              </a:lnSpc>
              <a:spcBef>
                <a:spcPts val="1100"/>
              </a:spcBef>
              <a:buFont typeface="Wingdings" charset="2"/>
              <a:buNone/>
            </a:pP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629306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4170362" cy="5576888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Дефинитивные хозяева заражаются дикроцелиозом во время пастьбы, проглатывая вместе с травой инвазированных муравьев.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165350"/>
            <a:ext cx="4033837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07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15925"/>
            <a:ext cx="8204200" cy="5830888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Метацеркарии после переваривания муравьев освобождаются от цист, юные паразиты активно проникают в печень животного через общий желчный проток и за 1,5—3 мес развиваются в мариту.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Миграции в паренхиме не происходит.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charset="2"/>
              <a:buNone/>
            </a:pPr>
            <a:endParaRPr lang="en-GB" sz="40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60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Эпизоотологические</a:t>
            </a:r>
            <a:r>
              <a:rPr lang="en-GB" sz="4000" b="1" dirty="0">
                <a:solidFill>
                  <a:srgbClr val="FF0000"/>
                </a:solidFill>
                <a:cs typeface="Times New Roman" pitchFamily="16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cs typeface="Times New Roman" pitchFamily="16" charset="0"/>
              </a:rPr>
              <a:t>данные</a:t>
            </a:r>
            <a:r>
              <a:rPr lang="en-GB" b="1" dirty="0">
                <a:cs typeface="Times New Roman" pitchFamily="16" charset="0"/>
              </a:rPr>
              <a:t>.</a:t>
            </a:r>
            <a:r>
              <a:rPr lang="en-GB" dirty="0">
                <a:cs typeface="Times New Roman" pitchFamily="16" charset="0"/>
              </a:rPr>
              <a:t> 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12875"/>
            <a:ext cx="7772400" cy="5064125"/>
          </a:xfrm>
          <a:ln/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Отличается от Fasciola двумя основными факторами:</a:t>
            </a:r>
          </a:p>
          <a:p>
            <a:pPr marL="341313" indent="-341313" algn="just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000" b="1">
              <a:cs typeface="Times New Roman" pitchFamily="16" charset="0"/>
            </a:endParaRPr>
          </a:p>
          <a:p>
            <a:pPr marL="341313" indent="-341313" algn="just">
              <a:lnSpc>
                <a:spcPct val="90000"/>
              </a:lnSpc>
              <a:spcBef>
                <a:spcPts val="10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000" b="1">
                <a:cs typeface="Times New Roman" pitchFamily="16" charset="0"/>
              </a:rPr>
              <a:t>1.     Промежуточные хозяева не зависят от воды и распространяются по земле.</a:t>
            </a:r>
          </a:p>
          <a:p>
            <a:pPr marL="341313" indent="-341313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0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61975"/>
            <a:ext cx="8229600" cy="1176338"/>
          </a:xfrm>
          <a:ln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5175"/>
            <a:ext cx="8229600" cy="5365750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2. Яйца могут выживать на сухом пастбище месяцами.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GB" sz="4000" b="1">
                <a:cs typeface="Times New Roman" pitchFamily="16" charset="0"/>
              </a:rPr>
              <a:t>Яйца и личиночные формы паразитов могут перезимовывать в моллюсках и муравьях, не теряя своей инвазионности.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charset="2"/>
              <a:buNone/>
            </a:pPr>
            <a:endParaRPr lang="en-GB" sz="40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92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879475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u="sng" dirty="0" err="1">
                <a:solidFill>
                  <a:srgbClr val="FF0000"/>
                </a:solidFill>
                <a:cs typeface="Times New Roman" pitchFamily="16" charset="0"/>
              </a:rPr>
              <a:t>Патогенез</a:t>
            </a:r>
            <a:r>
              <a:rPr lang="en-GB" b="1" u="sng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718050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3200" b="1" dirty="0" err="1">
                <a:cs typeface="Times New Roman" pitchFamily="16" charset="0"/>
              </a:rPr>
              <a:t>Чаще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всего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печень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практически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не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поражена</a:t>
            </a:r>
            <a:r>
              <a:rPr lang="en-GB" sz="3200" b="1" dirty="0">
                <a:cs typeface="Times New Roman" pitchFamily="16" charset="0"/>
              </a:rPr>
              <a:t>. </a:t>
            </a:r>
            <a:r>
              <a:rPr lang="en-GB" sz="3200" b="1" dirty="0" err="1">
                <a:cs typeface="Times New Roman" pitchFamily="16" charset="0"/>
              </a:rPr>
              <a:t>Дикроцелии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вызывают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пат</a:t>
            </a:r>
            <a:r>
              <a:rPr lang="en-GB" sz="3200" b="1" dirty="0">
                <a:cs typeface="Times New Roman" pitchFamily="16" charset="0"/>
              </a:rPr>
              <a:t>. </a:t>
            </a:r>
            <a:r>
              <a:rPr lang="en-GB" sz="3200" b="1" dirty="0" err="1">
                <a:cs typeface="Times New Roman" pitchFamily="16" charset="0"/>
              </a:rPr>
              <a:t>изменения</a:t>
            </a:r>
            <a:r>
              <a:rPr lang="en-GB" sz="3200" b="1" dirty="0">
                <a:cs typeface="Times New Roman" pitchFamily="16" charset="0"/>
              </a:rPr>
              <a:t> в </a:t>
            </a:r>
            <a:r>
              <a:rPr lang="en-GB" sz="3200" b="1" dirty="0" err="1">
                <a:cs typeface="Times New Roman" pitchFamily="16" charset="0"/>
              </a:rPr>
              <a:t>желчных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протоках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печени</a:t>
            </a:r>
            <a:r>
              <a:rPr lang="en-GB" sz="3200" b="1" dirty="0">
                <a:cs typeface="Times New Roman" pitchFamily="16" charset="0"/>
              </a:rPr>
              <a:t> (</a:t>
            </a:r>
            <a:r>
              <a:rPr lang="en-GB" sz="3200" b="1" dirty="0" err="1">
                <a:cs typeface="Times New Roman" pitchFamily="16" charset="0"/>
              </a:rPr>
              <a:t>фиброз</a:t>
            </a:r>
            <a:r>
              <a:rPr lang="en-GB" sz="3200" b="1" dirty="0">
                <a:cs typeface="Times New Roman" pitchFamily="16" charset="0"/>
              </a:rPr>
              <a:t> </a:t>
            </a:r>
            <a:r>
              <a:rPr lang="en-GB" sz="3200" b="1" dirty="0" err="1">
                <a:cs typeface="Times New Roman" pitchFamily="16" charset="0"/>
              </a:rPr>
              <a:t>протоков</a:t>
            </a:r>
            <a:r>
              <a:rPr lang="en-GB" sz="3200" b="1" dirty="0" smtClean="0">
                <a:cs typeface="Times New Roman" pitchFamily="16" charset="0"/>
              </a:rPr>
              <a:t>).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При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интенсивной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инвазии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отмечают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хроническое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катаральное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воспаление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желчных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протоков</a:t>
            </a:r>
            <a:r>
              <a:rPr lang="en-GB" sz="3200" dirty="0">
                <a:cs typeface="Times New Roman" pitchFamily="16" charset="0"/>
              </a:rPr>
              <a:t>, </a:t>
            </a:r>
            <a:r>
              <a:rPr lang="en-GB" sz="3200" dirty="0" err="1">
                <a:cs typeface="Times New Roman" pitchFamily="16" charset="0"/>
              </a:rPr>
              <a:t>которое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может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завершиться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милиарным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циррозом</a:t>
            </a:r>
            <a:r>
              <a:rPr lang="en-GB" sz="3200" dirty="0">
                <a:cs typeface="Times New Roman" pitchFamily="16" charset="0"/>
              </a:rPr>
              <a:t> </a:t>
            </a:r>
            <a:r>
              <a:rPr lang="en-GB" sz="3200" dirty="0" err="1">
                <a:cs typeface="Times New Roman" pitchFamily="16" charset="0"/>
              </a:rPr>
              <a:t>печени</a:t>
            </a:r>
            <a:r>
              <a:rPr lang="en-GB" sz="3200" dirty="0">
                <a:cs typeface="Times New Roman" pitchFamily="16" charset="0"/>
              </a:rPr>
              <a:t>. </a:t>
            </a:r>
          </a:p>
          <a:p>
            <a:pPr>
              <a:lnSpc>
                <a:spcPct val="90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3200" b="1" dirty="0" smtClean="0">
                <a:cs typeface="Times New Roman" pitchFamily="16" charset="0"/>
              </a:rPr>
              <a:t> </a:t>
            </a:r>
            <a:endParaRPr lang="en-GB" sz="3200" b="1" dirty="0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7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u="sng" dirty="0" err="1">
                <a:solidFill>
                  <a:srgbClr val="FF0000"/>
                </a:solidFill>
                <a:cs typeface="Times New Roman" pitchFamily="16" charset="0"/>
              </a:rPr>
              <a:t>Иммунитет</a:t>
            </a:r>
            <a:r>
              <a:rPr lang="en-GB" sz="4800" b="1" u="sng" dirty="0">
                <a:solidFill>
                  <a:srgbClr val="FF0000"/>
                </a:solidFill>
                <a:cs typeface="Times New Roman" pitchFamily="16" charset="0"/>
              </a:rPr>
              <a:t>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44675"/>
            <a:ext cx="7772400" cy="4175125"/>
          </a:xfrm>
          <a:ln/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1100"/>
              </a:spcBef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r>
              <a:rPr lang="en-GB" sz="4400" b="1">
                <a:cs typeface="Times New Roman" pitchFamily="16" charset="0"/>
              </a:rPr>
              <a:t>В результате первичного заражения создается кратковременный иммунитет со слабой напряженностью.</a:t>
            </a:r>
          </a:p>
          <a:p>
            <a:pPr marL="341313" indent="-341313">
              <a:lnSpc>
                <a:spcPct val="90000"/>
              </a:lnSpc>
              <a:spcBef>
                <a:spcPts val="1100"/>
              </a:spcBef>
              <a:buFont typeface="Wingdings" charset="2"/>
              <a:buNone/>
              <a:tabLst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</a:pPr>
            <a:endParaRPr lang="en-GB" sz="4400" b="1"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69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4030</Words>
  <Application>Microsoft Office PowerPoint</Application>
  <PresentationFormat>Экран (4:3)</PresentationFormat>
  <Paragraphs>311</Paragraphs>
  <Slides>131</Slides>
  <Notes>131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131</vt:i4>
      </vt:variant>
    </vt:vector>
  </HeadingPairs>
  <TitlesOfParts>
    <vt:vector size="132" baseType="lpstr">
      <vt:lpstr>Углы</vt:lpstr>
      <vt:lpstr>Лекция №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Антгельминтные препараты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ТРЕМАТОДЫ И ТРЕМАТОДОЗЫ</vt:lpstr>
      <vt:lpstr>Презентация PowerPoint</vt:lpstr>
      <vt:lpstr>ФАСЦИОЛЕЗ</vt:lpstr>
      <vt:lpstr>Презентация PowerPoint</vt:lpstr>
      <vt:lpstr>Презентация PowerPoint</vt:lpstr>
      <vt:lpstr>Презентация PowerPoint</vt:lpstr>
      <vt:lpstr>Презентация PowerPoint</vt:lpstr>
      <vt:lpstr>Морфология </vt:lpstr>
      <vt:lpstr>Локализация. </vt:lpstr>
      <vt:lpstr>Презентация PowerPoint</vt:lpstr>
      <vt:lpstr>Презентация PowerPoint</vt:lpstr>
      <vt:lpstr>Презентация PowerPoint</vt:lpstr>
      <vt:lpstr>Фасциола обыкновенная</vt:lpstr>
      <vt:lpstr>Презентация PowerPoint</vt:lpstr>
      <vt:lpstr>Презентация PowerPoint</vt:lpstr>
      <vt:lpstr>Яица фасциол</vt:lpstr>
      <vt:lpstr>Презентация PowerPoint</vt:lpstr>
      <vt:lpstr>Биологический цикл. </vt:lpstr>
      <vt:lpstr>Презентация PowerPoint</vt:lpstr>
      <vt:lpstr>Мирацидий</vt:lpstr>
      <vt:lpstr>Презентация PowerPoint</vt:lpstr>
      <vt:lpstr>взрослая редия, содержащая церкарии </vt:lpstr>
      <vt:lpstr>Презентация PowerPoint</vt:lpstr>
      <vt:lpstr>церкария </vt:lpstr>
      <vt:lpstr>Презентация PowerPoint</vt:lpstr>
      <vt:lpstr>адолескарий </vt:lpstr>
      <vt:lpstr>Презентация PowerPoint</vt:lpstr>
      <vt:lpstr>Презентация PowerPoint</vt:lpstr>
      <vt:lpstr>Презентация PowerPoint</vt:lpstr>
      <vt:lpstr>Презентация PowerPoint</vt:lpstr>
      <vt:lpstr>Эпизоотологические данные 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Течение болезни</vt:lpstr>
      <vt:lpstr>Презентация PowerPoint</vt:lpstr>
      <vt:lpstr>Презентация PowerPoint</vt:lpstr>
      <vt:lpstr>Патологоанатомические изменения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Иммунитет. </vt:lpstr>
      <vt:lpstr>Диагностика. </vt:lpstr>
      <vt:lpstr>Лечение. </vt:lpstr>
      <vt:lpstr>Презентация PowerPoint</vt:lpstr>
      <vt:lpstr>Презентация PowerPoint</vt:lpstr>
      <vt:lpstr>Профилактика:</vt:lpstr>
      <vt:lpstr>ПАРАМФИСТОМОЗ</vt:lpstr>
      <vt:lpstr>Презентация PowerPoint</vt:lpstr>
      <vt:lpstr>Цикл развития </vt:lpstr>
      <vt:lpstr>Презентация PowerPoint</vt:lpstr>
      <vt:lpstr>Патогенез. </vt:lpstr>
      <vt:lpstr>разрез взрослой особи, кормящаяся на эпителии рубца </vt:lpstr>
      <vt:lpstr>Течение и симптомы </vt:lpstr>
      <vt:lpstr>Патологоанатомические изменения </vt:lpstr>
      <vt:lpstr>взрослые парамфистомы, прикрепленные к стенке рубца.  </vt:lpstr>
      <vt:lpstr>Диагноз </vt:lpstr>
      <vt:lpstr>Лечение. </vt:lpstr>
      <vt:lpstr>ДИКРОЦЕЛИОЗ </vt:lpstr>
      <vt:lpstr>Возбудитель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хозяева: </vt:lpstr>
      <vt:lpstr>Презентация PowerPoint</vt:lpstr>
      <vt:lpstr>Биология возбудителя.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Эпизоотологические данные. </vt:lpstr>
      <vt:lpstr>Презентация PowerPoint</vt:lpstr>
      <vt:lpstr>Патогенез.</vt:lpstr>
      <vt:lpstr>Иммунитет.</vt:lpstr>
      <vt:lpstr>Симптомы болезни.</vt:lpstr>
      <vt:lpstr>Патологоанатомические изменения.</vt:lpstr>
      <vt:lpstr>Презентация PowerPoint</vt:lpstr>
      <vt:lpstr>Презентация PowerPoint</vt:lpstr>
      <vt:lpstr>Презентация PowerPoint</vt:lpstr>
      <vt:lpstr>Лечение.</vt:lpstr>
      <vt:lpstr>Презентация PowerPoint</vt:lpstr>
      <vt:lpstr>Профилактика</vt:lpstr>
      <vt:lpstr>Презентация PowerPoint</vt:lpstr>
      <vt:lpstr>ОПИСТОРХОЗ ПЛОТОЯДНЫХ</vt:lpstr>
      <vt:lpstr>Презентация PowerPoint</vt:lpstr>
      <vt:lpstr>Возбудитель.</vt:lpstr>
      <vt:lpstr>Презентация PowerPoint</vt:lpstr>
      <vt:lpstr>Презентация PowerPoint</vt:lpstr>
      <vt:lpstr>Презентация PowerPoint</vt:lpstr>
      <vt:lpstr>Биология возбудителя.</vt:lpstr>
      <vt:lpstr>Презентация PowerPoint</vt:lpstr>
      <vt:lpstr>Презентация PowerPoint</vt:lpstr>
      <vt:lpstr>Эпизоотологические данные.</vt:lpstr>
      <vt:lpstr>Презентация PowerPoint</vt:lpstr>
      <vt:lpstr>Патогенез.  </vt:lpstr>
      <vt:lpstr>Презентация PowerPoint</vt:lpstr>
      <vt:lpstr>Симптомы болезни.</vt:lpstr>
      <vt:lpstr>Презентация PowerPoint</vt:lpstr>
      <vt:lpstr>Патологоанатомические изменения.</vt:lpstr>
      <vt:lpstr>Диагноз</vt:lpstr>
      <vt:lpstr>Презентация PowerPoint</vt:lpstr>
      <vt:lpstr>Презентация PowerPoint</vt:lpstr>
      <vt:lpstr>Лечение. </vt:lpstr>
      <vt:lpstr>Профилактика.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3</dc:title>
  <dc:creator>35296-0017587</dc:creator>
  <cp:lastModifiedBy>User</cp:lastModifiedBy>
  <cp:revision>15</cp:revision>
  <dcterms:modified xsi:type="dcterms:W3CDTF">2022-03-01T22:09:41Z</dcterms:modified>
</cp:coreProperties>
</file>