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5"/>
  </p:notesMasterIdLst>
  <p:sldIdLst>
    <p:sldId id="256" r:id="rId3"/>
    <p:sldId id="272" r:id="rId4"/>
    <p:sldId id="260" r:id="rId5"/>
    <p:sldId id="306" r:id="rId6"/>
    <p:sldId id="282" r:id="rId7"/>
    <p:sldId id="261" r:id="rId8"/>
    <p:sldId id="267" r:id="rId9"/>
    <p:sldId id="283" r:id="rId10"/>
    <p:sldId id="262" r:id="rId11"/>
    <p:sldId id="268" r:id="rId12"/>
    <p:sldId id="264" r:id="rId13"/>
    <p:sldId id="274" r:id="rId14"/>
    <p:sldId id="284" r:id="rId15"/>
    <p:sldId id="265" r:id="rId16"/>
    <p:sldId id="275" r:id="rId17"/>
    <p:sldId id="281" r:id="rId18"/>
    <p:sldId id="273" r:id="rId19"/>
    <p:sldId id="276" r:id="rId20"/>
    <p:sldId id="277" r:id="rId21"/>
    <p:sldId id="278" r:id="rId22"/>
    <p:sldId id="280" r:id="rId23"/>
    <p:sldId id="279" r:id="rId24"/>
    <p:sldId id="285" r:id="rId25"/>
    <p:sldId id="286" r:id="rId26"/>
    <p:sldId id="287" r:id="rId27"/>
    <p:sldId id="288" r:id="rId28"/>
    <p:sldId id="290" r:id="rId29"/>
    <p:sldId id="289" r:id="rId30"/>
    <p:sldId id="291" r:id="rId31"/>
    <p:sldId id="292" r:id="rId32"/>
    <p:sldId id="294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>
        <p:scale>
          <a:sx n="67" d="100"/>
          <a:sy n="67" d="100"/>
        </p:scale>
        <p:origin x="-1906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7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microsoft.com/office/2007/relationships/hdphoto" Target="../media/hdphoto1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microsoft.com/office/2007/relationships/hdphoto" Target="../media/hdphoto1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microsoft.com/office/2007/relationships/hdphoto" Target="../media/hdphoto1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microsoft.com/office/2007/relationships/hdphoto" Target="../media/hdphoto18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9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54.png"/><Relationship Id="rId10" Type="http://schemas.microsoft.com/office/2007/relationships/hdphoto" Target="../media/hdphoto25.wdp"/><Relationship Id="rId4" Type="http://schemas.openxmlformats.org/officeDocument/2006/relationships/image" Target="../media/image4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7.wdp"/><Relationship Id="rId5" Type="http://schemas.openxmlformats.org/officeDocument/2006/relationships/image" Target="../media/image58.png"/><Relationship Id="rId10" Type="http://schemas.microsoft.com/office/2007/relationships/hdphoto" Target="../media/hdphoto29.wdp"/><Relationship Id="rId4" Type="http://schemas.microsoft.com/office/2007/relationships/hdphoto" Target="../media/hdphoto26.wdp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0.wdp"/><Relationship Id="rId5" Type="http://schemas.openxmlformats.org/officeDocument/2006/relationships/image" Target="../media/image6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3.wdp"/><Relationship Id="rId5" Type="http://schemas.openxmlformats.org/officeDocument/2006/relationships/image" Target="../media/image66.png"/><Relationship Id="rId10" Type="http://schemas.microsoft.com/office/2007/relationships/hdphoto" Target="../media/hdphoto35.wdp"/><Relationship Id="rId4" Type="http://schemas.microsoft.com/office/2007/relationships/hdphoto" Target="../media/hdphoto32.wdp"/><Relationship Id="rId9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6.wdp"/><Relationship Id="rId5" Type="http://schemas.openxmlformats.org/officeDocument/2006/relationships/image" Target="../media/image7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5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8.wdp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jpe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2.png"/><Relationship Id="rId9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jpeg"/><Relationship Id="rId7" Type="http://schemas.openxmlformats.org/officeDocument/2006/relationships/image" Target="../media/image100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2.png"/><Relationship Id="rId4" Type="http://schemas.openxmlformats.org/officeDocument/2006/relationships/image" Target="../media/image98.jpeg"/><Relationship Id="rId9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Воинские звания </a:t>
            </a:r>
            <a:br>
              <a:rPr lang="ru-RU" sz="4000" dirty="0" smtClean="0"/>
            </a:br>
            <a:r>
              <a:rPr lang="ru-RU" sz="4000" dirty="0" smtClean="0"/>
              <a:t>и знаки различия ВС РФ</a:t>
            </a:r>
            <a:endParaRPr kumimoji="0" lang="ru-RU" sz="4000" kern="1200" noProof="0" dirty="0" smtClean="0">
              <a:ln w="6350">
                <a:noFill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старшина                                                 </a:t>
            </a:r>
            <a:r>
              <a:rPr lang="ru-RU" sz="1800" dirty="0" err="1" smtClean="0"/>
              <a:t>старшина</a:t>
            </a:r>
            <a:endParaRPr lang="ru-RU" sz="1800" dirty="0" smtClean="0"/>
          </a:p>
          <a:p>
            <a:r>
              <a:rPr lang="ru-RU" sz="1800" dirty="0" smtClean="0"/>
              <a:t>      2-й статьи                                                 1-й статьи</a:t>
            </a:r>
            <a:endParaRPr lang="ru-RU" sz="1800" dirty="0"/>
          </a:p>
        </p:txBody>
      </p:sp>
      <p:pic>
        <p:nvPicPr>
          <p:cNvPr id="6150" name="Picture 6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7" y="296527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8599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Военные училища\Погоны ВС РФ\02. Сержанты и старшины\Старшина 2 стать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7532"/>
            <a:ext cx="936104" cy="262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Военные училища\Погоны ВС РФ\02. Сержанты и старшины\Старшина 1 стать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63061"/>
            <a:ext cx="936104" cy="27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 smtClean="0"/>
              <a:t>                    старший                                                         старшина                </a:t>
            </a:r>
          </a:p>
          <a:p>
            <a:pPr marL="64008" indent="0">
              <a:buNone/>
            </a:pPr>
            <a:r>
              <a:rPr lang="ru-RU" sz="1800" dirty="0" smtClean="0"/>
              <a:t>                     сержант                                                        </a:t>
            </a:r>
            <a:endParaRPr lang="ru-RU" sz="1800" dirty="0"/>
          </a:p>
        </p:txBody>
      </p:sp>
      <p:pic>
        <p:nvPicPr>
          <p:cNvPr id="3074" name="Picture 2" descr="C:\Users\алексей\Desktop\звания\16_stser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1179455" cy="34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ей\Desktop\звания\15_starsh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5249"/>
            <a:ext cx="1179455" cy="34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3" y="188640"/>
            <a:ext cx="1803623" cy="12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1" y="167834"/>
            <a:ext cx="1865120" cy="12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Пользователь\Desktop\Военные училища\Погоны ВС РФ\02. Сержанты и старшины\Ст. сержант_полевой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33" y="3501008"/>
            <a:ext cx="1413590" cy="22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ользователь\Desktop\Военные училища\Погоны ВС РФ\02. Сержанты и старшины\Старшина_полевой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1" y="3501008"/>
            <a:ext cx="1461406" cy="22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 smtClean="0"/>
              <a:t>                 главный                                                          </a:t>
            </a:r>
            <a:r>
              <a:rPr lang="ru-RU" sz="1800" dirty="0" err="1" smtClean="0"/>
              <a:t>главный</a:t>
            </a:r>
            <a:r>
              <a:rPr lang="ru-RU" sz="1800" dirty="0" smtClean="0"/>
              <a:t>              </a:t>
            </a:r>
          </a:p>
          <a:p>
            <a:pPr marL="64008" indent="0">
              <a:buNone/>
            </a:pPr>
            <a:r>
              <a:rPr lang="ru-RU" sz="1800" dirty="0" smtClean="0"/>
              <a:t>               старшина                                                   корабельный            </a:t>
            </a:r>
          </a:p>
          <a:p>
            <a:pPr marL="64008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старшина</a:t>
            </a:r>
            <a:endParaRPr lang="ru-RU" sz="1800" dirty="0"/>
          </a:p>
        </p:txBody>
      </p:sp>
      <p:pic>
        <p:nvPicPr>
          <p:cNvPr id="7172" name="Picture 4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97" y="123217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4" y="157162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Пользователь\Desktop\Военные училища\Погоны ВС РФ\02. Сержанты и старшины\Главный старши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34" y="2818003"/>
            <a:ext cx="995734" cy="28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ользователь\Desktop\Военные училища\Погоны ВС РФ\02. Сержанты и старшины\Гл. корабельный старши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76" y="2844643"/>
            <a:ext cx="969328" cy="27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400" dirty="0" smtClean="0"/>
              <a:t>Прапорщики и мичманы</a:t>
            </a:r>
            <a:endParaRPr lang="ru-RU" sz="4400" dirty="0"/>
          </a:p>
        </p:txBody>
      </p:sp>
      <p:pic>
        <p:nvPicPr>
          <p:cNvPr id="19459" name="Picture 3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075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29" y="450912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9075"/>
            <a:ext cx="286455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        прапорщик                                      старший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прапорщик</a:t>
            </a:r>
            <a:endParaRPr lang="ru-RU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200" kern="1200" noProof="0" dirty="0" smtClean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Прапорщики и мичманы</a:t>
            </a:r>
            <a:endParaRPr lang="ru-RU" noProof="0" dirty="0"/>
          </a:p>
        </p:txBody>
      </p:sp>
      <p:pic>
        <p:nvPicPr>
          <p:cNvPr id="8196" name="Picture 4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5"/>
            <a:ext cx="1874104" cy="12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00791"/>
            <a:ext cx="2005435" cy="13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Военные училища\Погоны ВС РФ\03. Прапощики и мичманы\01.Прапорщ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24" y="2690488"/>
            <a:ext cx="969312" cy="27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Пользователь\Desktop\Военные училища\Погоны ВС РФ\03. Прапощики и мичманы\03. Прапорщик_полевой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34" y="3531705"/>
            <a:ext cx="1191084" cy="1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Пользователь\Desktop\Военные училища\Погоны ВС РФ\03. Прапощики и мичманы\04. Ст. прапорщик_парад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28" y="2668272"/>
            <a:ext cx="985075" cy="27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Пользователь\Desktop\Военные училища\Погоны ВС РФ\03. Прапощики и мичманы\06. Ст. прапорщик_полевой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24138"/>
            <a:ext cx="1231374" cy="18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 smtClean="0"/>
              <a:t>                    мичман                                                         старший              </a:t>
            </a:r>
          </a:p>
          <a:p>
            <a:pPr marL="64008" indent="0">
              <a:buNone/>
            </a:pPr>
            <a:r>
              <a:rPr lang="ru-RU" sz="1800" dirty="0" smtClean="0"/>
              <a:t>                                                                                            мичман</a:t>
            </a:r>
            <a:endParaRPr lang="ru-RU" sz="1800" dirty="0"/>
          </a:p>
        </p:txBody>
      </p:sp>
      <p:pic>
        <p:nvPicPr>
          <p:cNvPr id="9220" name="Picture 4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Пользователь\Desktop\Военные училища\Погоны ВС РФ\03. Прапощики и мичманы\07. Мичма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4" y="2665634"/>
            <a:ext cx="1176300" cy="29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Пользователь\Desktop\Военные училища\Погоны ВС РФ\03. Прапощики и мичманы\08. Ст. мичма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66" y="2665634"/>
            <a:ext cx="1105379" cy="29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400" dirty="0" smtClean="0"/>
              <a:t>Младшие офицеры</a:t>
            </a:r>
            <a:endParaRPr lang="ru-RU" sz="5400" dirty="0"/>
          </a:p>
        </p:txBody>
      </p:sp>
      <p:pic>
        <p:nvPicPr>
          <p:cNvPr id="16386" name="Picture 2" descr="C:\Users\алексей\Desktop\зван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450912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7" y="116632"/>
            <a:ext cx="286455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ru-RU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младший                                        лейтенант</a:t>
            </a:r>
          </a:p>
          <a:p>
            <a:pPr rtl="0" eaLnBrk="1" latinLnBrk="0" hangingPunct="1"/>
            <a:r>
              <a:rPr lang="ru-RU" sz="1800" dirty="0" smtClean="0"/>
              <a:t>             лейтенант</a:t>
            </a:r>
            <a:endParaRPr kumimoji="0" lang="ru-RU" sz="18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99059"/>
            <a:ext cx="2008287" cy="13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59174" cy="13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ользователь\Desktop\Военные училища\Погоны ВС РФ\04. Мл. офицеры\ВС\01. Мл. лейтенант_повседнев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78" y="2508704"/>
            <a:ext cx="963066" cy="2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Пользователь\Desktop\Военные училища\Погоны ВС РФ\04. Мл. офицеры\ВС\02. Мл. лейтенант_полевой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52634"/>
            <a:ext cx="1198717" cy="18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Пользователь\Desktop\Военные училища\Погоны ВС РФ\04. Мл. офицеры\ВС\03. Лейтенант_повседнев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8704"/>
            <a:ext cx="963066" cy="2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Пользователь\Desktop\Военные училища\Погоны ВС РФ\04. Мл. офицеры\ВС\04. Лейтенант_полевой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63539"/>
            <a:ext cx="1217870" cy="18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ru-RU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младший                                                   лейтенант</a:t>
            </a:r>
          </a:p>
          <a:p>
            <a:pPr rtl="0" eaLnBrk="1" latinLnBrk="0" hangingPunct="1"/>
            <a:r>
              <a:rPr lang="ru-RU" sz="1800" dirty="0" smtClean="0"/>
              <a:t>             лейтенант</a:t>
            </a:r>
            <a:endParaRPr kumimoji="0" lang="ru-RU" sz="18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 descr="C:\Users\алексей\Desktop\звания\50px-RAF_N_F1c-MlLt_slee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88791"/>
            <a:ext cx="984870" cy="19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лексей\Desktop\звания\50px-RAF_N_F1b-Lt_slee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77" y="3188791"/>
            <a:ext cx="984870" cy="19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081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3080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Пользователь\Desktop\Военные училища\Погоны ВС РФ\04. Мл. офицеры\ВМФ\01. Мл. лейтенант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3" y="2621741"/>
            <a:ext cx="1005867" cy="25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Пользователь\Desktop\Военные училища\Погоны ВС РФ\04. Мл. офицеры\ВМФ\03. Лейтенант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09" y="2621742"/>
            <a:ext cx="1016533" cy="25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 smtClean="0"/>
              <a:t>               старший                                                       капитан              </a:t>
            </a:r>
          </a:p>
          <a:p>
            <a:pPr marL="64008" indent="0">
              <a:buNone/>
            </a:pPr>
            <a:r>
              <a:rPr lang="ru-RU" sz="1800" dirty="0" smtClean="0"/>
              <a:t>              лейтенант                                                                        </a:t>
            </a:r>
            <a:endParaRPr lang="ru-RU" sz="1800" dirty="0"/>
          </a:p>
        </p:txBody>
      </p:sp>
      <p:pic>
        <p:nvPicPr>
          <p:cNvPr id="3078" name="Picture 6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3" y="188640"/>
            <a:ext cx="1803623" cy="12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1" y="167834"/>
            <a:ext cx="1865120" cy="12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Пользователь\Desktop\Военные училища\Погоны ВС РФ\04. Мл. офицеры\ВС\05. Ст. лейтенант_повседнев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85" y="2835058"/>
            <a:ext cx="1010558" cy="29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Пользователь\Desktop\Военные училища\Погоны ВС РФ\04. Мл. офицеры\ВС\06. Ст. лейтенант_полевой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19277"/>
            <a:ext cx="1198093" cy="18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Пользователь\Desktop\Военные училища\Погоны ВС РФ\04. Мл. офицеры\ВС\07. Капитан_повседнев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99" y="2835058"/>
            <a:ext cx="1010558" cy="29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Пользователь\Desktop\Военные училища\Погоны ВС РФ\04. Мл. офицеры\ВС\08. Капитан_полевой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05" y="3919277"/>
            <a:ext cx="1198092" cy="18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8223448" cy="47525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Каждому военнослужащему присваивается воинское звание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оинские звания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подразделяются на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войсковые и корабельные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Составы военнослужащих и воинские звания по Федеральному закону «О воинской обязанности и военной службе»</a:t>
            </a:r>
          </a:p>
        </p:txBody>
      </p:sp>
    </p:spTree>
    <p:extLst>
      <p:ext uri="{BB962C8B-B14F-4D97-AF65-F5344CB8AC3E}">
        <p14:creationId xmlns:p14="http://schemas.microsoft.com/office/powerpoint/2010/main" val="29798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 smtClean="0"/>
              <a:t>               старший                                                    капитан- лейтенант              </a:t>
            </a:r>
          </a:p>
          <a:p>
            <a:pPr marL="64008" indent="0">
              <a:buNone/>
            </a:pPr>
            <a:r>
              <a:rPr lang="ru-RU" sz="1800" dirty="0" smtClean="0"/>
              <a:t>              лейтенант                                                                        </a:t>
            </a:r>
            <a:endParaRPr lang="ru-RU" sz="1800" dirty="0"/>
          </a:p>
        </p:txBody>
      </p:sp>
      <p:pic>
        <p:nvPicPr>
          <p:cNvPr id="13316" name="Picture 4" descr="C:\Users\алексей\Desktop\звания\50px-RAF_N_F1a-StLt_slee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53074"/>
            <a:ext cx="8640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алексей\Desktop\звания\50px-RAF_N_F2-KaptLt_slee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153074"/>
            <a:ext cx="8640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834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7833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ользователь\Desktop\Военные училища\Погоны ВС РФ\04. Мл. офицеры\ВМФ\05. Ст. лейтенант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1117472" cy="28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Пользователь\Desktop\Военные училища\Погоны ВС РФ\04. Мл. офицеры\ВМФ\07. Капитан-лейтенант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1133180" cy="28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sz="5400" dirty="0" smtClean="0"/>
              <a:t>Старшие офицеры</a:t>
            </a:r>
            <a:endParaRPr lang="ru-RU" sz="5400" dirty="0"/>
          </a:p>
        </p:txBody>
      </p:sp>
      <p:pic>
        <p:nvPicPr>
          <p:cNvPr id="15362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52" y="414908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86455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ru-RU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майор                                            подполковник</a:t>
            </a:r>
          </a:p>
          <a:p>
            <a:pPr rtl="0" eaLnBrk="1" latinLnBrk="0" hangingPunct="1"/>
            <a:r>
              <a:rPr lang="ru-RU" sz="1800" dirty="0" smtClean="0"/>
              <a:t>             </a:t>
            </a:r>
            <a:endParaRPr kumimoji="0" lang="ru-RU" sz="18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99059"/>
            <a:ext cx="2008287" cy="13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59174" cy="13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Пользователь\Desktop\Военные училища\Погоны ВС РФ\05. Ст. офицеры\ВС\01. Майор_повседневный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0" y="2573971"/>
            <a:ext cx="985589" cy="29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Пользователь\Desktop\Военные училища\Погоны ВС РФ\05. Ст. офицеры\ВС\02. Майор_полевой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9261"/>
            <a:ext cx="1198093" cy="18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Пользователь\Desktop\Военные училища\Погоны ВС РФ\05. Ст. офицеры\ВС\03. Подполковник_повседневный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73972"/>
            <a:ext cx="996984" cy="29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Пользователь\Desktop\Военные училища\Погоны ВС РФ\05. Ст. офицеры\ВС\04. Подполковник_полевой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89261"/>
            <a:ext cx="1217867" cy="19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                капитан                                                    </a:t>
            </a:r>
            <a:r>
              <a:rPr lang="ru-RU" sz="1800" dirty="0" err="1" smtClean="0"/>
              <a:t>капитан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3 ранга                                                    2 ранга</a:t>
            </a:r>
            <a:endParaRPr lang="ru-RU" sz="1800" dirty="0"/>
          </a:p>
        </p:txBody>
      </p:sp>
      <p:pic>
        <p:nvPicPr>
          <p:cNvPr id="20482" name="Picture 2" descr="C:\Users\алексей\Desktop\звания\50px-RAF_N_F3-Kapitan-3rd_slee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60309"/>
            <a:ext cx="776263" cy="15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алексей\Desktop\звания\50px-RAF_N_F4-Kapitan-2nd_slee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59" y="3960309"/>
            <a:ext cx="776263" cy="15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0" y="188639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8" y="191539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ользователь\Desktop\Военные училища\Погоны ВС РФ\05. Ст. офицеры\ВМФ\01. Капитан 3-го ранга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84" y="2764716"/>
            <a:ext cx="1091968" cy="27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Пользователь\Desktop\Военные училища\Погоны ВС РФ\05. Ст. офицеры\ВМФ\03. Капитан 2-го ранга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16" y="2764716"/>
            <a:ext cx="1091968" cy="27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4820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         полковник                                               капитан 1 ранга</a:t>
            </a:r>
            <a:endParaRPr lang="ru-RU" sz="1800" dirty="0"/>
          </a:p>
        </p:txBody>
      </p:sp>
      <p:pic>
        <p:nvPicPr>
          <p:cNvPr id="21509" name="Picture 5" descr="C:\Users\алексей\Desktop\звания\50px-RAF_N_F5-Kapitan-1st_slee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005065"/>
            <a:ext cx="906587" cy="18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3" y="188640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03" y="273762"/>
            <a:ext cx="2541785" cy="17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ользователь\Desktop\Военные училища\Погоны ВС РФ\05. Ст. офицеры\ВС\05. Полковник_повседневный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44" y="3009684"/>
            <a:ext cx="968467" cy="28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ользователь\Desktop\Военные училища\Погоны ВС РФ\05. Ст. офицеры\ВС\06. Полковник_полевой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94" y="3907125"/>
            <a:ext cx="1217866" cy="19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Пользователь\Desktop\Военные училища\Погоны ВС РФ\05. Ст. офицеры\ВМФ\05. Капитан 1-го ранга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12" y="3009685"/>
            <a:ext cx="1115982" cy="28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5400" dirty="0" smtClean="0"/>
              <a:t>Высшие офицеры</a:t>
            </a:r>
            <a:endParaRPr lang="ru-RU" sz="5400" dirty="0"/>
          </a:p>
        </p:txBody>
      </p:sp>
      <p:pic>
        <p:nvPicPr>
          <p:cNvPr id="22530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39"/>
            <a:ext cx="286455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генерал-майор                                генерал-лейтенант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pic>
        <p:nvPicPr>
          <p:cNvPr id="23558" name="Picture 6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3349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3350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Пользователь\Desktop\Военные училища\Погоны ВС РФ\06. Высшие офицеры\ВС\01. Генерал-майор_повседневный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8" y="2819470"/>
            <a:ext cx="1022400" cy="29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esktop\Военные училища\Погоны ВС РФ\06. Высшие офицеры\ВС\02. Генерал-майор_полевой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0209"/>
            <a:ext cx="1198090" cy="18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ользователь\Desktop\Военные училища\Погоны ВС РФ\06. Высшие офицеры\ВС\03. Генерал-лейтенант_повседневный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819470"/>
            <a:ext cx="1013263" cy="29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Пользователь\Desktop\Военные училища\Погоны ВС РФ\06. Высшие офицеры\ВС\04. Генерал-лейтенант_полевой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38" y="3827548"/>
            <a:ext cx="1237144" cy="193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  контр-адмирал                                      вице-адмирал</a:t>
            </a:r>
            <a:endParaRPr lang="ru-RU" sz="1800" dirty="0"/>
          </a:p>
        </p:txBody>
      </p:sp>
      <p:pic>
        <p:nvPicPr>
          <p:cNvPr id="25604" name="Picture 4" descr="C:\Users\алексей\Desktop\звания\50px-RAF_N_F6-KontAdm_slee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88036"/>
            <a:ext cx="8640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алексей\Desktop\звания\50px-RAF_N_F7-VizeAdm_slee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288036"/>
            <a:ext cx="8640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81439"/>
            <a:ext cx="2769095" cy="18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0" y="181440"/>
            <a:ext cx="2769096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Пользователь\Desktop\Военные училища\Погоны ВС РФ\06. Высшие офицеры\ВМФ\01. Контр-адмирал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55621"/>
            <a:ext cx="1224136" cy="28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Пользователь\Desktop\Военные училища\Погоны ВС РФ\06. Высшие офицеры\ВМФ\03. Вице-адмирал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10" y="3155621"/>
            <a:ext cx="1193946" cy="28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   Генерал-полковник                                     генерал армии</a:t>
            </a:r>
            <a:endParaRPr lang="ru-RU" sz="1800" dirty="0"/>
          </a:p>
        </p:txBody>
      </p:sp>
      <p:pic>
        <p:nvPicPr>
          <p:cNvPr id="24581" name="Picture 5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913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4" y="61913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Военные училища\Погоны ВС РФ\06. Высшие офицеры\ВС\05. Генерал-полковник_повседневный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6" y="3024499"/>
            <a:ext cx="990597" cy="28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Пользователь\Desktop\Военные училища\Погоны ВС РФ\06. Высшие офицеры\ВС\06. Генерал-полковник_полевой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70" y="4011332"/>
            <a:ext cx="1192212" cy="186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Пользователь\Desktop\Военные училища\Погоны ВС РФ\06. Высшие офицеры\ВС\07. Генерал армии_повседневный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024499"/>
            <a:ext cx="990597" cy="28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esktop\Военные училища\Погоны ВС РФ\06. Высшие офицеры\ВС\08. Генерал армии_полевой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9356"/>
            <a:ext cx="1237144" cy="19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      адмирал                                                   </a:t>
            </a:r>
            <a:r>
              <a:rPr lang="ru-RU" sz="1800" dirty="0" err="1" smtClean="0"/>
              <a:t>адмирал</a:t>
            </a:r>
            <a:r>
              <a:rPr lang="ru-RU" sz="1800" dirty="0" smtClean="0"/>
              <a:t> флота</a:t>
            </a:r>
          </a:p>
        </p:txBody>
      </p:sp>
      <p:pic>
        <p:nvPicPr>
          <p:cNvPr id="26627" name="Picture 3" descr="C:\Users\алексей\Desktop\звания\50px-RAF_N_F8-Admiral_slee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84" y="4509318"/>
            <a:ext cx="840829" cy="16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алексей\Desktop\звания\50px-RAF_N_F9-AdmFlota_slee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31" y="4509317"/>
            <a:ext cx="840830" cy="16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67" y="260648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Пользователь\Desktop\Военные училища\Погоны ВС РФ\06. Высшие офицеры\ВМФ\05. Адмирал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3110237"/>
            <a:ext cx="1224135" cy="30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Пользователь\Desktop\Военные училища\Погоны ВС РФ\06. Высшие офицеры\ВМФ\07. Адмирал флота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85" y="3110237"/>
            <a:ext cx="1252808" cy="30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558768"/>
              </p:ext>
            </p:extLst>
          </p:nvPr>
        </p:nvGraphicFramePr>
        <p:xfrm>
          <a:off x="683568" y="188640"/>
          <a:ext cx="7524456" cy="613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392"/>
                <a:gridCol w="2372032"/>
                <a:gridCol w="2372032"/>
              </a:tblGrid>
              <a:tr h="3605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/>
                        <a:t>Состав военнослужащих</a:t>
                      </a:r>
                      <a:endParaRPr lang="ru-RU" sz="1600" noProof="0" dirty="0"/>
                    </a:p>
                  </a:txBody>
                  <a:tcPr marL="80241" marR="80241" marT="40120" marB="401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/>
                        <a:t>Воинские</a:t>
                      </a:r>
                      <a:r>
                        <a:rPr lang="ru-RU" sz="1600" baseline="0" noProof="0" dirty="0" smtClean="0"/>
                        <a:t> звания</a:t>
                      </a:r>
                      <a:endParaRPr lang="ru-RU" sz="1600" noProof="0" dirty="0"/>
                    </a:p>
                  </a:txBody>
                  <a:tcPr marL="80241" marR="80241" marT="40120" marB="401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>
                          <a:solidFill>
                            <a:srgbClr val="C00000"/>
                          </a:solidFill>
                        </a:rPr>
                        <a:t>войсковые</a:t>
                      </a:r>
                      <a:endParaRPr lang="ru-RU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>
                          <a:solidFill>
                            <a:srgbClr val="C00000"/>
                          </a:solidFill>
                        </a:rPr>
                        <a:t>корабельные</a:t>
                      </a:r>
                      <a:endParaRPr lang="ru-RU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80241" marR="80241" marT="40120" marB="40120"/>
                </a:tc>
              </a:tr>
              <a:tr h="360591">
                <a:tc rowSpan="2">
                  <a:txBody>
                    <a:bodyPr/>
                    <a:lstStyle/>
                    <a:p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Солдаты и матросы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рядовой 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матрос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ефрейтор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старший матрос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rowSpan="4">
                  <a:txBody>
                    <a:bodyPr/>
                    <a:lstStyle/>
                    <a:p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Сержанты и старшины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Мл. сержант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Старшина 2-й статьи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сержант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Старшина 1-й статьи</a:t>
                      </a:r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Ст. сержант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Гл. старшина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530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старшина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Гл. корабельный старшина</a:t>
                      </a:r>
                    </a:p>
                  </a:txBody>
                  <a:tcPr marL="80241" marR="80241" marT="40120" marB="40120"/>
                </a:tc>
              </a:tr>
              <a:tr h="360591">
                <a:tc rowSpan="2">
                  <a:txBody>
                    <a:bodyPr/>
                    <a:lstStyle/>
                    <a:p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Прапорщики и мичманы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прапорщик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мичман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Ст. прапорщик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Ст. мичман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rowSpan="4">
                  <a:txBody>
                    <a:bodyPr/>
                    <a:lstStyle/>
                    <a:p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Младшие офицеры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мл.</a:t>
                      </a:r>
                      <a:r>
                        <a:rPr lang="ru-RU" sz="1400" baseline="0" noProof="0" dirty="0" smtClean="0"/>
                        <a:t> 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мл.</a:t>
                      </a:r>
                      <a:r>
                        <a:rPr lang="ru-RU" sz="1400" baseline="0" noProof="0" dirty="0" smtClean="0"/>
                        <a:t> 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ст. 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ст. 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капитан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капитан</a:t>
                      </a:r>
                      <a:r>
                        <a:rPr lang="ru-RU" sz="1400" baseline="0" noProof="0" dirty="0" smtClean="0"/>
                        <a:t> - 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07099">
                <a:tc rowSpan="3">
                  <a:txBody>
                    <a:bodyPr/>
                    <a:lstStyle/>
                    <a:p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Старшие офицеры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майор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капитан 3 ранга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07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подполковник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капитан 2 ранга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07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полковник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капитан 1 ранга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Маршал Российской Федерации</a:t>
            </a:r>
            <a:endParaRPr lang="ru-RU" dirty="0"/>
          </a:p>
        </p:txBody>
      </p:sp>
      <p:pic>
        <p:nvPicPr>
          <p:cNvPr id="27650" name="Picture 2" descr="C:\Users\алексей\Desktop\звания\01_marshal_of_the_russian_fed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8" y="3376461"/>
            <a:ext cx="1129084" cy="32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472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87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ользователь\Desktop\Публикация\Погон 1-1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41" y="3193506"/>
            <a:ext cx="1179339" cy="3434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Пользователь\Desktop\Публикация\Погон 1-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29" y="4005064"/>
            <a:ext cx="1661334" cy="2623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64008" indent="0" algn="ctr">
              <a:buNone/>
            </a:pPr>
            <a:r>
              <a:rPr lang="ru-RU" sz="4800" dirty="0" smtClean="0"/>
              <a:t>Нарукавные знаки различия по формированиям</a:t>
            </a:r>
            <a:endParaRPr lang="ru-RU" sz="4800" dirty="0"/>
          </a:p>
        </p:txBody>
      </p:sp>
      <p:pic>
        <p:nvPicPr>
          <p:cNvPr id="28674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76213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212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0" y="4653136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24000"/>
            <a:ext cx="8291264" cy="507335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64008" indent="0">
              <a:buNone/>
            </a:pPr>
            <a:r>
              <a:rPr lang="ru-RU" sz="1800" dirty="0" smtClean="0"/>
              <a:t>  министерство                          генеральный                      сухопутные</a:t>
            </a:r>
          </a:p>
          <a:p>
            <a:pPr marL="64008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обороны                                 штаб ВС РФ                          войска</a:t>
            </a:r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r>
              <a:rPr lang="ru-RU" sz="1800" dirty="0" smtClean="0"/>
              <a:t>       </a:t>
            </a:r>
          </a:p>
          <a:p>
            <a:pPr marL="64008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ВВС                                          ВДВ                                     РВСН</a:t>
            </a:r>
          </a:p>
        </p:txBody>
      </p:sp>
      <p:pic>
        <p:nvPicPr>
          <p:cNvPr id="29698" name="Picture 2" descr="C:\Users\алексей\Desktop\звания\Новая папка (2)\министерство оборо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алексей\Desktop\звания\Новая папка (2)\ген штаб ВС Р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алексей\Desktop\звания\Новая папка (2)\сухопутные войс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77281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алексей\Desktop\звания\Новая папка (2)\ВВ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91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:\Users\алексей\Desktop\звания\Новая папка (2)\ВД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8903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:\Users\алексей\Desktop\звания\Новая папка (2)\РВС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18903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16632"/>
            <a:ext cx="2185988" cy="14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8" y="94953"/>
            <a:ext cx="2291110" cy="15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2400" dirty="0" smtClean="0"/>
              <a:t>ВМФ</a:t>
            </a:r>
            <a:endParaRPr lang="ru-RU" dirty="0"/>
          </a:p>
        </p:txBody>
      </p:sp>
      <p:pic>
        <p:nvPicPr>
          <p:cNvPr id="30722" name="Picture 2" descr="C:\Users\алексей\Desktop\звания\Новая папка (2)\ВМ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71621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4186"/>
            <a:ext cx="2592288" cy="17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783"/>
            <a:ext cx="2571927" cy="17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64008" indent="0" algn="ctr">
              <a:buNone/>
            </a:pPr>
            <a:r>
              <a:rPr lang="ru-RU" sz="4800" dirty="0" smtClean="0"/>
              <a:t>Петличные знаки</a:t>
            </a:r>
          </a:p>
          <a:p>
            <a:pPr marL="64008" indent="0" algn="ctr">
              <a:buNone/>
            </a:pPr>
            <a:r>
              <a:rPr lang="ru-RU" sz="4800" dirty="0"/>
              <a:t>в</a:t>
            </a:r>
            <a:r>
              <a:rPr lang="ru-RU" sz="4800" dirty="0" smtClean="0"/>
              <a:t> ВС России</a:t>
            </a:r>
            <a:endParaRPr lang="ru-RU" sz="4800" dirty="0"/>
          </a:p>
        </p:txBody>
      </p:sp>
      <p:pic>
        <p:nvPicPr>
          <p:cNvPr id="28674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76213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212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37112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24000"/>
            <a:ext cx="8291264" cy="51453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 smtClean="0"/>
              <a:t>сухопутные                  ракетные войска                        ПВО</a:t>
            </a:r>
          </a:p>
          <a:p>
            <a:r>
              <a:rPr lang="ru-RU" sz="1800" dirty="0" smtClean="0"/>
              <a:t>   войска                          и артиллерия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marL="64008" indent="0">
              <a:buNone/>
            </a:pPr>
            <a:r>
              <a:rPr lang="ru-RU" sz="1800" dirty="0" smtClean="0"/>
              <a:t>автомобильные                              ВВС                                  ВДВ</a:t>
            </a:r>
          </a:p>
          <a:p>
            <a:pPr marL="64008" indent="0">
              <a:buNone/>
            </a:pPr>
            <a:r>
              <a:rPr lang="ru-RU" sz="1800" dirty="0" smtClean="0"/>
              <a:t>        войска</a:t>
            </a:r>
            <a:endParaRPr lang="ru-RU" sz="1800" dirty="0"/>
          </a:p>
        </p:txBody>
      </p:sp>
      <p:pic>
        <p:nvPicPr>
          <p:cNvPr id="31746" name="Picture 2" descr="C:\Users\алексей\Desktop\звания\Новая папка\петлицы\200px-Малая_эмблема_Сухопутных_войск_России мотострелковые войс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4025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алексей\Desktop\звания\Новая папка\петлицы\ракетные и артилер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28" y="1688604"/>
            <a:ext cx="2540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алексей\Desktop\звания\Новая папка\петлицы\автомобильн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1714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C:\Users\алексей\Desktop\звания\Новая папка\петлицы\вв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12" y="4415780"/>
            <a:ext cx="2247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C:\Users\алексей\Desktop\звания\Новая папка\петлицы\вд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149080"/>
            <a:ext cx="1714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98" y="-37020"/>
            <a:ext cx="2349153" cy="15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7" y="47492"/>
            <a:ext cx="2224261" cy="15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724025"/>
            <a:ext cx="1820664" cy="137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24000"/>
            <a:ext cx="8363272" cy="507335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marL="64008" indent="0">
              <a:buNone/>
            </a:pPr>
            <a:r>
              <a:rPr lang="ru-RU" sz="1800" dirty="0" smtClean="0"/>
              <a:t>ветеринарно-            военно-                 военно-         железнодорожные</a:t>
            </a:r>
          </a:p>
          <a:p>
            <a:pPr marL="64008" indent="0">
              <a:buNone/>
            </a:pPr>
            <a:r>
              <a:rPr lang="ru-RU" sz="1800" dirty="0" smtClean="0"/>
              <a:t> санитарная          медицинская      оркестровая               войска</a:t>
            </a:r>
          </a:p>
          <a:p>
            <a:pPr marL="64008" indent="0">
              <a:buNone/>
            </a:pPr>
            <a:r>
              <a:rPr lang="ru-RU" sz="1800" dirty="0" smtClean="0"/>
              <a:t>    служба                    </a:t>
            </a:r>
            <a:r>
              <a:rPr lang="ru-RU" sz="1800" dirty="0" err="1" smtClean="0"/>
              <a:t>служба</a:t>
            </a:r>
            <a:r>
              <a:rPr lang="ru-RU" sz="1800" dirty="0" smtClean="0"/>
              <a:t>                 </a:t>
            </a:r>
            <a:r>
              <a:rPr lang="ru-RU" sz="1800" dirty="0" err="1" smtClean="0"/>
              <a:t>служба</a:t>
            </a: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r>
              <a:rPr lang="ru-RU" sz="1800" dirty="0" smtClean="0"/>
              <a:t>      военно-                                   войска                           зенитно-ракетные                          </a:t>
            </a:r>
          </a:p>
          <a:p>
            <a:pPr marL="64008" indent="0">
              <a:buNone/>
            </a:pPr>
            <a:r>
              <a:rPr lang="ru-RU" sz="1800" dirty="0"/>
              <a:t>т</a:t>
            </a:r>
            <a:r>
              <a:rPr lang="ru-RU" sz="1800" dirty="0" smtClean="0"/>
              <a:t>опографическая                        связи                                     войска</a:t>
            </a:r>
            <a:endParaRPr lang="ru-RU" sz="1800" dirty="0"/>
          </a:p>
          <a:p>
            <a:pPr marL="64008" indent="0">
              <a:buNone/>
            </a:pPr>
            <a:r>
              <a:rPr lang="ru-RU" sz="1800" dirty="0" smtClean="0"/>
              <a:t>     служба</a:t>
            </a:r>
            <a:endParaRPr lang="ru-RU" sz="1800" dirty="0"/>
          </a:p>
        </p:txBody>
      </p:sp>
      <p:pic>
        <p:nvPicPr>
          <p:cNvPr id="32775" name="Picture 7" descr="C:\Users\алексей\Desktop\звания\Новая папка\петлицы\войска связ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80" y="4413005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алексей\Desktop\звания\Новая папка\петлицы\зенитно-ракетны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61" y="4365104"/>
            <a:ext cx="1640038" cy="11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9336"/>
            <a:ext cx="2143308" cy="1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3" y="114858"/>
            <a:ext cx="219426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3" y="1821913"/>
            <a:ext cx="1252403" cy="122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21914"/>
            <a:ext cx="1304740" cy="12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821913"/>
            <a:ext cx="1799131" cy="127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87" y="1821913"/>
            <a:ext cx="1304741" cy="127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4" y="4413006"/>
            <a:ext cx="1217684" cy="11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24000"/>
            <a:ext cx="8424936" cy="5217368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r>
              <a:rPr lang="ru-RU" sz="1800" dirty="0" smtClean="0"/>
              <a:t>инженерные       космические       радиотехнические              РВСН</a:t>
            </a:r>
          </a:p>
          <a:p>
            <a:pPr marL="64008" indent="0">
              <a:buNone/>
            </a:pPr>
            <a:r>
              <a:rPr lang="ru-RU" sz="1800" dirty="0" smtClean="0"/>
              <a:t>    войска                  </a:t>
            </a:r>
            <a:r>
              <a:rPr lang="ru-RU" sz="1800" dirty="0" err="1" smtClean="0"/>
              <a:t>войска</a:t>
            </a:r>
            <a:r>
              <a:rPr lang="ru-RU" sz="1800" dirty="0" smtClean="0"/>
              <a:t>                       </a:t>
            </a:r>
            <a:r>
              <a:rPr lang="ru-RU" sz="1800" dirty="0" err="1" smtClean="0"/>
              <a:t>войска</a:t>
            </a: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r>
              <a:rPr lang="ru-RU" sz="1800" dirty="0" smtClean="0"/>
              <a:t>        РХБЗ                                     танковые                        юридическая</a:t>
            </a:r>
          </a:p>
          <a:p>
            <a:pPr marL="64008" indent="0">
              <a:buNone/>
            </a:pPr>
            <a:r>
              <a:rPr lang="ru-RU" sz="1800" dirty="0" smtClean="0"/>
              <a:t>                                                       войска                              служба</a:t>
            </a:r>
            <a:endParaRPr lang="ru-RU" sz="1800" dirty="0"/>
          </a:p>
        </p:txBody>
      </p:sp>
      <p:pic>
        <p:nvPicPr>
          <p:cNvPr id="33796" name="Picture 4" descr="C:\Users\алексей\Desktop\звания\Новая папка\петлицы\радиотехническ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34" y="1723679"/>
            <a:ext cx="1654558" cy="11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C:\Users\алексей\Desktop\звания\Новая папка\петлицы\рхб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3" y="3972741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C:\Users\алексей\Desktop\звания\Новая папка\петлицы\танков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13" y="4101328"/>
            <a:ext cx="2247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2" y="194510"/>
            <a:ext cx="2103438" cy="14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3" y="182388"/>
            <a:ext cx="2121351" cy="14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37936"/>
            <a:ext cx="1180146" cy="115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27" y="1723538"/>
            <a:ext cx="1646772" cy="116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0" y="1781068"/>
            <a:ext cx="1140936" cy="111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79" y="4101328"/>
            <a:ext cx="1430982" cy="13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64008" indent="0" algn="ctr">
              <a:buNone/>
            </a:pPr>
            <a:r>
              <a:rPr lang="ru-RU" sz="4800" dirty="0" smtClean="0"/>
              <a:t>Знамя Вооружённых</a:t>
            </a:r>
          </a:p>
          <a:p>
            <a:pPr marL="64008" indent="0" algn="ctr">
              <a:buNone/>
            </a:pPr>
            <a:r>
              <a:rPr lang="ru-RU" sz="4800" dirty="0" smtClean="0"/>
              <a:t>Сил России</a:t>
            </a:r>
            <a:endParaRPr lang="ru-RU" sz="4800" dirty="0"/>
          </a:p>
        </p:txBody>
      </p:sp>
      <p:pic>
        <p:nvPicPr>
          <p:cNvPr id="28674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76213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212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62" y="436510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Лицевая                         Оборотная</a:t>
            </a:r>
          </a:p>
          <a:p>
            <a:r>
              <a:rPr lang="ru-RU" dirty="0"/>
              <a:t>с</a:t>
            </a:r>
            <a:r>
              <a:rPr lang="ru-RU" dirty="0" smtClean="0"/>
              <a:t>торона (с 2003)          сторона (с 2003)</a:t>
            </a:r>
            <a:endParaRPr lang="ru-RU" dirty="0"/>
          </a:p>
        </p:txBody>
      </p:sp>
      <p:pic>
        <p:nvPicPr>
          <p:cNvPr id="34818" name="Picture 2" descr="C:\Users\алексей\Desktop\звания\Новая папка\300px-Banner_of_the_Armed_Forces_of_the_Russian_Federation_(obverse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9788"/>
            <a:ext cx="2857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алексей\Desktop\звания\Новая папка\Banner_of_the_Armed_Forces_of_the_Russian_Federation_(reverse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4" y="2059963"/>
            <a:ext cx="2916405" cy="22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8442"/>
              </p:ext>
            </p:extLst>
          </p:nvPr>
        </p:nvGraphicFramePr>
        <p:xfrm>
          <a:off x="683568" y="188640"/>
          <a:ext cx="7524456" cy="25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392"/>
                <a:gridCol w="2372032"/>
                <a:gridCol w="2372032"/>
              </a:tblGrid>
              <a:tr h="3605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/>
                        <a:t>Состав военнослужащих</a:t>
                      </a:r>
                      <a:endParaRPr lang="ru-RU" sz="1600" noProof="0" dirty="0"/>
                    </a:p>
                  </a:txBody>
                  <a:tcPr marL="80241" marR="80241" marT="40120" marB="401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/>
                        <a:t>Воинские</a:t>
                      </a:r>
                      <a:r>
                        <a:rPr lang="ru-RU" sz="1600" baseline="0" noProof="0" dirty="0" smtClean="0"/>
                        <a:t> звания</a:t>
                      </a:r>
                      <a:endParaRPr lang="ru-RU" sz="1600" noProof="0" dirty="0"/>
                    </a:p>
                  </a:txBody>
                  <a:tcPr marL="80241" marR="80241" marT="40120" marB="401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>
                          <a:solidFill>
                            <a:srgbClr val="C00000"/>
                          </a:solidFill>
                        </a:rPr>
                        <a:t>войсковые</a:t>
                      </a:r>
                      <a:endParaRPr lang="ru-RU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>
                          <a:solidFill>
                            <a:srgbClr val="C00000"/>
                          </a:solidFill>
                        </a:rPr>
                        <a:t>корабельные</a:t>
                      </a:r>
                      <a:endParaRPr lang="ru-RU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80241" marR="80241" marT="40120" marB="40120"/>
                </a:tc>
              </a:tr>
              <a:tr h="360591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Высшие офицеры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Генерал-майор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Контр-адмирал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pPr algn="ctr"/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Генерал-лейтенант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Вице-адмирал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pPr algn="ctr"/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Генерал-полковник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адмирал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pPr algn="ctr"/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Генерал армии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Адмирал флота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  <a:tr h="360591">
                <a:tc vMerge="1">
                  <a:txBody>
                    <a:bodyPr/>
                    <a:lstStyle/>
                    <a:p>
                      <a:pPr algn="ctr"/>
                      <a:endParaRPr lang="ru-RU" sz="1400" noProof="0" dirty="0"/>
                    </a:p>
                  </a:txBody>
                  <a:tcPr marL="80241" marR="80241" marT="40120" marB="401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Маршал Российской Федерации</a:t>
                      </a:r>
                      <a:endParaRPr lang="ru-RU" sz="1400" noProof="0" dirty="0"/>
                    </a:p>
                  </a:txBody>
                  <a:tcPr marL="80241" marR="80241" marT="40120" marB="401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noProof="0" dirty="0"/>
                    </a:p>
                  </a:txBody>
                  <a:tcPr marL="80241" marR="80241" marT="40120" marB="401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64008" indent="0" algn="ctr">
              <a:buNone/>
            </a:pPr>
            <a:r>
              <a:rPr lang="ru-RU" sz="4800" dirty="0" smtClean="0"/>
              <a:t>Флаги Вооружённых</a:t>
            </a:r>
          </a:p>
          <a:p>
            <a:pPr marL="64008" indent="0" algn="ctr">
              <a:buNone/>
            </a:pPr>
            <a:r>
              <a:rPr lang="ru-RU" sz="4800" dirty="0" smtClean="0"/>
              <a:t>Сил РФ</a:t>
            </a:r>
            <a:endParaRPr lang="ru-RU" sz="4800" dirty="0"/>
          </a:p>
        </p:txBody>
      </p:sp>
      <p:pic>
        <p:nvPicPr>
          <p:cNvPr id="28674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76213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212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264696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64008" indent="0">
              <a:buNone/>
            </a:pPr>
            <a:r>
              <a:rPr lang="ru-RU" sz="1200" dirty="0" smtClean="0"/>
              <a:t>    сухопутные войска                                 министерства обороны                                     ВВС</a:t>
            </a:r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endParaRPr lang="ru-RU" sz="1200" dirty="0" smtClean="0"/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endParaRPr lang="ru-RU" sz="1200" dirty="0" smtClean="0"/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endParaRPr lang="ru-RU" sz="1200" dirty="0" smtClean="0"/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r>
              <a:rPr lang="ru-RU" sz="1200" dirty="0" smtClean="0"/>
              <a:t>   воздушно-космической                                         ПВО                                                       РВСН</a:t>
            </a:r>
          </a:p>
          <a:p>
            <a:pPr marL="64008" indent="0">
              <a:buNone/>
            </a:pPr>
            <a:r>
              <a:rPr lang="ru-RU" sz="1200" dirty="0" smtClean="0"/>
              <a:t>               обороны</a:t>
            </a:r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endParaRPr lang="ru-RU" sz="1200" dirty="0" smtClean="0"/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endParaRPr lang="ru-RU" sz="1200" dirty="0" smtClean="0"/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endParaRPr lang="ru-RU" sz="1200" dirty="0" smtClean="0"/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endParaRPr lang="ru-RU" sz="1200" dirty="0" smtClean="0"/>
          </a:p>
          <a:p>
            <a:pPr marL="64008" indent="0">
              <a:buNone/>
            </a:pPr>
            <a:r>
              <a:rPr lang="ru-RU" sz="1200" dirty="0" smtClean="0"/>
              <a:t>    инженерные войска                                            МТО                                                         РЭБ</a:t>
            </a:r>
            <a:endParaRPr lang="ru-RU" sz="1200" dirty="0"/>
          </a:p>
        </p:txBody>
      </p:sp>
      <p:pic>
        <p:nvPicPr>
          <p:cNvPr id="36866" name="Picture 2" descr="C:\Users\алексей\Desktop\звания\Новая папка\Flag_of_the_Russian_Federation_Ground_For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алексей\Desktop\звания\Новая папка\300px-Flag_of_the_Ministry_of_Defence_of_the_Russian_Federa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7366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алексей\Desktop\звания\Новая папка\280px-Flag_of_the_Air_Force_of_the_Russian_Federa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7883"/>
            <a:ext cx="1868872" cy="12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Users\алексей\Desktop\звания\Новая папка\280px-Russian_military_space_troops_flag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1872208" cy="1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:\Users\алексей\Desktop\звания\Новая папка\Флаг_войсковой_ПВ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39" y="2276872"/>
            <a:ext cx="1964149" cy="13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C:\Users\алексей\Desktop\звания\Новая папка\Russian_strategic_missile_troops_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97" y="2276872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C:\Users\алексей\Desktop\звания\Новая папка\флаг инженерных войс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95423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C:\Users\алексей\Desktop\звания\Новая папка\Флаг_органов_МТО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39" y="4344414"/>
            <a:ext cx="1948720" cy="12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C:\Users\алексей\Desktop\звания\Новая папка\Флаг_войск_РЭБ_ВС_РФ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17" y="4319587"/>
            <a:ext cx="1985960" cy="13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6192688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       ВМФ                                                        ЖД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pPr marL="64008" indent="0">
              <a:buNone/>
            </a:pPr>
            <a:endParaRPr lang="ru-RU" sz="1200" dirty="0"/>
          </a:p>
          <a:p>
            <a:pPr marL="64008" indent="0">
              <a:buNone/>
            </a:pPr>
            <a:r>
              <a:rPr lang="ru-RU" sz="1200" dirty="0" smtClean="0"/>
              <a:t>                                     пограничные </a:t>
            </a:r>
            <a:r>
              <a:rPr lang="ru-RU" sz="1200" smtClean="0"/>
              <a:t>войска                                                                           </a:t>
            </a:r>
            <a:r>
              <a:rPr lang="ru-RU" sz="1200" dirty="0" smtClean="0"/>
              <a:t>ВДВ</a:t>
            </a:r>
            <a:endParaRPr lang="ru-RU" sz="1200" dirty="0"/>
          </a:p>
        </p:txBody>
      </p:sp>
      <p:pic>
        <p:nvPicPr>
          <p:cNvPr id="37890" name="Picture 2" descr="C:\Users\алексей\Desktop\звания\Новая папка\200px-Naval_Ensign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алексей\Desktop\звания\Новая папка\Russian-railway-troops-flag-2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40122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35558"/>
            <a:ext cx="1728192" cy="13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20591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1" y="2633738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24" y="2641676"/>
            <a:ext cx="19081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400" dirty="0" smtClean="0"/>
              <a:t>Солдаты и матросы</a:t>
            </a:r>
            <a:endParaRPr lang="ru-RU" sz="5400" dirty="0"/>
          </a:p>
        </p:txBody>
      </p:sp>
      <p:pic>
        <p:nvPicPr>
          <p:cNvPr id="17410" name="Picture 2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075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лексей\Desktop\зван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81" y="450912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19075"/>
            <a:ext cx="286455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noProof="0" dirty="0" smtClean="0"/>
              <a:t>             рядовой</a:t>
            </a:r>
            <a:r>
              <a:rPr lang="ru-RU" sz="2800" noProof="0" dirty="0" smtClean="0"/>
              <a:t>  </a:t>
            </a:r>
            <a:r>
              <a:rPr lang="ru-RU" sz="1800" noProof="0" dirty="0" smtClean="0"/>
              <a:t>                                               ефрейтор</a:t>
            </a:r>
            <a:r>
              <a:rPr lang="ru-RU" sz="1800" dirty="0" smtClean="0"/>
              <a:t>                                                                                                </a:t>
            </a:r>
            <a:endParaRPr lang="ru-RU" sz="1800" noProof="0" dirty="0" smtClean="0"/>
          </a:p>
        </p:txBody>
      </p:sp>
      <p:pic>
        <p:nvPicPr>
          <p:cNvPr id="1026" name="Picture 2" descr="C:\Users\алексей\Desktop\звания\рядов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86" y="2276872"/>
            <a:ext cx="1058701" cy="30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звания\19_efrei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40" y="2284684"/>
            <a:ext cx="1058701" cy="30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9" y="255034"/>
            <a:ext cx="2163753" cy="14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6225"/>
            <a:ext cx="1923780" cy="13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Пользователь\Desktop\Военные училища\Погоны ВС РФ\01. Солдаты и матросы\02. Рядовой_полевой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63379"/>
            <a:ext cx="1224136" cy="1912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Пользователь\Desktop\Военные училища\Погоны ВС РФ\01. Солдаты и матросы\05. Ефрейтор_полевой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10404"/>
            <a:ext cx="1191084" cy="1869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матрос                    старший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матрос</a:t>
            </a:r>
            <a:endParaRPr lang="ru-RU" dirty="0"/>
          </a:p>
        </p:txBody>
      </p:sp>
      <p:pic>
        <p:nvPicPr>
          <p:cNvPr id="5126" name="Picture 6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0268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1" y="250269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Пользователь\Desktop\Военные училища\Погоны ВС РФ\01. Солдаты и матросы\03. Матро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0" y="2813110"/>
            <a:ext cx="991717" cy="2887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Пользователь\Desktop\Военные училища\Погоны ВС РФ\01. Солдаты и матросы\06. Ст. матрос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16" y="2820382"/>
            <a:ext cx="978024" cy="284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800" dirty="0" smtClean="0"/>
              <a:t>Сержанты и старшины</a:t>
            </a:r>
            <a:endParaRPr lang="ru-RU" sz="4800" dirty="0"/>
          </a:p>
        </p:txBody>
      </p:sp>
      <p:pic>
        <p:nvPicPr>
          <p:cNvPr id="18434" name="Picture 2" descr="C:\Users\алексей\Desktop\зван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937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алексей\Desktop\звания\Новая папка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1937"/>
            <a:ext cx="286455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noProof="0" dirty="0" smtClean="0"/>
              <a:t>                      младший                                                    сержант                   </a:t>
            </a:r>
          </a:p>
          <a:p>
            <a:pPr marL="64008" indent="0">
              <a:buNone/>
            </a:pPr>
            <a:r>
              <a:rPr lang="ru-RU" sz="1800" dirty="0" smtClean="0"/>
              <a:t>                       сержант                                                                 </a:t>
            </a:r>
            <a:endParaRPr lang="ru-RU" sz="1800" noProof="0" dirty="0" smtClean="0"/>
          </a:p>
        </p:txBody>
      </p:sp>
      <p:pic>
        <p:nvPicPr>
          <p:cNvPr id="2050" name="Picture 2" descr="C:\Users\алексей\Desktop\звания\18_ml_serj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20" y="2348880"/>
            <a:ext cx="10603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звания\17_ser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10603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713516" cy="11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лексей\Desktop\звания\Новая папка\300px-Medium_emblem_of_the_Armed_Forces_of_the_Russian_Federation_(27.01.1997-present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92110"/>
            <a:ext cx="2088232" cy="14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Пользователь\Desktop\Военные училища\Погоны ВС РФ\02. Сержанты и старшины\Мл. сержант_полевой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3396"/>
            <a:ext cx="1368152" cy="21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Пользователь\Desktop\Военные училища\Погоны ВС РФ\02. Сержанты и старшины\Сержант_полевой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13" y="3283396"/>
            <a:ext cx="1368151" cy="21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PropPre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SalesPropPres</Template>
  <TotalTime>0</TotalTime>
  <Words>393</Words>
  <Application>Microsoft Office PowerPoint</Application>
  <PresentationFormat>Экран (4:3)</PresentationFormat>
  <Paragraphs>276</Paragraphs>
  <Slides>42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SalesPropPres</vt:lpstr>
      <vt:lpstr>Воинские звания  и знаки различия ВС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Прапорщики и мичманы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2017-11-12T17:55:46Z</dcterms:created>
  <dcterms:modified xsi:type="dcterms:W3CDTF">2023-10-20T19:20:13Z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