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9" r:id="rId1"/>
  </p:sldMasterIdLst>
  <p:handoutMasterIdLst>
    <p:handoutMasterId r:id="rId88"/>
  </p:handoutMasterIdLst>
  <p:sldIdLst>
    <p:sldId id="256" r:id="rId2"/>
    <p:sldId id="258" r:id="rId3"/>
    <p:sldId id="259" r:id="rId4"/>
    <p:sldId id="261" r:id="rId5"/>
    <p:sldId id="260" r:id="rId6"/>
    <p:sldId id="263" r:id="rId7"/>
    <p:sldId id="275" r:id="rId8"/>
    <p:sldId id="265" r:id="rId9"/>
    <p:sldId id="276" r:id="rId10"/>
    <p:sldId id="277" r:id="rId11"/>
    <p:sldId id="257" r:id="rId12"/>
    <p:sldId id="274" r:id="rId13"/>
    <p:sldId id="280" r:id="rId14"/>
    <p:sldId id="281" r:id="rId15"/>
    <p:sldId id="282" r:id="rId16"/>
    <p:sldId id="278" r:id="rId17"/>
    <p:sldId id="267" r:id="rId18"/>
    <p:sldId id="283" r:id="rId19"/>
    <p:sldId id="285" r:id="rId20"/>
    <p:sldId id="262" r:id="rId21"/>
    <p:sldId id="279" r:id="rId22"/>
    <p:sldId id="264" r:id="rId23"/>
    <p:sldId id="266" r:id="rId24"/>
    <p:sldId id="286" r:id="rId25"/>
    <p:sldId id="284" r:id="rId26"/>
    <p:sldId id="268" r:id="rId27"/>
    <p:sldId id="270" r:id="rId28"/>
    <p:sldId id="271" r:id="rId29"/>
    <p:sldId id="269" r:id="rId30"/>
    <p:sldId id="272" r:id="rId31"/>
    <p:sldId id="312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13" r:id="rId40"/>
    <p:sldId id="314" r:id="rId41"/>
    <p:sldId id="315" r:id="rId42"/>
    <p:sldId id="316" r:id="rId43"/>
    <p:sldId id="317" r:id="rId44"/>
    <p:sldId id="318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8" r:id="rId56"/>
    <p:sldId id="349" r:id="rId57"/>
    <p:sldId id="350" r:id="rId58"/>
    <p:sldId id="351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295" r:id="rId67"/>
    <p:sldId id="296" r:id="rId68"/>
    <p:sldId id="333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10" r:id="rId83"/>
    <p:sldId id="311" r:id="rId84"/>
    <p:sldId id="336" r:id="rId85"/>
    <p:sldId id="334" r:id="rId86"/>
    <p:sldId id="335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422" y="10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7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901A8-316E-4684-98C7-DA27B856A213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316E5-96C9-4B65-A22E-97AFEBF2F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6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эмеблемой и дисципли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06171" y="1565508"/>
            <a:ext cx="6672785" cy="3659634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dirty="0" smtClean="0"/>
              <a:t>Тема лекции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1658" y="4427364"/>
            <a:ext cx="6668998" cy="81229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pic>
        <p:nvPicPr>
          <p:cNvPr id="24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65507"/>
            <a:ext cx="1778017" cy="28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51980" y="4427363"/>
            <a:ext cx="1814286" cy="812293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>
              <a:defRPr sz="1800"/>
            </a:lvl2pPr>
          </a:lstStyle>
          <a:p>
            <a:pPr lvl="0"/>
            <a:r>
              <a:rPr lang="ru-RU" dirty="0" smtClean="0"/>
              <a:t>НАЗВАНИЕ ДИСЦИПЛИНЫ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19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65507"/>
            <a:ext cx="1778017" cy="28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420913" y="1600200"/>
            <a:ext cx="8202387" cy="4572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A53E-BA05-4CE6-A7FB-AF179C4379CA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 userDrawn="1"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7029451" y="365125"/>
            <a:ext cx="1285875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28676" y="180000"/>
            <a:ext cx="6015470" cy="600932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9D5B-6C81-40FE-A652-B1454BD90C5F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4181447" y="3239395"/>
            <a:ext cx="5632704" cy="63302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 без ленты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3"/>
            <a:ext cx="9144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8676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28676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5780-4D60-4201-9FFA-6F5244F32412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6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5" y="84234"/>
            <a:ext cx="1481284" cy="23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5" y="84234"/>
            <a:ext cx="1481284" cy="23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8456-3C60-4421-81E8-112161F366FE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 userDrawn="1"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713-48BF-4DA3-BCF3-2E3422A89450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91DE-D223-4069-BB8A-B39CF5DF7E15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217079" y="3"/>
            <a:ext cx="847731" cy="2282569"/>
            <a:chOff x="1287595" y="-33670"/>
            <a:chExt cx="847731" cy="2971806"/>
          </a:xfrm>
        </p:grpSpPr>
        <p:grpSp>
          <p:nvGrpSpPr>
            <p:cNvPr id="27" name="Группа 26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30" name="Группа 29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33" name="Прямоугольник 32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4" name="Группа 33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35" name="Прямоугольный треугольник 34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" name="Прямоугольный треугольник 35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cxnSp>
            <p:nvCxnSpPr>
              <p:cNvPr id="31" name="Прямая соединительная линия 30"/>
              <p:cNvCxnSpPr>
                <a:stCxn id="36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>
                <a:stCxn id="35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единительная линия 27"/>
            <p:cNvCxnSpPr>
              <a:stCxn id="36" idx="0"/>
              <a:endCxn id="33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36" idx="4"/>
              <a:endCxn id="35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828676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1217079" y="3"/>
            <a:ext cx="847731" cy="2282569"/>
            <a:chOff x="1287595" y="-33670"/>
            <a:chExt cx="847731" cy="2971806"/>
          </a:xfrm>
        </p:grpSpPr>
        <p:grpSp>
          <p:nvGrpSpPr>
            <p:cNvPr id="23" name="Группа 22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37" name="Группа 36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40" name="Прямоугольник 39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1" name="Группа 40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42" name="Прямоугольный треугольник 41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3" name="Прямоугольный треугольник 42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cxnSp>
            <p:nvCxnSpPr>
              <p:cNvPr id="38" name="Прямая соединительная линия 37"/>
              <p:cNvCxnSpPr>
                <a:stCxn id="36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>
                <a:stCxn id="35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Прямая соединительная линия 23"/>
            <p:cNvCxnSpPr>
              <a:stCxn id="36" idx="0"/>
              <a:endCxn id="33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stCxn id="36" idx="4"/>
              <a:endCxn id="35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 без л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6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12C8-F02A-4E06-AE10-FCD0F29D172C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 без ленты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4417" y="2292097"/>
            <a:ext cx="5856634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4417" y="4535509"/>
            <a:ext cx="5870713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9768-A145-4AC5-B211-0028CE03F352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5" y="1580022"/>
            <a:ext cx="2313505" cy="37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5" y="1580022"/>
            <a:ext cx="2313505" cy="37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235799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1202565" y="3"/>
            <a:ext cx="847731" cy="2282569"/>
            <a:chOff x="1287595" y="-33670"/>
            <a:chExt cx="847731" cy="2971806"/>
          </a:xfrm>
        </p:grpSpPr>
        <p:grpSp>
          <p:nvGrpSpPr>
            <p:cNvPr id="54" name="Группа 53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57" name="Группа 56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60" name="Прямоугольник 59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61" name="Группа 60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62" name="Прямоугольный треугольник 61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3" name="Прямоугольный треугольник 62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cxnSp>
            <p:nvCxnSpPr>
              <p:cNvPr id="58" name="Прямая соединительная линия 57"/>
              <p:cNvCxnSpPr>
                <a:stCxn id="63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>
                <a:stCxn id="62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Прямая соединительная линия 54"/>
            <p:cNvCxnSpPr>
              <a:stCxn id="63" idx="0"/>
              <a:endCxn id="60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>
              <a:stCxn id="63" idx="4"/>
              <a:endCxn id="62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 userDrawn="1"/>
        </p:nvGrpSpPr>
        <p:grpSpPr>
          <a:xfrm>
            <a:off x="1202565" y="3"/>
            <a:ext cx="847731" cy="2282569"/>
            <a:chOff x="1287595" y="-33670"/>
            <a:chExt cx="847731" cy="2971806"/>
          </a:xfrm>
        </p:grpSpPr>
        <p:grpSp>
          <p:nvGrpSpPr>
            <p:cNvPr id="25" name="Группа 24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28" name="Группа 27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31" name="Прямоугольник 30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2" name="Группа 31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33" name="Прямоугольный треугольник 32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" name="Прямоугольный треугольник 33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cxnSp>
            <p:nvCxnSpPr>
              <p:cNvPr id="29" name="Прямая соединительная линия 28"/>
              <p:cNvCxnSpPr>
                <a:stCxn id="63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>
                <a:stCxn id="62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Прямая соединительная линия 25"/>
            <p:cNvCxnSpPr>
              <a:stCxn id="63" idx="0"/>
              <a:endCxn id="60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63" idx="4"/>
              <a:endCxn id="62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без лен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235799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E9F-50CD-4D1C-80C5-8902381F7651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23886" y="1507451"/>
            <a:ext cx="6455070" cy="3686967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3886" y="4340279"/>
            <a:ext cx="6436770" cy="85413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24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21964"/>
            <a:ext cx="2293257" cy="36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21964"/>
            <a:ext cx="2293257" cy="36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3"/>
            <a:ext cx="9144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6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28676" y="4655956"/>
            <a:ext cx="7553324" cy="509750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0154-B31F-4D2A-8FC9-B3FE8F283D14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1287595" y="-21680"/>
            <a:ext cx="847731" cy="2971806"/>
            <a:chOff x="1287595" y="-33670"/>
            <a:chExt cx="847731" cy="2971806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18" name="Группа 17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21" name="Прямоугольник 20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2" name="Группа 21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23" name="Прямоугольный треугольник 22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Прямоугольный треугольник 23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cxnSp>
            <p:nvCxnSpPr>
              <p:cNvPr id="19" name="Прямая соединительная линия 18"/>
              <p:cNvCxnSpPr>
                <a:stCxn id="24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stCxn id="23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Прямая соединительная линия 24"/>
            <p:cNvCxnSpPr>
              <a:stCxn id="24" idx="0"/>
              <a:endCxn id="21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24" idx="4"/>
              <a:endCxn id="23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 userDrawn="1"/>
        </p:nvGrpSpPr>
        <p:grpSpPr>
          <a:xfrm>
            <a:off x="1287595" y="-21680"/>
            <a:ext cx="847731" cy="2971806"/>
            <a:chOff x="1287595" y="-33670"/>
            <a:chExt cx="847731" cy="2971806"/>
          </a:xfrm>
        </p:grpSpPr>
        <p:grpSp>
          <p:nvGrpSpPr>
            <p:cNvPr id="27" name="Группа 26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30" name="Группа 29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34" name="Прямоугольник 33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5" name="Группа 34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36" name="Прямоугольный треугольник 35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" name="Прямоугольный треугольник 36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cxnSp>
            <p:nvCxnSpPr>
              <p:cNvPr id="31" name="Прямая соединительная линия 30"/>
              <p:cNvCxnSpPr>
                <a:stCxn id="24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>
                <a:stCxn id="23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единительная линия 27"/>
            <p:cNvCxnSpPr>
              <a:stCxn id="24" idx="0"/>
              <a:endCxn id="21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24" idx="4"/>
              <a:endCxn id="23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 без л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3"/>
            <a:ext cx="9144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6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28676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E205-86B1-4D61-9C30-3E83F7D2E765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6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с эмблемой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975" indent="-180975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9C3-88A4-40B4-A71A-3BDC55DC906F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8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11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88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2229" y="1404000"/>
            <a:ext cx="4140000" cy="5098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5608" y="1404000"/>
            <a:ext cx="4140000" cy="5098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8DD-71A7-4EAA-9041-BA72FA7380DA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241200" y="1404000"/>
            <a:ext cx="8487428" cy="5098400"/>
          </a:xfrm>
        </p:spPr>
        <p:txBody>
          <a:bodyPr/>
          <a:lstStyle>
            <a:lvl2pPr>
              <a:defRPr b="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1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117484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1116000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117484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1116000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и эм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2231" y="1404000"/>
            <a:ext cx="4140908" cy="823912"/>
          </a:xfrm>
        </p:spPr>
        <p:txBody>
          <a:bodyPr anchor="ctr">
            <a:normAutofit/>
          </a:bodyPr>
          <a:lstStyle>
            <a:lvl1pPr marL="174625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2231" y="2249944"/>
            <a:ext cx="4140908" cy="4252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86400" y="1404000"/>
            <a:ext cx="4140000" cy="823912"/>
          </a:xfrm>
        </p:spPr>
        <p:txBody>
          <a:bodyPr anchor="ctr">
            <a:normAutofit/>
          </a:bodyPr>
          <a:lstStyle>
            <a:lvl1pPr marL="174625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86400" y="2249943"/>
            <a:ext cx="4140000" cy="4252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9164-EB62-4D06-B6C0-EF8F1353B5A3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11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 userDrawn="1"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14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4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 с рамками и эм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8675" y="6503036"/>
            <a:ext cx="1372169" cy="365125"/>
          </a:xfrm>
        </p:spPr>
        <p:txBody>
          <a:bodyPr/>
          <a:lstStyle/>
          <a:p>
            <a:fld id="{1A025762-EF36-4CD0-8EC0-0A8CDA642BF3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00844" y="6503032"/>
            <a:ext cx="4742312" cy="365126"/>
          </a:xfrm>
        </p:spPr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2586" y="6503036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25449" y="274394"/>
            <a:ext cx="8302611" cy="84403"/>
            <a:chOff x="1073150" y="1219201"/>
            <a:chExt cx="10058400" cy="6312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 rot="10800000">
            <a:off x="424800" y="6418227"/>
            <a:ext cx="8302611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40633" y="522514"/>
            <a:ext cx="8487427" cy="5895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8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70765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169281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6399046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6399046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 userDrawn="1"/>
        </p:nvGrpSpPr>
        <p:grpSpPr>
          <a:xfrm>
            <a:off x="425449" y="274394"/>
            <a:ext cx="8302611" cy="84403"/>
            <a:chOff x="1073150" y="1219201"/>
            <a:chExt cx="10058400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 userDrawn="1"/>
        </p:nvGrpSpPr>
        <p:grpSpPr>
          <a:xfrm rot="10800000">
            <a:off x="424800" y="6418227"/>
            <a:ext cx="8302611" cy="84403"/>
            <a:chOff x="1073150" y="1219201"/>
            <a:chExt cx="10058400" cy="63125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70765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169281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6399046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6399046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C08-7F9E-47A8-9006-7B9BE36FFE1F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10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 userDrawn="1"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13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50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 и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387" y="1600201"/>
            <a:ext cx="439009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44" y="1600200"/>
            <a:ext cx="3667144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9D3A-3BEC-40FE-97C3-518D9E0ABEB4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78812" y="1112335"/>
            <a:ext cx="8806156" cy="404153"/>
            <a:chOff x="178812" y="1116000"/>
            <a:chExt cx="8806156" cy="404153"/>
          </a:xfrm>
        </p:grpSpPr>
        <p:pic>
          <p:nvPicPr>
            <p:cNvPr id="9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 userDrawn="1"/>
        </p:nvGrpSpPr>
        <p:grpSpPr>
          <a:xfrm>
            <a:off x="178812" y="1112335"/>
            <a:ext cx="8806156" cy="404153"/>
            <a:chOff x="178812" y="1116000"/>
            <a:chExt cx="8806156" cy="404153"/>
          </a:xfrm>
        </p:grpSpPr>
        <p:pic>
          <p:nvPicPr>
            <p:cNvPr id="12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81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1002" y="1600201"/>
            <a:ext cx="5130483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58" y="1600200"/>
            <a:ext cx="291196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A077-D2BC-4B4D-A23C-F28D4BFF8617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3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5449" y="1303608"/>
            <a:ext cx="8302611" cy="42558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25448" y="5603966"/>
            <a:ext cx="8302611" cy="888274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97C0-2808-4A22-A742-48FE6556FAFC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9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и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1002" y="1600201"/>
            <a:ext cx="5130483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58" y="1600200"/>
            <a:ext cx="291196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8099-50BD-43C6-8F4E-907004AD57D4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с эмблемой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913" y="1600200"/>
            <a:ext cx="8202387" cy="457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C7-123D-44D7-BB80-5F6804FC7118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8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11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87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с эмблемой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1" y="365125"/>
            <a:ext cx="12858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8675" y="180000"/>
            <a:ext cx="602101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2430-3975-4124-A484-2844C2288D7A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4181447" y="3239395"/>
            <a:ext cx="5632704" cy="63302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54" y="89472"/>
            <a:ext cx="251445" cy="40266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96" y="6047251"/>
            <a:ext cx="251445" cy="40266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54" y="89472"/>
            <a:ext cx="251445" cy="40266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96" y="6047251"/>
            <a:ext cx="251445" cy="40266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с эмеблемой и дисципли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06171" y="1565508"/>
            <a:ext cx="6672785" cy="3659634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dirty="0" smtClean="0"/>
              <a:t>Тема лекции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1658" y="4427364"/>
            <a:ext cx="6668998" cy="81229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pic>
        <p:nvPicPr>
          <p:cNvPr id="24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65507"/>
            <a:ext cx="1778017" cy="28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51980" y="4427363"/>
            <a:ext cx="1814286" cy="812293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>
              <a:defRPr sz="1800"/>
            </a:lvl2pPr>
          </a:lstStyle>
          <a:p>
            <a:pPr lvl="0"/>
            <a:r>
              <a:rPr lang="ru-RU" dirty="0" smtClean="0"/>
              <a:t>НАЗВАНИЕ ДИСЦИПЛИНЫ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8675" y="6503036"/>
            <a:ext cx="1372169" cy="365125"/>
          </a:xfrm>
        </p:spPr>
        <p:txBody>
          <a:bodyPr/>
          <a:lstStyle/>
          <a:p>
            <a:fld id="{8D9F0AD7-CA20-4189-A46C-1B190918F8A2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00844" y="6503032"/>
            <a:ext cx="4742312" cy="365126"/>
          </a:xfrm>
        </p:spPr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2586" y="6503036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25449" y="274394"/>
            <a:ext cx="8302611" cy="84403"/>
            <a:chOff x="1073150" y="1219201"/>
            <a:chExt cx="10058400" cy="6312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 userDrawn="1"/>
        </p:nvGrpSpPr>
        <p:grpSpPr>
          <a:xfrm rot="10800000">
            <a:off x="424800" y="6418227"/>
            <a:ext cx="8302611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Объект 2"/>
          <p:cNvSpPr>
            <a:spLocks noGrp="1"/>
          </p:cNvSpPr>
          <p:nvPr>
            <p:ph idx="1" hasCustomPrompt="1"/>
          </p:nvPr>
        </p:nvSpPr>
        <p:spPr>
          <a:xfrm>
            <a:off x="240633" y="522514"/>
            <a:ext cx="8487427" cy="5895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7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91DE-D223-4069-BB8A-B39CF5DF7E15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1217079" y="3"/>
            <a:ext cx="847731" cy="2282569"/>
            <a:chOff x="1287595" y="-33670"/>
            <a:chExt cx="847731" cy="2971806"/>
          </a:xfrm>
        </p:grpSpPr>
        <p:grpSp>
          <p:nvGrpSpPr>
            <p:cNvPr id="27" name="Группа 26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30" name="Группа 29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33" name="Прямоугольник 32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4" name="Группа 33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35" name="Прямоугольный треугольник 34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" name="Прямоугольный треугольник 35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cxnSp>
            <p:nvCxnSpPr>
              <p:cNvPr id="31" name="Прямая соединительная линия 30"/>
              <p:cNvCxnSpPr>
                <a:stCxn id="36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>
                <a:stCxn id="35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единительная линия 27"/>
            <p:cNvCxnSpPr>
              <a:stCxn id="36" idx="0"/>
              <a:endCxn id="33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36" idx="4"/>
              <a:endCxn id="35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828676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23886" y="1507451"/>
            <a:ext cx="6455070" cy="3686967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3886" y="4340279"/>
            <a:ext cx="6436770" cy="85413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24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21964"/>
            <a:ext cx="2293257" cy="36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 и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2229" y="1404000"/>
            <a:ext cx="4140000" cy="5098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5608" y="1404000"/>
            <a:ext cx="4140000" cy="5098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8DD-71A7-4EAA-9041-BA72FA7380DA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241200" y="1404000"/>
            <a:ext cx="8487428" cy="5098400"/>
          </a:xfrm>
        </p:spPr>
        <p:txBody>
          <a:bodyPr/>
          <a:lstStyle>
            <a:lvl2pPr>
              <a:defRPr b="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1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117484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1116000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 с рамками и эм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8675" y="6503036"/>
            <a:ext cx="1372169" cy="365125"/>
          </a:xfrm>
        </p:spPr>
        <p:txBody>
          <a:bodyPr/>
          <a:lstStyle/>
          <a:p>
            <a:fld id="{1A025762-EF36-4CD0-8EC0-0A8CDA642BF3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00844" y="6503032"/>
            <a:ext cx="4742312" cy="365126"/>
          </a:xfrm>
        </p:spPr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2586" y="6503036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25449" y="274394"/>
            <a:ext cx="8302611" cy="84403"/>
            <a:chOff x="1073150" y="1219201"/>
            <a:chExt cx="10058400" cy="6312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 userDrawn="1"/>
        </p:nvGrpSpPr>
        <p:grpSpPr>
          <a:xfrm rot="10800000">
            <a:off x="424800" y="6418227"/>
            <a:ext cx="8302611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40633" y="522514"/>
            <a:ext cx="8487427" cy="5895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8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70765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169281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6399046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6399046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3901" y="76200"/>
            <a:ext cx="8104249" cy="10969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93900" y="1404000"/>
            <a:ext cx="8284249" cy="509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25592" y="6505938"/>
            <a:ext cx="1769773" cy="365125"/>
          </a:xfrm>
        </p:spPr>
        <p:txBody>
          <a:bodyPr/>
          <a:lstStyle/>
          <a:p>
            <a:fld id="{94EBF210-03B9-4259-825A-B4507B1AAF1D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73901" y="6501490"/>
            <a:ext cx="4742312" cy="365126"/>
          </a:xfrm>
        </p:spPr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95288" y="6501494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78150" y="1219204"/>
            <a:ext cx="8100000" cy="84403"/>
            <a:chOff x="1073150" y="1219201"/>
            <a:chExt cx="10058400" cy="6312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grpSp>
        <p:nvGrpSpPr>
          <p:cNvPr id="15" name="Группа 14"/>
          <p:cNvGrpSpPr/>
          <p:nvPr/>
        </p:nvGrpSpPr>
        <p:grpSpPr>
          <a:xfrm rot="5400000">
            <a:off x="-3072456" y="3389811"/>
            <a:ext cx="6858000" cy="84403"/>
            <a:chOff x="1073150" y="1219201"/>
            <a:chExt cx="10058400" cy="6312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 userDrawn="1"/>
        </p:nvGrpSpPr>
        <p:grpSpPr>
          <a:xfrm>
            <a:off x="778150" y="1219204"/>
            <a:ext cx="8100000" cy="84403"/>
            <a:chOff x="1073150" y="1219201"/>
            <a:chExt cx="10058400" cy="63125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grpSp>
        <p:nvGrpSpPr>
          <p:cNvPr id="22" name="Группа 21"/>
          <p:cNvGrpSpPr/>
          <p:nvPr userDrawn="1"/>
        </p:nvGrpSpPr>
        <p:grpSpPr>
          <a:xfrm rot="5400000">
            <a:off x="-3072456" y="3389811"/>
            <a:ext cx="6858000" cy="84403"/>
            <a:chOff x="1073150" y="1219201"/>
            <a:chExt cx="10058400" cy="63125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3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Левая рам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11560" y="419149"/>
            <a:ext cx="8284249" cy="60257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25592" y="6505938"/>
            <a:ext cx="1769773" cy="365125"/>
          </a:xfrm>
        </p:spPr>
        <p:txBody>
          <a:bodyPr/>
          <a:lstStyle/>
          <a:p>
            <a:fld id="{94EBF210-03B9-4259-825A-B4507B1AAF1D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73901" y="6501490"/>
            <a:ext cx="4742312" cy="365126"/>
          </a:xfrm>
        </p:spPr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95288" y="6501494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grpSp>
        <p:nvGrpSpPr>
          <p:cNvPr id="15" name="Группа 14"/>
          <p:cNvGrpSpPr/>
          <p:nvPr/>
        </p:nvGrpSpPr>
        <p:grpSpPr>
          <a:xfrm rot="5400000">
            <a:off x="-3072456" y="3389811"/>
            <a:ext cx="6858000" cy="84403"/>
            <a:chOff x="1073150" y="1219201"/>
            <a:chExt cx="10058400" cy="6312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grpSp>
        <p:nvGrpSpPr>
          <p:cNvPr id="22" name="Группа 21"/>
          <p:cNvGrpSpPr/>
          <p:nvPr userDrawn="1"/>
        </p:nvGrpSpPr>
        <p:grpSpPr>
          <a:xfrm rot="5400000">
            <a:off x="-3072456" y="3389811"/>
            <a:ext cx="6858000" cy="84403"/>
            <a:chOff x="1073150" y="1219201"/>
            <a:chExt cx="10058400" cy="63125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5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232229" y="1404000"/>
            <a:ext cx="4140000" cy="50984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585608" y="1404000"/>
            <a:ext cx="4140000" cy="50984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75A2-BC90-4CB5-B785-7A262EFB07FC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32231" y="1404000"/>
            <a:ext cx="4140908" cy="823912"/>
          </a:xfrm>
        </p:spPr>
        <p:txBody>
          <a:bodyPr anchor="ctr">
            <a:normAutofit/>
          </a:bodyPr>
          <a:lstStyle>
            <a:lvl1pPr marL="173038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32231" y="2249944"/>
            <a:ext cx="4140908" cy="4252456"/>
          </a:xfrm>
        </p:spPr>
        <p:txBody>
          <a:bodyPr/>
          <a:lstStyle/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86400" y="1404000"/>
            <a:ext cx="4140000" cy="823912"/>
          </a:xfrm>
        </p:spPr>
        <p:txBody>
          <a:bodyPr anchor="ctr">
            <a:normAutofit/>
          </a:bodyPr>
          <a:lstStyle>
            <a:lvl1pPr marL="173038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586400" y="2249943"/>
            <a:ext cx="4140000" cy="4252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30AB-6F23-4F56-BE5A-A8B9FF6314BF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 userDrawn="1"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31387" y="1600201"/>
            <a:ext cx="439009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49944" y="1600200"/>
            <a:ext cx="3667144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BA09-684E-4F15-A4E0-FE81D30F54AB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8675" y="6503036"/>
            <a:ext cx="1372169" cy="365125"/>
          </a:xfrm>
        </p:spPr>
        <p:txBody>
          <a:bodyPr/>
          <a:lstStyle/>
          <a:p>
            <a:fld id="{8D9F0AD7-CA20-4189-A46C-1B190918F8A2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00844" y="6503032"/>
            <a:ext cx="4742312" cy="365126"/>
          </a:xfrm>
        </p:spPr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2586" y="6503036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25449" y="274394"/>
            <a:ext cx="8302611" cy="84403"/>
            <a:chOff x="1073150" y="1219201"/>
            <a:chExt cx="10058400" cy="6312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 rot="10800000">
            <a:off x="424800" y="6418227"/>
            <a:ext cx="8302611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Объект 2"/>
          <p:cNvSpPr>
            <a:spLocks noGrp="1"/>
          </p:cNvSpPr>
          <p:nvPr>
            <p:ph idx="1" hasCustomPrompt="1"/>
          </p:nvPr>
        </p:nvSpPr>
        <p:spPr>
          <a:xfrm>
            <a:off x="240633" y="522514"/>
            <a:ext cx="8487427" cy="5895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425449" y="-73446"/>
            <a:ext cx="8302611" cy="0"/>
          </a:xfrm>
          <a:prstGeom prst="line">
            <a:avLst/>
          </a:prstGeom>
          <a:ln w="1270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 userDrawn="1"/>
        </p:nvGrpSpPr>
        <p:grpSpPr>
          <a:xfrm rot="10800000">
            <a:off x="424800" y="6850470"/>
            <a:ext cx="8302611" cy="63125"/>
            <a:chOff x="1073150" y="1219201"/>
            <a:chExt cx="10058400" cy="63125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 userDrawn="1"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27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200" y="76200"/>
            <a:ext cx="8303700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200" y="1404000"/>
            <a:ext cx="8487428" cy="5098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72891" y="6505938"/>
            <a:ext cx="176977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03797C0-2808-4A22-A742-48FE6556FAFC}" type="datetime1">
              <a:rPr lang="ru-RU" smtClean="0"/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1200" y="650149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2587" y="6501494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425449" y="1219204"/>
            <a:ext cx="8302611" cy="0"/>
          </a:xfrm>
          <a:prstGeom prst="line">
            <a:avLst/>
          </a:prstGeom>
          <a:ln w="3810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425449" y="1303607"/>
            <a:ext cx="8302611" cy="0"/>
          </a:xfrm>
          <a:prstGeom prst="line">
            <a:avLst/>
          </a:prstGeom>
          <a:ln w="1270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31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688" r:id="rId33"/>
    <p:sldLayoutId id="2147483687" r:id="rId34"/>
    <p:sldLayoutId id="2147483668" r:id="rId35"/>
    <p:sldLayoutId id="2147483665" r:id="rId36"/>
    <p:sldLayoutId id="2147483690" r:id="rId37"/>
    <p:sldLayoutId id="2147483692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tabLst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975" indent="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введение </a:t>
            </a:r>
            <a:r>
              <a:rPr lang="ru-RU" dirty="0"/>
              <a:t>Законодательные основы технического регулирования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200" dirty="0" smtClean="0"/>
              <a:t>Стандартизация, сертификация, управление качеством продуктов животного происхождения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059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 и применение технических </a:t>
            </a:r>
            <a:r>
              <a:rPr lang="ru-RU" dirty="0" smtClean="0"/>
              <a:t>регламентов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ru-RU" dirty="0"/>
              <a:t>Технические регламенты с учетом степени риска причинения вреда устанавливают минимально необходимые требования, обеспечивающие:</a:t>
            </a:r>
          </a:p>
          <a:p>
            <a:pPr>
              <a:spcBef>
                <a:spcPts val="600"/>
              </a:spcBef>
            </a:pPr>
            <a:r>
              <a:rPr lang="ru-RU" dirty="0"/>
              <a:t>безопасность излучений;</a:t>
            </a:r>
          </a:p>
          <a:p>
            <a:pPr>
              <a:spcBef>
                <a:spcPts val="600"/>
              </a:spcBef>
            </a:pPr>
            <a:r>
              <a:rPr lang="ru-RU" dirty="0"/>
              <a:t>биологическую безопасность;</a:t>
            </a:r>
          </a:p>
          <a:p>
            <a:pPr>
              <a:spcBef>
                <a:spcPts val="600"/>
              </a:spcBef>
            </a:pPr>
            <a:r>
              <a:rPr lang="ru-RU" dirty="0"/>
              <a:t>взрывобезопасность;</a:t>
            </a:r>
          </a:p>
          <a:p>
            <a:pPr>
              <a:spcBef>
                <a:spcPts val="600"/>
              </a:spcBef>
            </a:pPr>
            <a:r>
              <a:rPr lang="ru-RU" dirty="0"/>
              <a:t>механическую безопасность;</a:t>
            </a:r>
          </a:p>
          <a:p>
            <a:pPr>
              <a:spcBef>
                <a:spcPts val="600"/>
              </a:spcBef>
            </a:pPr>
            <a:r>
              <a:rPr lang="ru-RU" dirty="0"/>
              <a:t>пожарную безопасность;</a:t>
            </a:r>
          </a:p>
          <a:p>
            <a:pPr>
              <a:spcBef>
                <a:spcPts val="600"/>
              </a:spcBef>
            </a:pPr>
            <a:r>
              <a:rPr lang="ru-RU" dirty="0"/>
              <a:t>безопасность продукции (технических устройств, применяемых на опасном производственном объекте);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термическую </a:t>
            </a:r>
            <a:r>
              <a:rPr lang="ru-RU" dirty="0"/>
              <a:t>безопасность;</a:t>
            </a:r>
          </a:p>
          <a:p>
            <a:pPr>
              <a:spcBef>
                <a:spcPts val="600"/>
              </a:spcBef>
            </a:pPr>
            <a:r>
              <a:rPr lang="ru-RU" dirty="0"/>
              <a:t>химическую безопасность;</a:t>
            </a:r>
          </a:p>
          <a:p>
            <a:pPr>
              <a:spcBef>
                <a:spcPts val="600"/>
              </a:spcBef>
            </a:pPr>
            <a:r>
              <a:rPr lang="ru-RU" dirty="0"/>
              <a:t>электрическую безопасность;</a:t>
            </a:r>
          </a:p>
          <a:p>
            <a:pPr>
              <a:spcBef>
                <a:spcPts val="600"/>
              </a:spcBef>
            </a:pPr>
            <a:r>
              <a:rPr lang="ru-RU" dirty="0"/>
              <a:t>радиационную безопасность населения;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электромагнитную </a:t>
            </a:r>
            <a:r>
              <a:rPr lang="ru-RU" dirty="0"/>
              <a:t>совместимость в части обеспечения безопасности работы приборов и оборудования;</a:t>
            </a:r>
          </a:p>
          <a:p>
            <a:pPr>
              <a:spcBef>
                <a:spcPts val="600"/>
              </a:spcBef>
            </a:pPr>
            <a:r>
              <a:rPr lang="ru-RU" dirty="0"/>
              <a:t>единство измерений;	</a:t>
            </a:r>
          </a:p>
          <a:p>
            <a:pPr>
              <a:spcBef>
                <a:spcPts val="600"/>
              </a:spcBef>
            </a:pPr>
            <a:r>
              <a:rPr lang="ru-RU" dirty="0"/>
              <a:t>другие виды безопасности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деятельность </a:t>
            </a:r>
            <a:r>
              <a:rPr lang="ru-RU" dirty="0"/>
              <a:t>по установлению правил и характеристик в целях их добровольного многократного использования, направленная на достижение упорядоченности в сферах производства и обращения продукции и повышение конкурентоспособности продукции, работ или </a:t>
            </a:r>
            <a:r>
              <a:rPr lang="ru-RU" dirty="0" smtClean="0"/>
              <a:t>услуг (англ. </a:t>
            </a:r>
            <a:r>
              <a:rPr lang="en-US" dirty="0" err="1" smtClean="0"/>
              <a:t>standart</a:t>
            </a:r>
            <a:r>
              <a:rPr lang="en-US" dirty="0" smtClean="0"/>
              <a:t> </a:t>
            </a:r>
            <a:r>
              <a:rPr lang="ru-RU" dirty="0" smtClean="0"/>
              <a:t>— образец</a:t>
            </a:r>
            <a:r>
              <a:rPr lang="ru-RU" dirty="0"/>
              <a:t>, эталон)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8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стандартизации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ru-RU" dirty="0"/>
              <a:t>добровольного применения документов в области стандартизации;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максимального </a:t>
            </a:r>
            <a:r>
              <a:rPr lang="ru-RU" dirty="0"/>
              <a:t>учета при разработке стандартов законных интересов заинтересованных лиц;</a:t>
            </a:r>
          </a:p>
          <a:p>
            <a:pPr>
              <a:spcBef>
                <a:spcPts val="600"/>
              </a:spcBef>
            </a:pPr>
            <a:r>
              <a:rPr lang="ru-RU" dirty="0"/>
              <a:t>применения международного стандарта как основы разработки национального стандарта, за исключением случаев, если такое применение признано невозможным вследствие несоответствия требований международных стандартов климатическим и географическим особенностям Российской Федерации, техническим и (или) технологическим особенностям или по иным основаниям либо Российская Федерация в соответствии с установленными процедурами выступала против принятия международного стандарта или отдельного его положения;</a:t>
            </a:r>
          </a:p>
          <a:p>
            <a:pPr>
              <a:spcBef>
                <a:spcPts val="600"/>
              </a:spcBef>
            </a:pPr>
            <a:r>
              <a:rPr lang="ru-RU" dirty="0"/>
              <a:t>недопустимости создания препятствий производству и обращению продукции, выполнению работ и оказанию услуг в большей степени, чем это минимально необходимо для выполнения целей, </a:t>
            </a:r>
            <a:r>
              <a:rPr lang="ru-RU" dirty="0" smtClean="0"/>
              <a:t>стандартизации;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недопустимости установления таких стандартов, которые противоречат техническим регламентам;</a:t>
            </a:r>
          </a:p>
          <a:p>
            <a:pPr>
              <a:spcBef>
                <a:spcPts val="600"/>
              </a:spcBef>
            </a:pPr>
            <a:r>
              <a:rPr lang="ru-RU" dirty="0"/>
              <a:t>обеспечения условий для единообразного применения стандартов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0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стандартизации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безопасность продукции, работ, услуг для жизни и здоровья людей, окружающей среды и имущества;</a:t>
            </a:r>
          </a:p>
          <a:p>
            <a:pPr lvl="0"/>
            <a:r>
              <a:rPr lang="ru-RU" dirty="0"/>
              <a:t> совместимость и взаимозаменяемость изделий;</a:t>
            </a:r>
          </a:p>
          <a:p>
            <a:pPr lvl="0"/>
            <a:r>
              <a:rPr lang="ru-RU" dirty="0"/>
              <a:t>качество продукции, работ и услуг в соответствии с уровнем развития научно-технического прогресса;</a:t>
            </a:r>
          </a:p>
          <a:p>
            <a:pPr lvl="0"/>
            <a:r>
              <a:rPr lang="ru-RU" dirty="0"/>
              <a:t>единство измерений;</a:t>
            </a:r>
          </a:p>
          <a:p>
            <a:pPr lvl="0"/>
            <a:r>
              <a:rPr lang="ru-RU" dirty="0"/>
              <a:t>экономию всех видов ресурсов;</a:t>
            </a:r>
          </a:p>
          <a:p>
            <a:pPr lvl="0"/>
            <a:r>
              <a:rPr lang="ru-RU" dirty="0"/>
              <a:t>безопасность хозяйственных объектов, связанную с возможностью возникновения различных катастроф (природного и техногенного характера) и чрезвычайных ситуаций;</a:t>
            </a:r>
          </a:p>
          <a:p>
            <a:pPr lvl="0"/>
            <a:r>
              <a:rPr lang="ru-RU" dirty="0"/>
              <a:t>обороноспособность и мобилизационную готовность страны.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0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стандартизации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spcBef>
                <a:spcPts val="600"/>
              </a:spcBef>
            </a:pPr>
            <a:r>
              <a:rPr lang="ru-RU" dirty="0"/>
              <a:t>установление требований к техническому уровню и качеству продукции, сырья, материалов, полуфабрикатов и комплектующих изделий, а также норм, требований и методов в области проектирования и производства продукции, позволяющих ускорять внедрение прогрессивных методов производства продукции высокого качества и ликвидировать нерациональное многообразие видов, марок и размеров;</a:t>
            </a:r>
          </a:p>
          <a:p>
            <a:pPr lvl="0">
              <a:spcBef>
                <a:spcPts val="600"/>
              </a:spcBef>
            </a:pPr>
            <a:r>
              <a:rPr lang="ru-RU" dirty="0"/>
              <a:t>развитие унификации и </a:t>
            </a:r>
            <a:r>
              <a:rPr lang="ru-RU" dirty="0" err="1"/>
              <a:t>агрегатирования</a:t>
            </a:r>
            <a:r>
              <a:rPr lang="ru-RU" dirty="0"/>
              <a:t> промышленной продукции как важнейшего условия специализации производства; комплексной механизации и автоматизации производственных процессов, повышение уровня взаимозаменяемости, эффективности эксплуатации и ремонта изделий;</a:t>
            </a:r>
          </a:p>
          <a:p>
            <a:pPr lvl="0">
              <a:spcBef>
                <a:spcPts val="600"/>
              </a:spcBef>
            </a:pPr>
            <a:r>
              <a:rPr lang="ru-RU" dirty="0"/>
              <a:t>обеспечение единства и достоверности измерений в стране, создание и совершенствование государственных эталонов единиц физических величин, также методов и средств измерений высшей точности;</a:t>
            </a:r>
          </a:p>
          <a:p>
            <a:pPr lvl="0">
              <a:spcBef>
                <a:spcPts val="600"/>
              </a:spcBef>
            </a:pPr>
            <a:r>
              <a:rPr lang="ru-RU" dirty="0"/>
              <a:t>разработка унифицированных систем документации, систем классификации и кодирования технико-экономической информации;</a:t>
            </a:r>
          </a:p>
          <a:p>
            <a:pPr lvl="0">
              <a:spcBef>
                <a:spcPts val="600"/>
              </a:spcBef>
            </a:pPr>
            <a:r>
              <a:rPr lang="ru-RU" dirty="0"/>
              <a:t>принятие единых терминов и обозначений в важнейших областях науки, техники, отраслях народного хозяйства;</a:t>
            </a:r>
          </a:p>
          <a:p>
            <a:pPr lvl="0">
              <a:spcBef>
                <a:spcPts val="600"/>
              </a:spcBef>
            </a:pPr>
            <a:r>
              <a:rPr lang="ru-RU" dirty="0"/>
              <a:t>формирование системы стандартов безопасности труда, систем стандартов в области охраны природы и улучшения использования природных ресурсов;</a:t>
            </a:r>
          </a:p>
          <a:p>
            <a:pPr lvl="0">
              <a:spcBef>
                <a:spcPts val="600"/>
              </a:spcBef>
            </a:pPr>
            <a:r>
              <a:rPr lang="ru-RU" dirty="0"/>
              <a:t>создание благоприятных условий для внешнеторговых, культурных и научно-технических связей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8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стандартизации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300"/>
              </a:spcBef>
            </a:pPr>
            <a:r>
              <a:rPr lang="ru-RU" sz="1350" dirty="0"/>
              <a:t>Функция упорядочения – преодоление неразумного многообразия объектов (раздутая номенклатура продукции, ненужное многообразие документов). Она сводится к упрощению и ограничению. Житейский опыт говорит: чем объект более упорядочен, тем он лучше вписывается в окружающую предметную и природную среду с ее требованиями и законами.</a:t>
            </a:r>
          </a:p>
          <a:p>
            <a:pPr lvl="0">
              <a:spcBef>
                <a:spcPts val="300"/>
              </a:spcBef>
            </a:pPr>
            <a:r>
              <a:rPr lang="ru-RU" sz="1350" dirty="0"/>
              <a:t>Охранная (социальная) функция – обеспечение безопасности потребителей продукции и услуг, изготовителей и государства, объединение усилий человечества по защите природы от техногенного воздействия цивилизации.</a:t>
            </a:r>
          </a:p>
          <a:p>
            <a:pPr lvl="0">
              <a:spcBef>
                <a:spcPts val="300"/>
              </a:spcBef>
            </a:pPr>
            <a:r>
              <a:rPr lang="ru-RU" sz="1350" dirty="0"/>
              <a:t>Ресурсосберегающая функция обусловлена ограниченностью материальных, энергетических, трудовых и природных ресурсов и заключается в установлении в нормативных документах обоснованных ограничений на расходование ресурсов.</a:t>
            </a:r>
          </a:p>
          <a:p>
            <a:pPr lvl="0">
              <a:spcBef>
                <a:spcPts val="300"/>
              </a:spcBef>
            </a:pPr>
            <a:r>
              <a:rPr lang="ru-RU" sz="1350" dirty="0"/>
              <a:t>Коммуникативная функция обеспечивает общение и взаимодействие людей, в частности специалистов, путем личного обмена или использования документальных средств, аппаратных (компьютерных, спутниковых и пр.) систем и каналов передачи сообщений. Эта функция направлена на преодоление барьеров в торговле и содействие научно-техническому и экономическому сотрудничеству.</a:t>
            </a:r>
          </a:p>
          <a:p>
            <a:pPr lvl="0">
              <a:spcBef>
                <a:spcPts val="300"/>
              </a:spcBef>
            </a:pPr>
            <a:r>
              <a:rPr lang="ru-RU" sz="1350" dirty="0"/>
              <a:t>Цивилизующая функция направлена на повышение качества продукции и услуг как составляющей качества жизни. Стандарты отражают степень общественного развития страны, т. е. уровень цивилизации.</a:t>
            </a:r>
          </a:p>
          <a:p>
            <a:pPr lvl="0">
              <a:spcBef>
                <a:spcPts val="300"/>
              </a:spcBef>
            </a:pPr>
            <a:r>
              <a:rPr lang="ru-RU" sz="1350" dirty="0"/>
              <a:t>Информационная функция. Стандартизация обеспечивает материальное производство, науку и технику и другие сферы нормативными документами, эталонами мер, образцами – эталонами продукции, каталогами продукции как носителями ценной творческой и управленческой информации. Ссылка в договоре (контракте) на стандарт является наиболее удобной формой информации о качестве товара как главного условия договора (контракта).</a:t>
            </a:r>
          </a:p>
          <a:p>
            <a:pPr lvl="0">
              <a:spcBef>
                <a:spcPts val="300"/>
              </a:spcBef>
            </a:pPr>
            <a:r>
              <a:rPr lang="ru-RU" sz="1350" dirty="0"/>
              <a:t>Функция нормотворчества и </a:t>
            </a:r>
            <a:r>
              <a:rPr lang="ru-RU" sz="1350" dirty="0" err="1"/>
              <a:t>правоприменения</a:t>
            </a:r>
            <a:r>
              <a:rPr lang="ru-RU" sz="1350" dirty="0"/>
              <a:t> проявляется в узаконивании требований к объектам стандартизации в форме обязательного стандарта (или другого НД) и его всеобщем применении в результате придания документу юридической силы. Соблюдение обязательных требований НД обеспечивается, как правило, принудительными мерами (санкциями) экономического, административного и уголовного </a:t>
            </a:r>
            <a:r>
              <a:rPr lang="ru-RU" sz="1350" dirty="0" smtClean="0"/>
              <a:t>характера</a:t>
            </a:r>
            <a:endParaRPr lang="ru-RU" sz="135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6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Документы в области стандартизации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ru-RU" dirty="0"/>
              <a:t>национальные стандарты;</a:t>
            </a:r>
          </a:p>
          <a:p>
            <a:pPr>
              <a:spcBef>
                <a:spcPts val="600"/>
              </a:spcBef>
            </a:pPr>
            <a:r>
              <a:rPr lang="ru-RU" dirty="0"/>
              <a:t>правила стандартизации, нормы и рекомендации в области стандартизации;</a:t>
            </a:r>
          </a:p>
          <a:p>
            <a:pPr>
              <a:spcBef>
                <a:spcPts val="600"/>
              </a:spcBef>
            </a:pPr>
            <a:r>
              <a:rPr lang="ru-RU" dirty="0"/>
              <a:t>применяемые в установленном порядке классификации, общероссийские классификаторы технико-экономической и социальной информации;</a:t>
            </a:r>
          </a:p>
          <a:p>
            <a:pPr>
              <a:spcBef>
                <a:spcPts val="600"/>
              </a:spcBef>
            </a:pPr>
            <a:r>
              <a:rPr lang="ru-RU" dirty="0"/>
              <a:t>стандарты организаций;</a:t>
            </a:r>
          </a:p>
          <a:p>
            <a:pPr>
              <a:spcBef>
                <a:spcPts val="600"/>
              </a:spcBef>
            </a:pPr>
            <a:r>
              <a:rPr lang="ru-RU" dirty="0"/>
              <a:t>своды правил;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международные </a:t>
            </a:r>
            <a:r>
              <a:rPr lang="ru-RU" dirty="0"/>
              <a:t>стандарты, региональные стандарты, региональные своды правил, стандарты иностранных государств и своды правил иностранных государств, зарегистрированные в Федеральном информационном фонде технических регламентов и стандартов;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надлежащим </a:t>
            </a:r>
            <a:r>
              <a:rPr lang="ru-RU" dirty="0"/>
              <a:t>образом заверенные переводы на русский язык международных стандартов, региональных стандартов, региональных сводов правил, стандартов иностранных государств и сводов правил иностранных государств, принятые на учет национальным органом Российской Федерации по стандартизации;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предварительные </a:t>
            </a:r>
            <a:r>
              <a:rPr lang="ru-RU" dirty="0"/>
              <a:t>национальные стандарты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3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документ</a:t>
            </a:r>
            <a:r>
              <a:rPr lang="ru-RU" dirty="0"/>
              <a:t>, в котором в целях добровольного многократного использования устанавливаются характеристики продукции, правила осуществления и характеристики процессов проектирования (включая изыскания), производства, строительства, монтажа, наладки, эксплуатации, хранения, перевозки, реализации и утилизации, выполнения работ или оказания услуг. Стандарт также может содержать правила и методы исследований (испытаний) и измерений, правила отбора образцов, требования к терминологии, символике, упаковке, маркировке или этикеткам и правилам их </a:t>
            </a:r>
            <a:r>
              <a:rPr lang="ru-RU" dirty="0" smtClean="0"/>
              <a:t>нанесения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1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стандартов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ru-RU" dirty="0"/>
              <a:t>международный стандарт </a:t>
            </a:r>
            <a:r>
              <a:rPr lang="ru-RU" dirty="0" smtClean="0"/>
              <a:t>— стандарт</a:t>
            </a:r>
            <a:r>
              <a:rPr lang="ru-RU" dirty="0"/>
              <a:t>, принятый международной организацией;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национальный стандарт — стандарт, утвержденный национальным органом Российской Федерации по стандартизации;</a:t>
            </a:r>
          </a:p>
          <a:p>
            <a:pPr>
              <a:spcBef>
                <a:spcPts val="600"/>
              </a:spcBef>
            </a:pPr>
            <a:r>
              <a:rPr lang="ru-RU" dirty="0"/>
              <a:t>предварительный национальный стандарт - документ в области стандартизации, который утвержден национальным органом Российской Федерации по стандартизации и срок действия которого ограничен;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стандарт иностранного государства - стандарт, принятый национальным (компетентным) органом (организацией) по стандартизации иностранного государства;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региональный стандарт - стандарт, принятый региональной организацией по стандартизации;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2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Своды правил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свод </a:t>
            </a:r>
            <a:r>
              <a:rPr lang="ru-RU" dirty="0"/>
              <a:t>правил - документ в области стандартизации, в котором содержатся технические правила и (или) описание процессов проектирования (включая изыскания), производства, строительства, монтажа, наладки, эксплуатации, хранения, перевозки, реализации и утилизации продукции и который применяется на добровольной основе в целях соблюдения требований технических регламентов</a:t>
            </a:r>
            <a:r>
              <a:rPr lang="ru-RU" dirty="0" smtClean="0"/>
              <a:t>;</a:t>
            </a:r>
          </a:p>
          <a:p>
            <a:r>
              <a:rPr lang="ru-RU" dirty="0"/>
              <a:t>свод правил иностранного государства - свод правил, принятый компетентным органом иностранного государства</a:t>
            </a:r>
            <a:r>
              <a:rPr lang="ru-RU" dirty="0" smtClean="0"/>
              <a:t>;</a:t>
            </a:r>
          </a:p>
          <a:p>
            <a:r>
              <a:rPr lang="ru-RU" dirty="0"/>
              <a:t>региональный свод правил - свод правил, принятый региональной организацией по стандартизации;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3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освоения дисциплины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изучение </a:t>
            </a:r>
            <a:r>
              <a:rPr lang="ru-RU" dirty="0"/>
              <a:t>теоретических основ стандартизации, </a:t>
            </a:r>
            <a:r>
              <a:rPr lang="ru-RU" dirty="0" smtClean="0"/>
              <a:t>подтверждения соответствия, </a:t>
            </a:r>
            <a:r>
              <a:rPr lang="ru-RU" dirty="0"/>
              <a:t>и управления </a:t>
            </a:r>
            <a:r>
              <a:rPr lang="ru-RU" dirty="0" smtClean="0"/>
              <a:t>качеством</a:t>
            </a:r>
          </a:p>
          <a:p>
            <a:r>
              <a:rPr lang="ru-RU" dirty="0" smtClean="0"/>
              <a:t>приобретение </a:t>
            </a:r>
            <a:r>
              <a:rPr lang="ru-RU" dirty="0"/>
              <a:t>теоретических знаний, формирование умений и навыков работы </a:t>
            </a:r>
            <a:r>
              <a:rPr lang="ru-RU" dirty="0" smtClean="0"/>
              <a:t>с техническими регламентами, </a:t>
            </a:r>
            <a:r>
              <a:rPr lang="ru-RU" dirty="0"/>
              <a:t>стандартами и другими нормативными </a:t>
            </a:r>
            <a:r>
              <a:rPr lang="ru-RU" dirty="0" smtClean="0"/>
              <a:t>документами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8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Подтверждение соответствия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документальное </a:t>
            </a:r>
            <a:r>
              <a:rPr lang="ru-RU" dirty="0"/>
              <a:t>удостоверение соответствия продукции или иных объектов, процессов проектирования (включая изыскания), производства, строительства, монтажа, наладки, эксплуатации, хранения, перевозки, реализации и утилизации, выполнения работ или оказания услуг требованиям технических регламентов, положениям стандартов, сводов правил или условиям договоров;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9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Подтверждение соответствия осуществляется на основе </a:t>
            </a:r>
            <a:r>
              <a:rPr lang="ru-RU" dirty="0" smtClean="0"/>
              <a:t>принципов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доступность </a:t>
            </a:r>
            <a:r>
              <a:rPr lang="ru-RU" dirty="0"/>
              <a:t>информации о порядке осуществления подтверждения соответствия заинтересованным лицам;</a:t>
            </a:r>
          </a:p>
          <a:p>
            <a:r>
              <a:rPr lang="ru-RU" dirty="0" smtClean="0"/>
              <a:t>недопустимость </a:t>
            </a:r>
            <a:r>
              <a:rPr lang="ru-RU" dirty="0"/>
              <a:t>применения обязательного подтверждения соответствия к объектам, в отношении которых не установлены требования технических регламентов;</a:t>
            </a:r>
          </a:p>
          <a:p>
            <a:r>
              <a:rPr lang="ru-RU" dirty="0" smtClean="0"/>
              <a:t>установление </a:t>
            </a:r>
            <a:r>
              <a:rPr lang="ru-RU" dirty="0"/>
              <a:t>перечня форм и схем обязательного подтверждения соответствия в отношении определенных видов продукции в соответствующем техническом регламенте;</a:t>
            </a:r>
          </a:p>
          <a:p>
            <a:r>
              <a:rPr lang="ru-RU" dirty="0" smtClean="0"/>
              <a:t>уменьшение </a:t>
            </a:r>
            <a:r>
              <a:rPr lang="ru-RU" dirty="0"/>
              <a:t>сроков осуществления обязательного подтверждения соответствия и затрат заявителя;</a:t>
            </a:r>
          </a:p>
          <a:p>
            <a:r>
              <a:rPr lang="ru-RU" dirty="0" smtClean="0"/>
              <a:t>недопустимость </a:t>
            </a:r>
            <a:r>
              <a:rPr lang="ru-RU" dirty="0"/>
              <a:t>принуждения к осуществлению добровольного подтверждения соответствия, в том числе в определенной системе добровольной сертификации;</a:t>
            </a:r>
          </a:p>
          <a:p>
            <a:r>
              <a:rPr lang="ru-RU" dirty="0" smtClean="0"/>
              <a:t>защита </a:t>
            </a:r>
            <a:r>
              <a:rPr lang="ru-RU" dirty="0"/>
              <a:t>имущественных интересов заявителей, соблюдения коммерческой тайны в отношении сведений, полученных при осуществлении подтверждения соответствия;</a:t>
            </a:r>
          </a:p>
          <a:p>
            <a:r>
              <a:rPr lang="ru-RU" dirty="0"/>
              <a:t>недопустимости подмены обязательного подтверждения соответствия добровольной сертификацией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4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подтверждения соответствия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сертификация - форма осуществляемого органом по сертификации подтверждения соответствия объектов требованиям технических регламентов, положениям стандартов, сводов правил или условиям </a:t>
            </a:r>
            <a:r>
              <a:rPr lang="ru-RU" dirty="0" smtClean="0"/>
              <a:t>договоров (</a:t>
            </a:r>
            <a:r>
              <a:rPr lang="ru-RU" dirty="0"/>
              <a:t>лат. </a:t>
            </a:r>
            <a:r>
              <a:rPr lang="en-US" dirty="0" err="1"/>
              <a:t>sertifico</a:t>
            </a:r>
            <a:r>
              <a:rPr lang="en-US" dirty="0"/>
              <a:t> — </a:t>
            </a:r>
            <a:r>
              <a:rPr lang="ru-RU" dirty="0" smtClean="0"/>
              <a:t>удостоверяю</a:t>
            </a:r>
            <a:r>
              <a:rPr lang="en-US" dirty="0" smtClean="0"/>
              <a:t>)</a:t>
            </a:r>
          </a:p>
          <a:p>
            <a:r>
              <a:rPr lang="ru-RU" dirty="0" smtClean="0"/>
              <a:t>декларирование </a:t>
            </a:r>
            <a:r>
              <a:rPr lang="ru-RU" dirty="0"/>
              <a:t>соответствия - форма </a:t>
            </a:r>
            <a:r>
              <a:rPr lang="ru-RU" dirty="0" smtClean="0"/>
              <a:t>подтверждения </a:t>
            </a:r>
            <a:r>
              <a:rPr lang="ru-RU" dirty="0"/>
              <a:t>соответствия продукции </a:t>
            </a:r>
            <a:r>
              <a:rPr lang="ru-RU" dirty="0" smtClean="0"/>
              <a:t>требованиям </a:t>
            </a:r>
            <a:r>
              <a:rPr lang="ru-RU" dirty="0"/>
              <a:t>технических </a:t>
            </a:r>
            <a:r>
              <a:rPr lang="ru-RU" dirty="0" smtClean="0"/>
              <a:t>регламентов</a:t>
            </a:r>
            <a:r>
              <a:rPr lang="en-US" dirty="0" smtClean="0"/>
              <a:t> (</a:t>
            </a:r>
            <a:r>
              <a:rPr lang="ru-RU" dirty="0"/>
              <a:t>фр. </a:t>
            </a:r>
            <a:r>
              <a:rPr lang="en-US" dirty="0"/>
              <a:t>declaration — </a:t>
            </a:r>
            <a:r>
              <a:rPr lang="ru-RU" dirty="0" smtClean="0"/>
              <a:t>заявление</a:t>
            </a:r>
            <a:r>
              <a:rPr lang="en-US" dirty="0" smtClean="0"/>
              <a:t>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5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в области подтверждения соответствия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сертификат соответствия - документ, удостоверяющий соответствие объекта требованиям технических регламентов, положениям стандартов, сводов правил или условиям </a:t>
            </a:r>
            <a:r>
              <a:rPr lang="ru-RU" dirty="0" smtClean="0"/>
              <a:t>договоров</a:t>
            </a:r>
            <a:endParaRPr lang="ru-RU" dirty="0"/>
          </a:p>
          <a:p>
            <a:r>
              <a:rPr lang="ru-RU" dirty="0" smtClean="0"/>
              <a:t>декларация </a:t>
            </a:r>
            <a:r>
              <a:rPr lang="ru-RU" dirty="0"/>
              <a:t>о соответствии - документ, удостоверяющий соответствие выпускаемой в обращение продукции требованиям технических </a:t>
            </a:r>
            <a:r>
              <a:rPr lang="ru-RU" dirty="0" smtClean="0"/>
              <a:t>регламентов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7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 документов </a:t>
            </a:r>
            <a:r>
              <a:rPr lang="ru-RU" dirty="0"/>
              <a:t>области подтверждения соответствия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pic>
        <p:nvPicPr>
          <p:cNvPr id="3076" name="Picture 4" descr="http://www.gostest.com/files/images/deklaratsiya-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0742"/>
            <a:ext cx="3557148" cy="509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tpribor.ru/images/ssp01_4-20_sert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0742"/>
            <a:ext cx="3636624" cy="52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Единая форма сертификатов соответствия и декларации о соответствии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86" y="1406417"/>
            <a:ext cx="4181716" cy="5099050"/>
          </a:xfrm>
          <a:prstGeom prst="rect">
            <a:avLst/>
          </a:prstGeom>
          <a:solidFill>
            <a:schemeClr val="tx1"/>
          </a:solidFill>
          <a:ln>
            <a:solidFill>
              <a:srgbClr val="03295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268" y="1406417"/>
            <a:ext cx="4186403" cy="509830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</p:spTree>
    <p:extLst>
      <p:ext uri="{BB962C8B-B14F-4D97-AF65-F5344CB8AC3E}">
        <p14:creationId xmlns:p14="http://schemas.microsoft.com/office/powerpoint/2010/main" val="5307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об оценке соответствия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знак обращения на рынке </a:t>
            </a:r>
            <a:r>
              <a:rPr lang="ru-RU" b="1" dirty="0" smtClean="0"/>
              <a:t>—</a:t>
            </a:r>
            <a:r>
              <a:rPr lang="ru-RU" dirty="0" smtClean="0"/>
              <a:t> </a:t>
            </a:r>
            <a:r>
              <a:rPr lang="ru-RU" dirty="0"/>
              <a:t>обозначение, служащее для информирования приобретателей, в том числе потребителей, о соответствии выпускаемой в обращение продукции требованиям технических </a:t>
            </a:r>
            <a:r>
              <a:rPr lang="ru-RU" dirty="0" smtClean="0"/>
              <a:t>регламентов</a:t>
            </a:r>
            <a:endParaRPr lang="ru-RU" dirty="0"/>
          </a:p>
          <a:p>
            <a:r>
              <a:rPr lang="ru-RU" b="1" dirty="0"/>
              <a:t>знак соответствия </a:t>
            </a:r>
            <a:r>
              <a:rPr lang="ru-RU" dirty="0"/>
              <a:t> </a:t>
            </a:r>
            <a:r>
              <a:rPr lang="ru-RU" dirty="0" smtClean="0"/>
              <a:t>обозначение</a:t>
            </a:r>
            <a:r>
              <a:rPr lang="ru-RU" dirty="0"/>
              <a:t>, служащее для информирования приобретателей, в том числе потребителей, о соответствии объекта сертификации требованиям системы добровольной сертификации или национальному стандарту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0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 обращения на рынке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85" y="1412776"/>
            <a:ext cx="4650829" cy="514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2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 соответствия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1" y="1412777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do.gendocs.ru/pars_docs/tw_refs/316/315562/315562_html_m7263a5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97698"/>
            <a:ext cx="4341853" cy="39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2734746" cy="215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1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Единый знак обращения продукции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таможенном союзе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116" y="3138589"/>
            <a:ext cx="3352381" cy="16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3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900" y="1404000"/>
            <a:ext cx="8284249" cy="519335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</a:pP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sz="3800" dirty="0"/>
              <a:t>Бессонова Л.П.  </a:t>
            </a:r>
            <a:r>
              <a:rPr lang="ru-RU" sz="3800" dirty="0"/>
              <a:t>Метрология</a:t>
            </a:r>
            <a:r>
              <a:rPr lang="ru-RU" sz="3800" dirty="0"/>
              <a:t>, стандартизация и сертификация продуктов животного </a:t>
            </a:r>
            <a:r>
              <a:rPr lang="ru-RU" sz="3800" dirty="0"/>
              <a:t>происхождения </a:t>
            </a:r>
            <a:r>
              <a:rPr lang="ru-RU" sz="3800" dirty="0" smtClean="0"/>
              <a:t>учебник </a:t>
            </a:r>
            <a:r>
              <a:rPr lang="ru-RU" sz="3800" dirty="0"/>
              <a:t>/ Л</a:t>
            </a:r>
            <a:r>
              <a:rPr lang="ru-RU" sz="3800" dirty="0"/>
              <a:t>. </a:t>
            </a:r>
            <a:r>
              <a:rPr lang="ru-RU" sz="3800" dirty="0"/>
              <a:t>П. Бессонова. </a:t>
            </a:r>
            <a:r>
              <a:rPr lang="ru-RU" sz="3800" dirty="0"/>
              <a:t>Л В Антипова. </a:t>
            </a:r>
            <a:r>
              <a:rPr lang="ru-RU" sz="3800" dirty="0" smtClean="0"/>
              <a:t>— </a:t>
            </a:r>
            <a:r>
              <a:rPr lang="ru-RU" sz="3800" dirty="0"/>
              <a:t>СПб.: ГИОРД. </a:t>
            </a:r>
            <a:r>
              <a:rPr lang="ru-RU" sz="3800" dirty="0"/>
              <a:t>2013. </a:t>
            </a:r>
            <a:r>
              <a:rPr lang="ru-RU" sz="3800" smtClean="0"/>
              <a:t>— 592 </a:t>
            </a:r>
            <a:r>
              <a:rPr lang="ru-RU" sz="3800" dirty="0"/>
              <a:t>с.: ил.</a:t>
            </a:r>
          </a:p>
          <a:p>
            <a:pPr>
              <a:spcBef>
                <a:spcPts val="600"/>
              </a:spcBef>
            </a:pPr>
            <a:r>
              <a:rPr lang="ru-RU" sz="3800" dirty="0"/>
              <a:t>Стандартизация</a:t>
            </a:r>
            <a:r>
              <a:rPr lang="ru-RU" sz="3800" dirty="0"/>
              <a:t>, технология переработки и хранения </a:t>
            </a:r>
            <a:r>
              <a:rPr lang="ru-RU" sz="3800" dirty="0"/>
              <a:t>продукции животноводства: Учебное пособие. </a:t>
            </a:r>
            <a:r>
              <a:rPr lang="ru-RU" sz="3800" dirty="0" smtClean="0"/>
              <a:t>2-е </a:t>
            </a:r>
            <a:r>
              <a:rPr lang="ru-RU" sz="3800" dirty="0"/>
              <a:t>изд., </a:t>
            </a:r>
            <a:r>
              <a:rPr lang="ru-RU" sz="3800" dirty="0" err="1"/>
              <a:t>перераб</a:t>
            </a:r>
            <a:r>
              <a:rPr lang="ru-RU" sz="3800" dirty="0"/>
              <a:t>. и доп. — СПб.: Издательство «Лань», 2012. — 624 с.: ил</a:t>
            </a:r>
            <a:endParaRPr lang="ru-RU" sz="3800" b="1" dirty="0" smtClean="0"/>
          </a:p>
          <a:p>
            <a:pPr>
              <a:spcBef>
                <a:spcPts val="600"/>
              </a:spcBef>
            </a:pPr>
            <a:r>
              <a:rPr lang="ru-RU" sz="3800" dirty="0" smtClean="0"/>
              <a:t>Сергеев А.Г., </a:t>
            </a:r>
            <a:r>
              <a:rPr lang="ru-RU" sz="3800" dirty="0" err="1" smtClean="0"/>
              <a:t>Терегеря</a:t>
            </a:r>
            <a:r>
              <a:rPr lang="ru-RU" sz="3800" dirty="0" smtClean="0"/>
              <a:t> В.В. Метрология, стандартизация и сертификация : учебник . — М. : Изд. </a:t>
            </a:r>
            <a:r>
              <a:rPr lang="ru-RU" sz="3800" dirty="0" err="1" smtClean="0"/>
              <a:t>Юрайт</a:t>
            </a:r>
            <a:r>
              <a:rPr lang="ru-RU" sz="3800" dirty="0" smtClean="0"/>
              <a:t>, 2010. — 820 с.</a:t>
            </a:r>
          </a:p>
          <a:p>
            <a:pPr>
              <a:spcBef>
                <a:spcPts val="600"/>
              </a:spcBef>
            </a:pPr>
            <a:r>
              <a:rPr lang="ru-RU" sz="3800" dirty="0"/>
              <a:t>Боровков М.Ф.   Ветеринарно-санитарная экспертиза с основами технологии и стандартизации продуктов </a:t>
            </a:r>
            <a:r>
              <a:rPr lang="ru-RU" sz="3800" dirty="0" smtClean="0"/>
              <a:t>животноводства </a:t>
            </a:r>
            <a:r>
              <a:rPr lang="ru-RU" sz="3800" dirty="0"/>
              <a:t>: учебник для </a:t>
            </a:r>
            <a:r>
              <a:rPr lang="ru-RU" sz="3800" dirty="0" smtClean="0"/>
              <a:t>вузов. — </a:t>
            </a:r>
            <a:r>
              <a:rPr lang="ru-RU" sz="3800" dirty="0"/>
              <a:t>СПб : Лань</a:t>
            </a:r>
            <a:r>
              <a:rPr lang="ru-RU" sz="3800" dirty="0" smtClean="0"/>
              <a:t>, 2007, 2008 (2-е изд.), </a:t>
            </a:r>
            <a:r>
              <a:rPr lang="ru-RU" sz="3800" dirty="0"/>
              <a:t>2010 (3-е изд., доп. и </a:t>
            </a:r>
            <a:r>
              <a:rPr lang="ru-RU" sz="3800" dirty="0" err="1"/>
              <a:t>перераб</a:t>
            </a:r>
            <a:r>
              <a:rPr lang="ru-RU" sz="3800" dirty="0"/>
              <a:t>.). - 448 с</a:t>
            </a:r>
            <a:r>
              <a:rPr lang="ru-RU" sz="38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3800" dirty="0" err="1" smtClean="0"/>
              <a:t>Лифиц</a:t>
            </a:r>
            <a:r>
              <a:rPr lang="ru-RU" sz="3800" dirty="0" smtClean="0"/>
              <a:t> </a:t>
            </a:r>
            <a:r>
              <a:rPr lang="ru-RU" sz="3800" dirty="0"/>
              <a:t>И.М. Стандартизация, метрология и сертификация : учебник / И.М. </a:t>
            </a:r>
            <a:r>
              <a:rPr lang="ru-RU" sz="3800" dirty="0" err="1"/>
              <a:t>Лифиц</a:t>
            </a:r>
            <a:r>
              <a:rPr lang="ru-RU" sz="3800" dirty="0"/>
              <a:t>. — 8-е изд., </a:t>
            </a:r>
            <a:r>
              <a:rPr lang="ru-RU" sz="3800" dirty="0" err="1"/>
              <a:t>перераб</a:t>
            </a:r>
            <a:r>
              <a:rPr lang="ru-RU" sz="3800" dirty="0"/>
              <a:t>. и доп. — М. : </a:t>
            </a:r>
            <a:r>
              <a:rPr lang="ru-RU" sz="3800" dirty="0" err="1"/>
              <a:t>Юрайт-Издат</a:t>
            </a:r>
            <a:r>
              <a:rPr lang="ru-RU" sz="3800" dirty="0"/>
              <a:t>, 2009. — </a:t>
            </a:r>
            <a:r>
              <a:rPr lang="ru-RU" sz="3800" dirty="0" smtClean="0"/>
              <a:t>412</a:t>
            </a:r>
          </a:p>
          <a:p>
            <a:pPr>
              <a:spcBef>
                <a:spcPts val="600"/>
              </a:spcBef>
            </a:pPr>
            <a:r>
              <a:rPr lang="ru-RU" sz="3800" dirty="0" smtClean="0"/>
              <a:t>Герасимова Е.Б., Герасимов Б.И. Метрология, стандартизация и сертификация : уч. пособие. — М. : ФОРУМ : ИНФРА-М, 2008. — 224 с.</a:t>
            </a:r>
            <a:endParaRPr lang="ru-RU" sz="3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8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Метрология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наука </a:t>
            </a:r>
            <a:r>
              <a:rPr lang="ru-RU" dirty="0"/>
              <a:t>об измерениях, методах и средствах обеспечения их единства и способах достижения требуемой </a:t>
            </a:r>
            <a:r>
              <a:rPr lang="ru-RU" dirty="0" smtClean="0"/>
              <a:t>точности (греч</a:t>
            </a:r>
            <a:r>
              <a:rPr lang="ru-RU" dirty="0"/>
              <a:t>. </a:t>
            </a:r>
            <a:r>
              <a:rPr lang="ru-RU" dirty="0" err="1"/>
              <a:t>μέτρον</a:t>
            </a:r>
            <a:r>
              <a:rPr lang="ru-RU" dirty="0"/>
              <a:t> — </a:t>
            </a:r>
            <a:r>
              <a:rPr lang="ru-RU" dirty="0" smtClean="0"/>
              <a:t>мера, </a:t>
            </a:r>
            <a:r>
              <a:rPr lang="ru-RU" dirty="0" err="1"/>
              <a:t>λόγος</a:t>
            </a:r>
            <a:r>
              <a:rPr lang="ru-RU" dirty="0"/>
              <a:t> — мысль, </a:t>
            </a:r>
            <a:r>
              <a:rPr lang="ru-RU" dirty="0" smtClean="0"/>
              <a:t>причина, </a:t>
            </a:r>
            <a:r>
              <a:rPr lang="en-US" dirty="0"/>
              <a:t>[</a:t>
            </a:r>
            <a:r>
              <a:rPr lang="ru-RU" dirty="0" smtClean="0"/>
              <a:t>лат</a:t>
            </a:r>
            <a:r>
              <a:rPr lang="en-US" dirty="0" smtClean="0"/>
              <a:t> logos</a:t>
            </a:r>
            <a:r>
              <a:rPr lang="ru-RU" dirty="0" smtClean="0"/>
              <a:t> — учение</a:t>
            </a:r>
            <a:r>
              <a:rPr lang="en-US" dirty="0" smtClean="0"/>
              <a:t>])</a:t>
            </a:r>
            <a:r>
              <a:rPr lang="ru-RU" dirty="0" smtClean="0"/>
              <a:t>:</a:t>
            </a:r>
            <a:endParaRPr lang="en-US" dirty="0" smtClean="0"/>
          </a:p>
          <a:p>
            <a:pPr lvl="2"/>
            <a:r>
              <a:rPr lang="ru-RU" i="1" dirty="0" smtClean="0"/>
              <a:t>Теоретическая </a:t>
            </a:r>
            <a:r>
              <a:rPr lang="ru-RU" i="1" dirty="0"/>
              <a:t>метрология</a:t>
            </a:r>
            <a:r>
              <a:rPr lang="ru-RU" dirty="0"/>
              <a:t> занимается вопросами фундаментальных исследований, созданием системы единиц измерений, физических постоянных, разработкой новых методов </a:t>
            </a:r>
            <a:r>
              <a:rPr lang="ru-RU" dirty="0" smtClean="0"/>
              <a:t>измерения</a:t>
            </a:r>
          </a:p>
          <a:p>
            <a:pPr lvl="2"/>
            <a:r>
              <a:rPr lang="ru-RU" dirty="0" smtClean="0"/>
              <a:t> </a:t>
            </a:r>
            <a:r>
              <a:rPr lang="ru-RU" i="1" dirty="0"/>
              <a:t>Прикладная (практическая)</a:t>
            </a:r>
            <a:r>
              <a:rPr lang="ru-RU" dirty="0"/>
              <a:t> метрология занимается вопросами практического применения в различных сферах деятельности результатов теоретических исследований в рамках </a:t>
            </a:r>
            <a:r>
              <a:rPr lang="ru-RU" dirty="0" smtClean="0"/>
              <a:t>метрологии</a:t>
            </a:r>
          </a:p>
          <a:p>
            <a:pPr lvl="2"/>
            <a:r>
              <a:rPr lang="ru-RU" i="1" dirty="0" smtClean="0"/>
              <a:t>Законодательная</a:t>
            </a:r>
            <a:r>
              <a:rPr lang="ru-RU" dirty="0" smtClean="0"/>
              <a:t> </a:t>
            </a:r>
            <a:r>
              <a:rPr lang="ru-RU" dirty="0"/>
              <a:t>метрология включает совокупность взаимообусловленных правил и норм, направленных на обеспечение единства измерений, которые возводятся в ранг правовых положений (уполномоченными на то органами государственной власти), имеют обязательную силу и находятся под контролем государства.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5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Нормативно-правовое регулирование в области технического регулирования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8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Нормативно-правовое регулирование в области технического регулирования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Законы</a:t>
            </a:r>
          </a:p>
          <a:p>
            <a:pPr lvl="2"/>
            <a:r>
              <a:rPr lang="ru-RU" dirty="0" smtClean="0"/>
              <a:t>федеральные</a:t>
            </a:r>
          </a:p>
          <a:p>
            <a:pPr lvl="2"/>
            <a:r>
              <a:rPr lang="ru-RU" dirty="0" smtClean="0"/>
              <a:t>законы субъектов РФ</a:t>
            </a:r>
            <a:endParaRPr lang="ru-RU" dirty="0"/>
          </a:p>
          <a:p>
            <a:r>
              <a:rPr lang="ru-RU" b="1" dirty="0" smtClean="0"/>
              <a:t>Нормативно-правовые акты органов исполнительной власти</a:t>
            </a:r>
          </a:p>
          <a:p>
            <a:pPr lvl="2"/>
            <a:r>
              <a:rPr lang="ru-RU" dirty="0" smtClean="0"/>
              <a:t>федеральные</a:t>
            </a:r>
          </a:p>
          <a:p>
            <a:pPr lvl="2"/>
            <a:r>
              <a:rPr lang="ru-RU" dirty="0" smtClean="0"/>
              <a:t>субъектов РФ</a:t>
            </a:r>
          </a:p>
          <a:p>
            <a:r>
              <a:rPr lang="ru-RU" b="1" dirty="0" smtClean="0"/>
              <a:t>Международные договоры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5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Органы, осуществляющие нормативно-правовое регулирование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Евразийская экономическая </a:t>
            </a:r>
            <a:r>
              <a:rPr lang="ru-RU" b="1" dirty="0" smtClean="0"/>
              <a:t>комиссия</a:t>
            </a:r>
          </a:p>
          <a:p>
            <a:pPr lvl="2"/>
            <a:r>
              <a:rPr lang="ru-RU" dirty="0" smtClean="0"/>
              <a:t>Департамент технического регулирования и аккредитации</a:t>
            </a:r>
          </a:p>
          <a:p>
            <a:pPr lvl="2"/>
            <a:r>
              <a:rPr lang="ru-RU" dirty="0" smtClean="0"/>
              <a:t>Департамент санитарных, фитосанитарных и ветеринарных мер</a:t>
            </a:r>
          </a:p>
          <a:p>
            <a:pPr lvl="3"/>
            <a:r>
              <a:rPr lang="ru-RU" dirty="0" smtClean="0"/>
              <a:t>Отдел </a:t>
            </a:r>
            <a:r>
              <a:rPr lang="ru-RU" dirty="0"/>
              <a:t>санитарных </a:t>
            </a:r>
            <a:r>
              <a:rPr lang="ru-RU" dirty="0" smtClean="0"/>
              <a:t>мер</a:t>
            </a:r>
            <a:endParaRPr lang="ru-RU" dirty="0"/>
          </a:p>
          <a:p>
            <a:pPr lvl="3"/>
            <a:r>
              <a:rPr lang="ru-RU" dirty="0" smtClean="0"/>
              <a:t>Отдел </a:t>
            </a:r>
            <a:r>
              <a:rPr lang="ru-RU" dirty="0"/>
              <a:t>фитосанитарных мер</a:t>
            </a:r>
          </a:p>
          <a:p>
            <a:pPr lvl="3"/>
            <a:r>
              <a:rPr lang="ru-RU" dirty="0"/>
              <a:t>Отдел ветеринарных мер</a:t>
            </a:r>
          </a:p>
          <a:p>
            <a:r>
              <a:rPr lang="ru-RU" b="1" dirty="0" smtClean="0"/>
              <a:t>Министерство промышленности и торговли</a:t>
            </a:r>
          </a:p>
          <a:p>
            <a:pPr lvl="2"/>
            <a:r>
              <a:rPr lang="ru-RU" dirty="0"/>
              <a:t>Федеральное агентство по техническому регулированию и </a:t>
            </a:r>
            <a:r>
              <a:rPr lang="ru-RU" dirty="0" smtClean="0"/>
              <a:t>метрологии</a:t>
            </a:r>
          </a:p>
          <a:p>
            <a:pPr lvl="1"/>
            <a:r>
              <a:rPr lang="ru-RU" b="1" dirty="0" smtClean="0"/>
              <a:t>Министерство сельского хозяйства РФ</a:t>
            </a:r>
          </a:p>
          <a:p>
            <a:pPr lvl="2"/>
            <a:r>
              <a:rPr lang="ru-RU" dirty="0" smtClean="0"/>
              <a:t>Департамент ветеринарии</a:t>
            </a:r>
          </a:p>
          <a:p>
            <a:r>
              <a:rPr lang="ru-RU" b="1" dirty="0" smtClean="0"/>
              <a:t>Органы исполнительной власти </a:t>
            </a:r>
            <a:br>
              <a:rPr lang="ru-RU" b="1" dirty="0" smtClean="0"/>
            </a:br>
            <a:r>
              <a:rPr lang="ru-RU" b="1" dirty="0" smtClean="0"/>
              <a:t>субъектов РФ</a:t>
            </a:r>
          </a:p>
          <a:p>
            <a:pPr lvl="3"/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8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Федеральные законы, устанавливающие требования к качеству 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Закон «О техническом регулировании» от  27.12.2002 N 184-ФЗ (ред. от 28.12.2013)</a:t>
            </a:r>
          </a:p>
          <a:p>
            <a:r>
              <a:rPr lang="ru-RU" dirty="0" smtClean="0"/>
              <a:t>Закон РФ «О ветеринарии» </a:t>
            </a:r>
            <a:r>
              <a:rPr lang="ru-RU" dirty="0"/>
              <a:t>от </a:t>
            </a:r>
            <a:r>
              <a:rPr lang="ru-RU" dirty="0" smtClean="0"/>
              <a:t>14.05.1993 </a:t>
            </a:r>
            <a:r>
              <a:rPr lang="ru-RU" dirty="0"/>
              <a:t>N 4979-1 (ред. от 18.07.2011) </a:t>
            </a:r>
            <a:endParaRPr lang="ru-RU" dirty="0" smtClean="0"/>
          </a:p>
          <a:p>
            <a:r>
              <a:rPr lang="ru-RU" dirty="0" smtClean="0"/>
              <a:t>Закон «О качестве и безопасности </a:t>
            </a:r>
            <a:r>
              <a:rPr lang="ru-RU" dirty="0"/>
              <a:t>пищевых продуктов</a:t>
            </a:r>
            <a:r>
              <a:rPr lang="ru-RU" dirty="0" smtClean="0"/>
              <a:t>» от 02.01.2000</a:t>
            </a:r>
            <a:r>
              <a:rPr lang="ru-RU" dirty="0"/>
              <a:t> </a:t>
            </a:r>
            <a:r>
              <a:rPr lang="en-US" dirty="0"/>
              <a:t> N 29-</a:t>
            </a:r>
            <a:r>
              <a:rPr lang="ru-RU" dirty="0"/>
              <a:t>ФЗ (ред. от </a:t>
            </a:r>
            <a:r>
              <a:rPr lang="ru-RU" dirty="0" smtClean="0"/>
              <a:t>19.07.2011)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6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Нормативные документы РФ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/>
              <a:t>Правила ветеринарно-санитарной экспертизы молока и молочных продуктов на рынках</a:t>
            </a:r>
            <a:br>
              <a:rPr lang="ru-RU" sz="2400" dirty="0"/>
            </a:br>
            <a:r>
              <a:rPr lang="ru-RU" sz="1200" dirty="0"/>
              <a:t>Утверждены Минсельхозом СССР 01.07.1976</a:t>
            </a:r>
            <a:endParaRPr lang="ru-RU" sz="2400" dirty="0"/>
          </a:p>
          <a:p>
            <a:r>
              <a:rPr lang="ru-RU" sz="2400" dirty="0"/>
              <a:t>Правила ветеринарного осмотра убойных животных и ветеринарно-санитарной экспертизы мяса и мясных продуктов</a:t>
            </a:r>
            <a:br>
              <a:rPr lang="ru-RU" sz="2400" dirty="0"/>
            </a:br>
            <a:r>
              <a:rPr lang="ru-RU" sz="1200" dirty="0"/>
              <a:t>Утверждены Минсельхозом СССР 27.12.1983</a:t>
            </a:r>
          </a:p>
          <a:p>
            <a:r>
              <a:rPr lang="ru-RU" sz="2400" dirty="0"/>
              <a:t>Инструкция по ветеринарному клеймению мяса</a:t>
            </a:r>
            <a:br>
              <a:rPr lang="ru-RU" sz="2400" dirty="0"/>
            </a:br>
            <a:r>
              <a:rPr lang="ru-RU" sz="1200" dirty="0"/>
              <a:t>Утверждена Минсельхозпродом РФ 28.04.1994</a:t>
            </a:r>
          </a:p>
          <a:p>
            <a:r>
              <a:rPr lang="ru-RU" sz="2400" dirty="0"/>
              <a:t>Правила ветеринарно-санитарной экспертизы меда при продаже на рынках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Утверждены Минсельхозпродом РФ 18.07.1995 N 13-7-2/365</a:t>
            </a:r>
            <a:endParaRPr lang="ru-RU" sz="1200" b="1" dirty="0"/>
          </a:p>
          <a:p>
            <a:r>
              <a:rPr lang="ru-RU" sz="2200" dirty="0" smtClean="0"/>
              <a:t>Положение </a:t>
            </a:r>
            <a:r>
              <a:rPr lang="ru-RU" sz="2200" dirty="0"/>
              <a:t>о проведении экспертизы некачественных и опасных продовольственного сырья и пищевых продуктов, их использовании или </a:t>
            </a:r>
            <a:r>
              <a:rPr lang="ru-RU" sz="2200" dirty="0" smtClean="0"/>
              <a:t>уничтожении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100" dirty="0" smtClean="0"/>
              <a:t>Утверждено постановлением Правительства РФ </a:t>
            </a:r>
            <a:r>
              <a:rPr lang="ru-RU" sz="1100" b="1" dirty="0" smtClean="0"/>
              <a:t>от </a:t>
            </a:r>
            <a:r>
              <a:rPr lang="ru-RU" sz="1100" b="1" dirty="0"/>
              <a:t>29 сентября 1997 г. N 1263</a:t>
            </a:r>
            <a:endParaRPr lang="ru-RU" sz="1100" dirty="0"/>
          </a:p>
          <a:p>
            <a:r>
              <a:rPr lang="ru-RU" sz="2000" dirty="0" smtClean="0"/>
              <a:t>Правила </a:t>
            </a:r>
            <a:r>
              <a:rPr lang="ru-RU" sz="2000" dirty="0"/>
              <a:t>организации послеубойных исследований крупного рогатого </a:t>
            </a:r>
            <a:r>
              <a:rPr lang="ru-RU" sz="2000" dirty="0" smtClean="0"/>
              <a:t>скота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100" dirty="0" smtClean="0"/>
              <a:t>Утверждены Приказом </a:t>
            </a:r>
            <a:r>
              <a:rPr lang="ru-RU" sz="1100" dirty="0"/>
              <a:t>Минсельхоза РФ от 09.07.2007 N 356 </a:t>
            </a:r>
            <a:endParaRPr lang="ru-RU" sz="11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6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Нормативные документы РФ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Ветеринарно-санитарный осмотр продуктов убоя животных. Ветеринарные методические указания (ВМУ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sz="1400" dirty="0" smtClean="0"/>
              <a:t>Утверждены Минсельхозпродом </a:t>
            </a:r>
            <a:r>
              <a:rPr lang="ru-RU" sz="1400" dirty="0"/>
              <a:t>РФ 16.05.2000 N 13-7-2/2012</a:t>
            </a:r>
          </a:p>
          <a:p>
            <a:r>
              <a:rPr lang="ru-RU" dirty="0" smtClean="0"/>
              <a:t>Инструкция по проведению государственного контроля и надзора в области ветеринарно-санитарной экспертизы некачественной и опасной продукции животного происхождения, ее использования или уничтожения</a:t>
            </a:r>
            <a:br>
              <a:rPr lang="ru-RU" dirty="0" smtClean="0"/>
            </a:br>
            <a:r>
              <a:rPr lang="ru-RU" sz="1400" dirty="0" smtClean="0"/>
              <a:t>Утверждена  Приказом </a:t>
            </a:r>
            <a:r>
              <a:rPr lang="ru-RU" sz="1400" dirty="0"/>
              <a:t>Минсельхоза </a:t>
            </a:r>
            <a:r>
              <a:rPr lang="ru-RU" sz="1400" dirty="0" smtClean="0"/>
              <a:t>России от </a:t>
            </a:r>
            <a:r>
              <a:rPr lang="ru-RU" sz="1400" dirty="0"/>
              <a:t>6 мая 2008 г. N </a:t>
            </a:r>
            <a:r>
              <a:rPr lang="ru-RU" sz="1400" dirty="0" smtClean="0"/>
              <a:t>238</a:t>
            </a:r>
          </a:p>
          <a:p>
            <a:r>
              <a:rPr lang="ru-RU" dirty="0"/>
              <a:t>Правила проведения лабораторных исследований в области </a:t>
            </a:r>
            <a:r>
              <a:rPr lang="ru-RU" dirty="0" smtClean="0"/>
              <a:t>ветеринарии</a:t>
            </a:r>
            <a:br>
              <a:rPr lang="ru-RU" dirty="0" smtClean="0"/>
            </a:br>
            <a:r>
              <a:rPr lang="ru-RU" sz="1400" dirty="0" smtClean="0"/>
              <a:t>Утверждены Приказом </a:t>
            </a:r>
            <a:r>
              <a:rPr lang="ru-RU" sz="1400" dirty="0"/>
              <a:t>Минсельхоза </a:t>
            </a:r>
            <a:r>
              <a:rPr lang="ru-RU" sz="1400" dirty="0" smtClean="0"/>
              <a:t>России от </a:t>
            </a:r>
            <a:r>
              <a:rPr lang="ru-RU" sz="1400" dirty="0"/>
              <a:t>5 ноября 2008 г. N </a:t>
            </a:r>
            <a:r>
              <a:rPr lang="ru-RU" sz="1400" dirty="0" smtClean="0"/>
              <a:t>490</a:t>
            </a:r>
          </a:p>
          <a:p>
            <a:r>
              <a:rPr lang="ru-RU" dirty="0" smtClean="0"/>
              <a:t>Правила ветеринарно-санитарной экспертизы морских рыб и икры</a:t>
            </a:r>
            <a:br>
              <a:rPr lang="ru-RU" dirty="0" smtClean="0"/>
            </a:br>
            <a:r>
              <a:rPr lang="ru-RU" sz="2100" dirty="0"/>
              <a:t>Утверждены Приказом Минсельхоза России от 13 октября 2008 г. N 462</a:t>
            </a:r>
          </a:p>
          <a:p>
            <a:r>
              <a:rPr lang="ru-RU" dirty="0" smtClean="0"/>
              <a:t>Правила </a:t>
            </a:r>
            <a:r>
              <a:rPr lang="ru-RU" dirty="0"/>
              <a:t>осуществления государственного ветеринарного надзора в пунктах пропуска через государственную границу Российской </a:t>
            </a:r>
            <a:r>
              <a:rPr lang="ru-RU" dirty="0" smtClean="0"/>
              <a:t>Федерации</a:t>
            </a:r>
            <a:br>
              <a:rPr lang="ru-RU" dirty="0" smtClean="0"/>
            </a:br>
            <a:r>
              <a:rPr lang="ru-RU" sz="1800" dirty="0" smtClean="0"/>
              <a:t>Утверждены Постановлением Правительства Российской Федерации от </a:t>
            </a:r>
            <a:r>
              <a:rPr lang="ru-RU" sz="1800" dirty="0"/>
              <a:t>29 июня 2011 г. N 501</a:t>
            </a:r>
          </a:p>
          <a:p>
            <a:r>
              <a:rPr lang="ru-RU" dirty="0" smtClean="0"/>
              <a:t>Положение о государственном ветеринарном надзоре</a:t>
            </a:r>
            <a:br>
              <a:rPr lang="ru-RU" dirty="0" smtClean="0"/>
            </a:br>
            <a:r>
              <a:rPr lang="ru-RU" sz="2000" dirty="0" smtClean="0"/>
              <a:t>Утверждено </a:t>
            </a:r>
            <a:r>
              <a:rPr lang="ru-RU" sz="2000" dirty="0"/>
              <a:t>Постановлением Правительства Российской Федерации </a:t>
            </a:r>
            <a:r>
              <a:rPr lang="ru-RU" sz="2000" dirty="0" smtClean="0"/>
              <a:t>от </a:t>
            </a:r>
            <a:r>
              <a:rPr lang="ru-RU" sz="2000" dirty="0"/>
              <a:t>5 июня 2013 г. N </a:t>
            </a:r>
            <a:r>
              <a:rPr lang="ru-RU" sz="2000" dirty="0" smtClean="0"/>
              <a:t>476</a:t>
            </a:r>
            <a:r>
              <a:rPr lang="ru-RU" dirty="0"/>
              <a:t/>
            </a:r>
            <a:br>
              <a:rPr lang="ru-RU" dirty="0"/>
            </a:br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 ТС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Решение Комиссии Таможенного союза о применении ветеринарно-санитарных мер в таможенном союзе от 18 июня 2010 г (редакция от 11.02.2014)</a:t>
            </a:r>
          </a:p>
          <a:p>
            <a:pPr lvl="3"/>
            <a:r>
              <a:rPr lang="ru-RU" dirty="0" smtClean="0"/>
              <a:t>Положение о </a:t>
            </a:r>
            <a:r>
              <a:rPr lang="ru-RU" dirty="0"/>
              <a:t>Едином порядке осуществления ветеринарного контроля на таможенной границе таможенного союза и на таможенной территории таможенного </a:t>
            </a:r>
            <a:r>
              <a:rPr lang="ru-RU" dirty="0" smtClean="0"/>
              <a:t>союза</a:t>
            </a:r>
          </a:p>
          <a:p>
            <a:pPr lvl="3"/>
            <a:r>
              <a:rPr lang="ru-RU" dirty="0" smtClean="0"/>
              <a:t>Положение </a:t>
            </a:r>
            <a:r>
              <a:rPr lang="ru-RU" dirty="0"/>
              <a:t>о едином порядке проведения совместных проверок объектов и отбора проб товаров (продукции), подлежащих ветеринарному контролю (надзору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Единые </a:t>
            </a:r>
            <a:r>
              <a:rPr lang="ru-RU" dirty="0"/>
              <a:t>ветеринарными (ветеринарно-санитарными) </a:t>
            </a:r>
            <a:r>
              <a:rPr lang="ru-RU" dirty="0" smtClean="0"/>
              <a:t>требованиями</a:t>
            </a:r>
          </a:p>
          <a:p>
            <a:pPr lvl="3"/>
            <a:r>
              <a:rPr lang="ru-RU" dirty="0"/>
              <a:t>Единые формы ветеринарных сертификатов </a:t>
            </a:r>
            <a:endParaRPr lang="ru-RU" dirty="0" smtClean="0"/>
          </a:p>
          <a:p>
            <a:r>
              <a:rPr lang="ru-RU" dirty="0"/>
              <a:t>Решение Комиссии </a:t>
            </a:r>
            <a:r>
              <a:rPr lang="ru-RU" dirty="0" smtClean="0"/>
              <a:t>Таможенного союза  О </a:t>
            </a:r>
            <a:r>
              <a:rPr lang="ru-RU" dirty="0"/>
              <a:t>формах Единых ветеринарных сертификатов на ввозимые на таможенную территорию Таможенного союза Республики Беларусь, Республики Казахстан и Российской Федерации подконтрольные товары из третьих </a:t>
            </a:r>
            <a:r>
              <a:rPr lang="ru-RU" dirty="0" smtClean="0"/>
              <a:t>стран от</a:t>
            </a:r>
            <a:br>
              <a:rPr lang="ru-RU" dirty="0" smtClean="0"/>
            </a:br>
            <a:r>
              <a:rPr lang="ru-RU" dirty="0"/>
              <a:t>07.04.2011 N </a:t>
            </a:r>
            <a:r>
              <a:rPr lang="ru-RU" dirty="0" smtClean="0"/>
              <a:t>607 (редакция </a:t>
            </a:r>
            <a:r>
              <a:rPr lang="ru-RU" dirty="0"/>
              <a:t>от 11.02.2014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Технические регламенты ТС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9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нормативных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 федерального закона «О стандартизации» </a:t>
            </a:r>
          </a:p>
          <a:p>
            <a:r>
              <a:rPr lang="ru-RU" dirty="0" smtClean="0"/>
              <a:t>Проект </a:t>
            </a:r>
            <a:r>
              <a:rPr lang="ru-RU" dirty="0"/>
              <a:t>федерального закона «О ветеринарии</a:t>
            </a:r>
            <a:r>
              <a:rPr lang="ru-RU" dirty="0" smtClean="0"/>
              <a:t>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6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закон </a:t>
            </a:r>
            <a:r>
              <a:rPr lang="ru-RU" dirty="0"/>
              <a:t>«О Ветеринарии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8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дисциплины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Основы </a:t>
            </a:r>
            <a:r>
              <a:rPr lang="ru-RU" dirty="0" smtClean="0"/>
              <a:t>стандартизации</a:t>
            </a:r>
          </a:p>
          <a:p>
            <a:r>
              <a:rPr lang="ru-RU" dirty="0"/>
              <a:t>Оценка соответствия продукции животного </a:t>
            </a:r>
            <a:r>
              <a:rPr lang="ru-RU" dirty="0" smtClean="0"/>
              <a:t>происхождения Регламенты </a:t>
            </a:r>
            <a:r>
              <a:rPr lang="ru-RU" dirty="0"/>
              <a:t>Таможенного </a:t>
            </a:r>
            <a:r>
              <a:rPr lang="ru-RU" dirty="0" smtClean="0"/>
              <a:t>союза:</a:t>
            </a:r>
          </a:p>
          <a:p>
            <a:pPr lvl="2"/>
            <a:r>
              <a:rPr lang="ru-RU" dirty="0" smtClean="0"/>
              <a:t>о </a:t>
            </a:r>
            <a:r>
              <a:rPr lang="ru-RU" dirty="0"/>
              <a:t>безопасности пищевой </a:t>
            </a:r>
            <a:r>
              <a:rPr lang="ru-RU" dirty="0" smtClean="0"/>
              <a:t>продукции</a:t>
            </a:r>
            <a:endParaRPr lang="ru-RU" dirty="0"/>
          </a:p>
          <a:p>
            <a:pPr lvl="2"/>
            <a:r>
              <a:rPr lang="ru-RU" dirty="0" smtClean="0"/>
              <a:t>пищевая продукция в части ее маркировки</a:t>
            </a:r>
          </a:p>
          <a:p>
            <a:pPr lvl="2"/>
            <a:r>
              <a:rPr lang="ru-RU" dirty="0" smtClean="0"/>
              <a:t>о </a:t>
            </a:r>
            <a:r>
              <a:rPr lang="ru-RU" dirty="0"/>
              <a:t>безопасности </a:t>
            </a:r>
            <a:r>
              <a:rPr lang="ru-RU" dirty="0" smtClean="0"/>
              <a:t>мяса </a:t>
            </a:r>
            <a:r>
              <a:rPr lang="ru-RU" dirty="0"/>
              <a:t>и мясной продукции</a:t>
            </a:r>
            <a:r>
              <a:rPr lang="ru-RU" dirty="0" smtClean="0"/>
              <a:t>,</a:t>
            </a:r>
          </a:p>
          <a:p>
            <a:pPr lvl="2"/>
            <a:r>
              <a:rPr lang="ru-RU" dirty="0" smtClean="0"/>
              <a:t>о </a:t>
            </a:r>
            <a:r>
              <a:rPr lang="ru-RU" dirty="0"/>
              <a:t>безопасности </a:t>
            </a:r>
            <a:r>
              <a:rPr lang="ru-RU" dirty="0" smtClean="0"/>
              <a:t> </a:t>
            </a:r>
            <a:r>
              <a:rPr lang="ru-RU" dirty="0"/>
              <a:t>молока и молочной </a:t>
            </a:r>
            <a:r>
              <a:rPr lang="ru-RU" dirty="0" smtClean="0"/>
              <a:t>продукции</a:t>
            </a:r>
          </a:p>
          <a:p>
            <a:r>
              <a:rPr lang="ru-RU" dirty="0"/>
              <a:t>Управление качеством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6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Задачи государственной ветеринарной службы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предупреждение и ликвидация заразных и массовых незаразных болезней животных</a:t>
            </a:r>
          </a:p>
          <a:p>
            <a:r>
              <a:rPr lang="ru-RU" b="1" dirty="0" smtClean="0"/>
              <a:t>обеспечение </a:t>
            </a:r>
            <a:r>
              <a:rPr lang="ru-RU" b="1" dirty="0"/>
              <a:t>безопасности продуктов животноводства в ветеринарно-санитарном </a:t>
            </a:r>
            <a:r>
              <a:rPr lang="ru-RU" b="1" dirty="0" smtClean="0"/>
              <a:t>отношении</a:t>
            </a:r>
            <a:endParaRPr lang="ru-RU" b="1" dirty="0"/>
          </a:p>
          <a:p>
            <a:r>
              <a:rPr lang="ru-RU" dirty="0"/>
              <a:t>защита населения от болезней, общих для человека и </a:t>
            </a:r>
            <a:r>
              <a:rPr lang="ru-RU" dirty="0" smtClean="0"/>
              <a:t>животных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Ветеринарно-санитарной экспертизе </a:t>
            </a:r>
            <a:r>
              <a:rPr lang="ru-RU" dirty="0" smtClean="0"/>
              <a:t>подлежат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Мясо</a:t>
            </a:r>
            <a:r>
              <a:rPr lang="ru-RU" dirty="0"/>
              <a:t>, мясные и другие продукты убоя (промысла) животных, молоко, молочные продукты, яйца, иная продукция животного происхождения подлежат ветеринарно-санитарной экспертизе в целях определения их пригодности к использованию для пищевых </a:t>
            </a:r>
            <a:r>
              <a:rPr lang="ru-RU" dirty="0" smtClean="0"/>
              <a:t>целей</a:t>
            </a:r>
          </a:p>
          <a:p>
            <a:r>
              <a:rPr lang="ru-RU" dirty="0"/>
              <a:t>К</a:t>
            </a:r>
            <a:r>
              <a:rPr lang="ru-RU" dirty="0" smtClean="0"/>
              <a:t>орма </a:t>
            </a:r>
            <a:r>
              <a:rPr lang="ru-RU" dirty="0"/>
              <a:t>и кормовые добавки растительного происхождения и продукция растительного происхождения непромышленного изготовления, реализуемая на продовольственных </a:t>
            </a:r>
            <a:r>
              <a:rPr lang="ru-RU" dirty="0" smtClean="0"/>
              <a:t>рынках используемая на объекта ФОИ при которых предусмотрена военная служба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5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Запрещаются реализация и использование для пищевых целей мяса, мясных и других продуктов убоя (промысла) животных, молока, молочных продуктов, яиц, иной продукции животного происхождения, кормов и кормовых добавок растительного происхождения и продукции растительного происхождения непромышленного изготовления, не подвергнутых в установленном порядке ветеринарно-санитарной </a:t>
            </a:r>
            <a:r>
              <a:rPr lang="ru-RU" b="1" dirty="0" smtClean="0"/>
              <a:t>экспертизе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и проведение ВСЭ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ВСЭ и мероприятия направленные </a:t>
            </a:r>
            <a:r>
              <a:rPr lang="ru-RU" dirty="0"/>
              <a:t>на защиту населения от болезней, общих для человека и животных, и от пищевых отравлений, возникающих при употреблении опасной в ветеринарно-санитарном отношении продукции животного </a:t>
            </a:r>
            <a:r>
              <a:rPr lang="ru-RU" dirty="0" smtClean="0"/>
              <a:t>происхождения организуют:</a:t>
            </a:r>
          </a:p>
          <a:p>
            <a:r>
              <a:rPr lang="ru-RU" dirty="0" smtClean="0"/>
              <a:t>федеральный </a:t>
            </a:r>
            <a:r>
              <a:rPr lang="ru-RU" dirty="0"/>
              <a:t>орган исполнительной власти, осуществляющий функции по контролю и надзору в сфере </a:t>
            </a:r>
            <a:r>
              <a:rPr lang="ru-RU" dirty="0" smtClean="0"/>
              <a:t>ветеринарии </a:t>
            </a:r>
          </a:p>
          <a:p>
            <a:r>
              <a:rPr lang="ru-RU" dirty="0" smtClean="0"/>
              <a:t>ветеринарные </a:t>
            </a:r>
            <a:r>
              <a:rPr lang="ru-RU" dirty="0"/>
              <a:t>(ветеринарно-санитарные) </a:t>
            </a:r>
            <a:r>
              <a:rPr lang="ru-RU" dirty="0" smtClean="0"/>
              <a:t>службы ФОИВ при которых предусмотрена военная служба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2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901" y="76200"/>
            <a:ext cx="8262595" cy="1096962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32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Ветеринарно-санитарные нормы и требования к продукции </a:t>
            </a:r>
            <a:r>
              <a:rPr lang="ru-RU" sz="32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устанавливают</a:t>
            </a:r>
            <a:endParaRPr lang="ru-RU" sz="3200" b="1" kern="12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технические </a:t>
            </a:r>
            <a:r>
              <a:rPr lang="ru-RU" b="1" dirty="0"/>
              <a:t>регламенты 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области ветеринарии</a:t>
            </a:r>
          </a:p>
          <a:p>
            <a:r>
              <a:rPr lang="ru-RU" dirty="0"/>
              <a:t>ветеринарно-санитарные </a:t>
            </a:r>
            <a:r>
              <a:rPr lang="ru-RU" dirty="0" smtClean="0"/>
              <a:t>требования </a:t>
            </a:r>
            <a:r>
              <a:rPr lang="ru-RU" dirty="0"/>
              <a:t>и </a:t>
            </a:r>
            <a:r>
              <a:rPr lang="ru-RU" dirty="0" smtClean="0"/>
              <a:t>нормы безопасности </a:t>
            </a:r>
            <a:r>
              <a:rPr lang="ru-RU" dirty="0"/>
              <a:t>кормов и кормовых добавок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2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r>
              <a:rPr lang="ru-RU" dirty="0" smtClean="0"/>
              <a:t>закона о ветеринарии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Ветеринарно-санитарная экспертиза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оценка подконтрольной продукции, биологических отходов, отходов животноводства на соответствие обязательным ветеринарно-санитарным </a:t>
            </a:r>
            <a:r>
              <a:rPr lang="ru-RU" dirty="0" smtClean="0"/>
              <a:t>требованиям</a:t>
            </a:r>
          </a:p>
          <a:p>
            <a:r>
              <a:rPr lang="ru-RU" dirty="0"/>
              <a:t>ветеринарный эксперт </a:t>
            </a:r>
            <a:r>
              <a:rPr lang="ru-RU" dirty="0" smtClean="0"/>
              <a:t>— </a:t>
            </a:r>
            <a:r>
              <a:rPr lang="ru-RU" dirty="0"/>
              <a:t>ветеринарный специалист, аттестованный в порядке, установленном законодательством Российской </a:t>
            </a:r>
            <a:r>
              <a:rPr lang="ru-RU" dirty="0" smtClean="0"/>
              <a:t>Федерации</a:t>
            </a:r>
          </a:p>
          <a:p>
            <a:r>
              <a:rPr lang="ru-RU" dirty="0"/>
              <a:t>ветеринарная экспертиза </a:t>
            </a:r>
            <a:r>
              <a:rPr lang="ru-RU" dirty="0" smtClean="0"/>
              <a:t>— </a:t>
            </a:r>
            <a:r>
              <a:rPr lang="ru-RU" dirty="0"/>
              <a:t>оценка состояния здоровья животных на соответствие обязательным ветеринарным требованиям;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4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проведения ВСЭ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Ветеринарно-санитарная экспертиза проводится в целях оценки на соответствие обязательным процедурам и требованиям по обеспечению ветеринарной безопасности подконтрольной продукции, отходов животноводства и биологических отходов, процессов получения (производства) подконтрольной продукции, отходов животноводства, их хранения, перевозки, реализации, переработки, уничтожения, а также сбора, хранения, перевозки и уничтожения биологических отходов.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7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Ветеринарно-санитарная экспертиза проводится в случаях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/>
              <a:t>проведения </a:t>
            </a:r>
            <a:r>
              <a:rPr lang="ru-RU" sz="2000" dirty="0"/>
              <a:t>ветеринарной сертификации;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проведения </a:t>
            </a:r>
            <a:r>
              <a:rPr lang="ru-RU" sz="2000" dirty="0"/>
              <a:t>мероприятий по государственному ветеринарному контролю (надзору);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проведения </a:t>
            </a:r>
            <a:r>
              <a:rPr lang="ru-RU" sz="2000" dirty="0"/>
              <a:t>обследований производственных объектов, расположенных на территории Российской Федерации, на предмет соответствия ветеринарным требованиям государств или групп государств, в которые поставляется подконтрольная продукция, производимая в указанных производственных объектах;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проведения </a:t>
            </a:r>
            <a:r>
              <a:rPr lang="ru-RU" sz="2000" dirty="0"/>
              <a:t>обследований производственных объектов, расположенных на территории иностранных государств и осуществляющих производство и (или) хранение подконтрольной продукции, которая поставляется в Российскую Федерацию, на предмет соответствия ветеринарным правилам Российской Федерации, решениям Комиссии таможенного союза и Евразийской экономической комиссии;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обращения </a:t>
            </a:r>
            <a:r>
              <a:rPr lang="ru-RU" sz="2000" dirty="0"/>
              <a:t>владельцев подконтрольной продукции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08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</a:t>
            </a:r>
            <a:r>
              <a:rPr lang="ru-RU" dirty="0"/>
              <a:t>ветеринарно-санитарной экспертизы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ветеринарный осмотр подконтрольной продукции, включая послеубойный осмотр, ветеринарный осмотр биологических отходов, отходов животноводства;</a:t>
            </a:r>
            <a:endParaRPr lang="ru-RU" sz="3200" dirty="0"/>
          </a:p>
          <a:p>
            <a:r>
              <a:rPr lang="ru-RU" dirty="0"/>
              <a:t>проведение исследований проб (образцов) подконтрольной продукции, биологических отходов, отходов животноводства</a:t>
            </a:r>
            <a:r>
              <a:rPr lang="ru-RU" dirty="0" smtClean="0"/>
              <a:t>.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25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Международные организации по </a:t>
            </a:r>
            <a:r>
              <a:rPr lang="ru-RU" dirty="0" smtClean="0"/>
              <a:t>стандартизации:</a:t>
            </a:r>
          </a:p>
          <a:p>
            <a:pPr lvl="2"/>
            <a:r>
              <a:rPr lang="en-US" dirty="0" smtClean="0"/>
              <a:t>ISO</a:t>
            </a:r>
            <a:r>
              <a:rPr lang="ru-RU" dirty="0" smtClean="0"/>
              <a:t> (</a:t>
            </a:r>
            <a:r>
              <a:rPr lang="en-US" dirty="0" smtClean="0"/>
              <a:t>International Standard Organization</a:t>
            </a:r>
            <a:r>
              <a:rPr lang="ru-RU" dirty="0"/>
              <a:t>)</a:t>
            </a:r>
            <a:endParaRPr lang="ru-RU" dirty="0" smtClean="0"/>
          </a:p>
          <a:p>
            <a:pPr lvl="2"/>
            <a:r>
              <a:rPr lang="ru-RU" dirty="0" smtClean="0"/>
              <a:t>МЭК (Международная </a:t>
            </a:r>
            <a:r>
              <a:rPr lang="ru-RU" dirty="0"/>
              <a:t>электротехническая </a:t>
            </a:r>
            <a:r>
              <a:rPr lang="ru-RU" dirty="0" smtClean="0"/>
              <a:t>комиссия)</a:t>
            </a:r>
            <a:endParaRPr lang="ru-RU" dirty="0"/>
          </a:p>
          <a:p>
            <a:r>
              <a:rPr lang="ru-RU" dirty="0"/>
              <a:t>Единая система оценки соответствия в Таможенном союзе. Евразийская экономическая </a:t>
            </a:r>
            <a:r>
              <a:rPr lang="ru-RU" dirty="0" smtClean="0"/>
              <a:t>комиссия</a:t>
            </a:r>
          </a:p>
          <a:p>
            <a:r>
              <a:rPr lang="ru-RU" dirty="0"/>
              <a:t>Порядок применения знака соответствия и знака обращения на </a:t>
            </a:r>
            <a:r>
              <a:rPr lang="ru-RU" dirty="0" smtClean="0"/>
              <a:t>рынке</a:t>
            </a:r>
          </a:p>
          <a:p>
            <a:r>
              <a:rPr lang="ru-RU" dirty="0"/>
              <a:t>Зарубежные системы </a:t>
            </a:r>
            <a:r>
              <a:rPr lang="ru-RU" dirty="0" smtClean="0"/>
              <a:t>сертификации</a:t>
            </a:r>
          </a:p>
          <a:p>
            <a:r>
              <a:rPr lang="ru-RU" dirty="0"/>
              <a:t>Понятие жизненного цикла продукции. Характеристика видов деятельности в области качества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2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случае если при проведении ветеринарно-санитарной экспертизы отсутствует информация о происхождении подконтрольной продукции, биологических отходов и отходов животноводства, проведение лабораторных исследований является обязательными. Лабораторные исследования, утилизация и уничтожение, в случаях выявления опасной в ветеринарном отношении подконтрольной продукции, биологических отходов и отходов животноводства, осуществляются за счет их владельца.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Результаты ветеринарно-санитарной экспертизы оформляются посредством формирования ветеринарного сертификата, а также заключения по результатам исследований (протокол, экспертиза), </a:t>
            </a:r>
            <a:r>
              <a:rPr lang="ru-RU" dirty="0" smtClean="0"/>
              <a:t>принятыми </a:t>
            </a:r>
            <a:r>
              <a:rPr lang="ru-RU" dirty="0"/>
              <a:t>в соответствии с ним ветеринарными правилами.</a:t>
            </a:r>
          </a:p>
          <a:p>
            <a:r>
              <a:rPr lang="ru-RU" dirty="0"/>
              <a:t>Порядок и методы проведения ветеринарно-санитарной экспертизы, а также порядок оформления ее результатов устанавливаются федеральным органом исполнительной власти, осуществляющим функции по выработке государственной политики и нормативно- правовому регулированию в сфере ветеринарии.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0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Ветеринарная сертификация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ветеринарная сертификация – деятельность по подтверждению соответствия подконтрольных товаров, подлежащих перемещению (перевозке), хранению и обороту, удостоверяющая его безопасность в ветеринарно-санитарном отношении и благополучие административных территорий мест производства этого товара по заразным болезням животных, в том числе болезням, общим для человека и животных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4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Ветеринарной сертификации подлежит партия подконтрольных товаров, в том числе при ввозе на таможенную территорию таможенного союза (за исключением транзита через таможенную территорию Таможенного союза) или вывозе с таможенной территории таможенного союза в случаях, предусмотренным настоящим Федеральным законом.</a:t>
            </a:r>
          </a:p>
          <a:p>
            <a:r>
              <a:rPr lang="ru-RU" dirty="0"/>
              <a:t>Ветеринарная сертификация предусматривает проведение ветеринарной и (или) ветеринарно-санитарной экспертизы подконтрольных товаров в соответствии с настоящим Федеральным законом.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9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Ветеринарную сертификацию подконтрольных товаров, предназначенных для оборота (обращения), осуществляет ветеринарный эксперт по обращению владельца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/>
              <a:t>проведении ветеринарной сертификации подконтрольных товаров, предназначенных для перевозки (перемещения), ветеринарным экспертом осуществляется оценка соответствия подконтрольных товаров, условий их перевозки (перемещения), а также транспортного средства, используемого для перевозки (перемещения), ветеринарным правилам.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3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Подконтрольные товары, вывозимые из Российской Федерации за пределы территории государств-членов таможенного союза, подлежат ветеринарной сертификации посредством оформления ветеринарного сертификата должностным лицом федерального органа исполнительной власти, осуществляющего функции по контролю (надзору) в сфере ветеринарии.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6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Подконтрольные товары, ввозимые в Российскую Федерацию с территории государств-членов таможенного союза, должны сопровождаться ветеринарными сертификатами, выданными должностными лицами уполномоченных органов государств-членов Таможенного союза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8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Подконтрольные товары, перевозимые по территории Российской Федерации и вывозимые из Российской Федерации на территорию государств-членов Таможенного союза, должны сопровождаться ветеринарными сертификатами, выданными организациями, осуществляющими деятельность в сфере ветеринарии и находящимися в ведении органов исполнительной власти субъектов Российской Федерации в сфере ветеринарии.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Ветеринарная сертификация не требуется при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перевозки </a:t>
            </a:r>
            <a:r>
              <a:rPr lang="ru-RU" dirty="0"/>
              <a:t>(перемещения) подконтрольной продукции в личных целях;</a:t>
            </a:r>
          </a:p>
          <a:p>
            <a:r>
              <a:rPr lang="ru-RU" dirty="0" smtClean="0"/>
              <a:t>перевозки </a:t>
            </a:r>
            <a:r>
              <a:rPr lang="ru-RU" dirty="0"/>
              <a:t>(перемещения) физическими лицами отдельных видов животных, предназначенных для целей, не связанных с осуществлением предпринимательской деятельности, в соответствии с перечнем, утверждаемым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ветеринарии;</a:t>
            </a:r>
          </a:p>
          <a:p>
            <a:r>
              <a:rPr lang="ru-RU" dirty="0" smtClean="0"/>
              <a:t>перевозки </a:t>
            </a:r>
            <a:r>
              <a:rPr lang="ru-RU" dirty="0"/>
              <a:t>(перемещения) подконтрольных товаров в пределах территории одного производственного объекта (внутрихозяйственные перевозки);</a:t>
            </a:r>
          </a:p>
          <a:p>
            <a:r>
              <a:rPr lang="ru-RU" dirty="0" smtClean="0"/>
              <a:t>перевозки </a:t>
            </a:r>
            <a:r>
              <a:rPr lang="ru-RU" dirty="0"/>
              <a:t>(перемещения) и реализации кормов и кормовых добавок, расфасованных в потребительскую тару (упаковку);</a:t>
            </a:r>
          </a:p>
          <a:p>
            <a:r>
              <a:rPr lang="ru-RU" dirty="0" smtClean="0"/>
              <a:t>в </a:t>
            </a:r>
            <a:r>
              <a:rPr lang="ru-RU" dirty="0"/>
              <a:t>иных случаях, установленных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ветеринарии.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5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8676" y="2971806"/>
            <a:ext cx="7553324" cy="232940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</a:t>
            </a:r>
            <a:r>
              <a:rPr lang="ru-RU" dirty="0" smtClean="0"/>
              <a:t>Закона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 качестве и безопасности пищевых продуктов»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1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Техническое Регулирование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правовое </a:t>
            </a:r>
            <a:r>
              <a:rPr lang="ru-RU" dirty="0"/>
              <a:t>регулирование отношений в области установления, применения и исполнения </a:t>
            </a:r>
            <a:r>
              <a:rPr lang="ru-RU" b="1" dirty="0"/>
              <a:t>обязательных требований </a:t>
            </a:r>
            <a:r>
              <a:rPr lang="ru-RU" dirty="0"/>
              <a:t>к продукции или к продукции и связанным с требованиями к продукции процессам проектирования (включая изыскания), производства, строительства, монтажа, наладки, эксплуатации, хранения, перевозки, реализации и утилизации, а также в области установления и применения </a:t>
            </a:r>
            <a:r>
              <a:rPr lang="ru-RU" b="1" dirty="0"/>
              <a:t>на добровольной основе </a:t>
            </a:r>
            <a:r>
              <a:rPr lang="ru-RU" dirty="0"/>
              <a:t>требований к продукции, процессам проектирования (включая изыскания), производства, строительства, монтажа, наладки, эксплуатации, хранения, перевозки, реализации и утилизации, выполнению работ или оказанию услуг и правовое регулирование отношений в области оценки </a:t>
            </a:r>
            <a:r>
              <a:rPr lang="ru-RU" dirty="0" smtClean="0"/>
              <a:t>соответствия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4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тветственность </a:t>
            </a:r>
            <a:r>
              <a:rPr lang="ru-RU" dirty="0"/>
              <a:t>государства за регулирование процессов обеспечения качества и безопасности пищевых продуктов</a:t>
            </a:r>
            <a:endParaRPr lang="ru-RU" dirty="0" smtClean="0"/>
          </a:p>
          <a:p>
            <a:r>
              <a:rPr lang="ru-RU" dirty="0" smtClean="0"/>
              <a:t>ответственность </a:t>
            </a:r>
            <a:r>
              <a:rPr lang="ru-RU" dirty="0"/>
              <a:t>изготовителей (поставщиков, продавцов) за соблюдение установленных обязательных требований к качеству и безопасности пищевой продукции на всех этапах ее обращения, а также за осуществление производственного (технологического) контроля качества и безопасности производимой продукции</a:t>
            </a:r>
          </a:p>
          <a:p>
            <a:endParaRPr lang="ru-RU" dirty="0"/>
          </a:p>
          <a:p>
            <a:pPr lvl="2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3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обязательность соблюдения требований к качеству и безопасности пищевой продукции на всех этапах ее </a:t>
            </a:r>
            <a:r>
              <a:rPr lang="ru-RU" dirty="0" smtClean="0"/>
              <a:t>обращения</a:t>
            </a:r>
          </a:p>
          <a:p>
            <a:r>
              <a:rPr lang="ru-RU" dirty="0" smtClean="0"/>
              <a:t>информированность </a:t>
            </a:r>
            <a:r>
              <a:rPr lang="ru-RU" dirty="0"/>
              <a:t>населения о качестве и безопасности пищевой продукции, эффективности мер государственного регулирования в этой </a:t>
            </a:r>
            <a:r>
              <a:rPr lang="ru-RU" dirty="0" smtClean="0"/>
              <a:t>сфере</a:t>
            </a:r>
          </a:p>
          <a:p>
            <a:r>
              <a:rPr lang="ru-RU" dirty="0"/>
              <a:t>исключение (путем запрещения) из свободного обращения некачественной и опасной пищевой продукции, ее обязательная утилизация или уничтожение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4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Государственное </a:t>
            </a:r>
            <a:r>
              <a:rPr lang="ru-RU" sz="3600" dirty="0" smtClean="0"/>
              <a:t>регулирование процессов обеспечения качества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ru-RU" dirty="0" smtClean="0"/>
              <a:t>государственное нормирование</a:t>
            </a:r>
          </a:p>
          <a:p>
            <a:pPr lvl="2"/>
            <a:r>
              <a:rPr lang="ru-RU" dirty="0" smtClean="0"/>
              <a:t>система </a:t>
            </a:r>
            <a:r>
              <a:rPr lang="ru-RU" dirty="0"/>
              <a:t>оценки соответствия пищевой продукции установленным </a:t>
            </a:r>
            <a:r>
              <a:rPr lang="ru-RU" dirty="0" smtClean="0"/>
              <a:t>требованиям</a:t>
            </a:r>
          </a:p>
          <a:p>
            <a:pPr lvl="2"/>
            <a:r>
              <a:rPr lang="ru-RU" dirty="0" smtClean="0"/>
              <a:t>осуществление </a:t>
            </a:r>
            <a:r>
              <a:rPr lang="ru-RU" dirty="0"/>
              <a:t>государственной регистрации </a:t>
            </a:r>
            <a:r>
              <a:rPr lang="ru-RU" dirty="0" smtClean="0"/>
              <a:t>отдельных видов продукции</a:t>
            </a:r>
          </a:p>
          <a:p>
            <a:pPr lvl="2"/>
            <a:r>
              <a:rPr lang="ru-RU" dirty="0" smtClean="0"/>
              <a:t>государственный контроль </a:t>
            </a:r>
            <a:r>
              <a:rPr lang="ru-RU" dirty="0"/>
              <a:t>(</a:t>
            </a:r>
            <a:r>
              <a:rPr lang="ru-RU" dirty="0" smtClean="0"/>
              <a:t>надзор) </a:t>
            </a:r>
            <a:r>
              <a:rPr lang="ru-RU" dirty="0"/>
              <a:t>на всех этапах обращения пищевой </a:t>
            </a:r>
            <a:r>
              <a:rPr lang="ru-RU" dirty="0" smtClean="0"/>
              <a:t>продукции</a:t>
            </a:r>
          </a:p>
          <a:p>
            <a:pPr lvl="2"/>
            <a:r>
              <a:rPr lang="ru-RU" dirty="0" smtClean="0"/>
              <a:t>подтверждение </a:t>
            </a:r>
            <a:r>
              <a:rPr lang="ru-RU" dirty="0"/>
              <a:t>соответствия пищевых продуктов установленным </a:t>
            </a:r>
            <a:r>
              <a:rPr lang="ru-RU" dirty="0" smtClean="0"/>
              <a:t>требованиям</a:t>
            </a:r>
          </a:p>
          <a:p>
            <a:pPr lvl="2"/>
            <a:r>
              <a:rPr lang="ru-RU" dirty="0" smtClean="0"/>
              <a:t>мониторинг </a:t>
            </a:r>
            <a:r>
              <a:rPr lang="ru-RU" dirty="0"/>
              <a:t>безопасности пищевых </a:t>
            </a:r>
            <a:r>
              <a:rPr lang="ru-RU" dirty="0" smtClean="0"/>
              <a:t>продуктов</a:t>
            </a:r>
          </a:p>
          <a:p>
            <a:pPr lvl="2"/>
            <a:endParaRPr lang="ru-RU" dirty="0"/>
          </a:p>
          <a:p>
            <a:pPr lvl="2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7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нормирования качества и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государственные стандарты</a:t>
            </a:r>
            <a:r>
              <a:rPr lang="ru-RU" dirty="0"/>
              <a:t>, устанавливающие обязательные для применения при производстве характеристики и свойства конкретных групп пищевой продукции, позволяющие идентифицировать такую продукцию, а также методы исследований (испытаний) пищевой </a:t>
            </a:r>
            <a:r>
              <a:rPr lang="ru-RU" dirty="0" smtClean="0"/>
              <a:t>продукции (до принятия </a:t>
            </a:r>
            <a:r>
              <a:rPr lang="ru-RU" dirty="0" err="1" smtClean="0"/>
              <a:t>тех.регламентов</a:t>
            </a:r>
            <a:r>
              <a:rPr lang="ru-RU" dirty="0" smtClean="0"/>
              <a:t>)</a:t>
            </a:r>
          </a:p>
          <a:p>
            <a:r>
              <a:rPr lang="ru-RU" b="1" dirty="0"/>
              <a:t>государственные </a:t>
            </a:r>
            <a:r>
              <a:rPr lang="ru-RU" b="1" dirty="0" smtClean="0"/>
              <a:t>санитарно-эпидемиологические правила и нормативы, санитарные </a:t>
            </a:r>
            <a:r>
              <a:rPr lang="ru-RU" b="1" dirty="0"/>
              <a:t>правила, </a:t>
            </a:r>
            <a:r>
              <a:rPr lang="ru-RU" b="1" dirty="0" smtClean="0"/>
              <a:t> </a:t>
            </a:r>
            <a:r>
              <a:rPr lang="ru-RU" b="1" dirty="0"/>
              <a:t>гигиенические нормативы</a:t>
            </a:r>
            <a:r>
              <a:rPr lang="ru-RU" dirty="0"/>
              <a:t> (</a:t>
            </a:r>
            <a:r>
              <a:rPr lang="ru-RU" dirty="0" smtClean="0"/>
              <a:t>СанПиН, СП , ГН,) устанавливающие </a:t>
            </a:r>
            <a:r>
              <a:rPr lang="ru-RU" dirty="0"/>
              <a:t>показатели и критерии безопасности пищевой продукции, процессов ее производства, хранения, транспортировки, реализации, утилизации, а также требования к производственному контролю на всех этапах жизненного цикла </a:t>
            </a:r>
            <a:r>
              <a:rPr lang="ru-RU" dirty="0" smtClean="0"/>
              <a:t>продукции</a:t>
            </a:r>
          </a:p>
          <a:p>
            <a:r>
              <a:rPr lang="ru-RU" b="1" dirty="0"/>
              <a:t>государственные ветеринарные правила и </a:t>
            </a:r>
            <a:r>
              <a:rPr lang="ru-RU" b="1" dirty="0" smtClean="0"/>
              <a:t>нормы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5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оценки соответствия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государственная регистрация пищевой продукции </a:t>
            </a:r>
            <a:r>
              <a:rPr lang="ru-RU" dirty="0"/>
              <a:t>впервые разрабатываемой на территории Российской Федерации или впервые ввозимой для реализации на территории </a:t>
            </a:r>
            <a:r>
              <a:rPr lang="ru-RU" dirty="0" smtClean="0"/>
              <a:t>России</a:t>
            </a:r>
          </a:p>
          <a:p>
            <a:pPr>
              <a:spcBef>
                <a:spcPts val="600"/>
              </a:spcBef>
            </a:pPr>
            <a:r>
              <a:rPr lang="ru-RU" dirty="0"/>
              <a:t>государственный контроль (надзор</a:t>
            </a:r>
            <a:r>
              <a:rPr lang="ru-RU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ru-RU" dirty="0"/>
              <a:t>обязательное подтверждение соответствия пищевой продукции, осуществляемое посредством сертификации или декларирования </a:t>
            </a:r>
            <a:r>
              <a:rPr lang="ru-RU" dirty="0" smtClean="0"/>
              <a:t>соответствия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санитарно-эпидемиологическая экспертиза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ветеринарно-санитарная экспертиза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9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8676" y="2971806"/>
            <a:ext cx="7553324" cy="2185386"/>
          </a:xfrm>
        </p:spPr>
        <p:txBody>
          <a:bodyPr>
            <a:normAutofit/>
          </a:bodyPr>
          <a:lstStyle/>
          <a:p>
            <a:r>
              <a:rPr lang="ru-RU" dirty="0" smtClean="0"/>
              <a:t>Принципы закона о техническом регулировании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9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обязательные требования могут устанавливаться только техническими регламентами</a:t>
            </a:r>
            <a:endParaRPr lang="ru-RU" dirty="0" smtClean="0"/>
          </a:p>
          <a:p>
            <a:r>
              <a:rPr lang="ru-RU" dirty="0" smtClean="0"/>
              <a:t>добровольность  установление производителем </a:t>
            </a:r>
            <a:r>
              <a:rPr lang="ru-RU" dirty="0"/>
              <a:t>продукции характеристик и свойств, определяющих ее </a:t>
            </a:r>
            <a:r>
              <a:rPr lang="ru-RU" dirty="0" smtClean="0"/>
              <a:t>качество</a:t>
            </a:r>
          </a:p>
          <a:p>
            <a:r>
              <a:rPr lang="ru-RU" dirty="0" smtClean="0"/>
              <a:t>государственные </a:t>
            </a:r>
            <a:r>
              <a:rPr lang="ru-RU" dirty="0"/>
              <a:t>стандарты утратили статус нормативных документов, обязательных для применения</a:t>
            </a:r>
            <a:endParaRPr lang="ru-RU" dirty="0" smtClean="0"/>
          </a:p>
          <a:p>
            <a:r>
              <a:rPr lang="ru-RU" dirty="0" smtClean="0"/>
              <a:t>государственный </a:t>
            </a:r>
            <a:r>
              <a:rPr lang="ru-RU" dirty="0"/>
              <a:t>контроль за соблюдением требований технических регламентов </a:t>
            </a:r>
            <a:r>
              <a:rPr lang="ru-RU" dirty="0" smtClean="0"/>
              <a:t>только на </a:t>
            </a:r>
            <a:r>
              <a:rPr lang="ru-RU" dirty="0"/>
              <a:t>стадии обращения продукции на рынке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2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Технические регламенты о безопасности пищевой продукции в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Технический регламент на молоко </a:t>
            </a:r>
            <a:r>
              <a:rPr lang="ru-RU" dirty="0"/>
              <a:t>и </a:t>
            </a:r>
            <a:r>
              <a:rPr lang="ru-RU" dirty="0" smtClean="0"/>
              <a:t>молочную продукцию (ФЗ от 12.06.2008 №88-ФЗ)</a:t>
            </a:r>
          </a:p>
          <a:p>
            <a:pPr>
              <a:spcBef>
                <a:spcPts val="600"/>
              </a:spcBef>
            </a:pPr>
            <a:r>
              <a:rPr lang="ru-RU" dirty="0"/>
              <a:t>Технический </a:t>
            </a:r>
            <a:r>
              <a:rPr lang="ru-RU" dirty="0" smtClean="0"/>
              <a:t>регламент на масложировую продукцию (ФЗ </a:t>
            </a:r>
            <a:r>
              <a:rPr lang="ru-RU" dirty="0"/>
              <a:t>от </a:t>
            </a:r>
            <a:r>
              <a:rPr lang="ru-RU" dirty="0" smtClean="0"/>
              <a:t>24.06.2008 №90-ФЗ) — не действует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Технический регламент на соковую продукцию из фруктов и овощей </a:t>
            </a:r>
            <a:r>
              <a:rPr lang="ru-RU" dirty="0"/>
              <a:t>(ФЗ от </a:t>
            </a:r>
            <a:r>
              <a:rPr lang="ru-RU" dirty="0" smtClean="0"/>
              <a:t>27.10.2008 №178-ФЗ) — не действует</a:t>
            </a:r>
          </a:p>
          <a:p>
            <a:pPr lvl="1"/>
            <a:r>
              <a:rPr lang="ru-RU" dirty="0"/>
              <a:t>В отношении других видов пищевых продуктов требования в области обеспечения их безопасности, а также процессов производства и оборота </a:t>
            </a:r>
            <a:r>
              <a:rPr lang="ru-RU" dirty="0" smtClean="0"/>
              <a:t>по-прежнему </a:t>
            </a:r>
            <a:r>
              <a:rPr lang="ru-RU" dirty="0"/>
              <a:t>регламентируются санитарными нормами и правилами, ветеринарными правилами и нормами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1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совместного применения законов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7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принципиальным вопросам обеспечения качества и безопасности пищевой продукции Федеральные законы </a:t>
            </a:r>
            <a:r>
              <a:rPr lang="ru-RU" dirty="0" smtClean="0"/>
              <a:t>противоречили </a:t>
            </a:r>
            <a:r>
              <a:rPr lang="ru-RU" dirty="0"/>
              <a:t>друг другу и поэтому не были в полной мере </a:t>
            </a:r>
            <a:r>
              <a:rPr lang="ru-RU" dirty="0" smtClean="0"/>
              <a:t>реализованы</a:t>
            </a:r>
          </a:p>
          <a:p>
            <a:r>
              <a:rPr lang="ru-RU" dirty="0" smtClean="0"/>
              <a:t>проблемы </a:t>
            </a:r>
            <a:r>
              <a:rPr lang="ru-RU" dirty="0"/>
              <a:t>предотвращения производства и выпуска в обращение безопасной пищевой продукции сохранили свою актуальность и на сегодняшний </a:t>
            </a:r>
            <a:r>
              <a:rPr lang="ru-RU" dirty="0" smtClean="0"/>
              <a:t>день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7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технического регулирования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600"/>
              </a:spcBef>
            </a:pPr>
            <a:r>
              <a:rPr lang="ru-RU" dirty="0"/>
              <a:t>применения единых правил установления требований к продукции или к продукции и связанным с требованиями к продукции процессам проектирования (включая изыскания), производства, строительства, монтажа, наладки, эксплуатации, хранения, перевозки, реализации и утилизации, выполнению работ или оказанию услуг;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соответствия технического регулирования уровню развития национальной экономики, развития материально-технической базы, а также уровню научно-технического развития;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независимости </a:t>
            </a:r>
            <a:r>
              <a:rPr lang="ru-RU" dirty="0"/>
              <a:t>органов по аккредитации, органов по сертификации от изготовителей, продавцов, исполнителей и приобретателей, в том числе потребителей;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единой </a:t>
            </a:r>
            <a:r>
              <a:rPr lang="ru-RU" dirty="0"/>
              <a:t>системы и правил </a:t>
            </a:r>
            <a:r>
              <a:rPr lang="ru-RU" dirty="0" smtClean="0"/>
              <a:t>аккредитации (</a:t>
            </a:r>
            <a:r>
              <a:rPr lang="ru-RU" i="1" dirty="0"/>
              <a:t>аккредитация</a:t>
            </a:r>
            <a:r>
              <a:rPr lang="ru-RU" dirty="0"/>
              <a:t> - официальное признание органом по аккредитации компетентности физического или юридического лица выполнять работы в определенной области оценки </a:t>
            </a:r>
            <a:r>
              <a:rPr lang="ru-RU" dirty="0" smtClean="0"/>
              <a:t>соответствия)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единства правил и методов исследований (испытаний) и измерений при проведении процедур обязательной оценки соответствия;</a:t>
            </a:r>
          </a:p>
          <a:p>
            <a:pPr>
              <a:spcBef>
                <a:spcPts val="600"/>
              </a:spcBef>
            </a:pPr>
            <a:r>
              <a:rPr lang="ru-RU" dirty="0"/>
              <a:t>единства применения требований технических регламентов независимо от видов или особенностей сделок;</a:t>
            </a:r>
          </a:p>
          <a:p>
            <a:pPr>
              <a:spcBef>
                <a:spcPts val="600"/>
              </a:spcBef>
            </a:pPr>
            <a:r>
              <a:rPr lang="ru-RU" dirty="0"/>
              <a:t>недопустимости ограничения конкуренции при осуществлении аккредитации и сертификации;</a:t>
            </a:r>
          </a:p>
          <a:p>
            <a:pPr>
              <a:spcBef>
                <a:spcPts val="600"/>
              </a:spcBef>
            </a:pPr>
            <a:r>
              <a:rPr lang="ru-RU" dirty="0"/>
              <a:t>недопустимости совмещения одним органом полномочий по государственному контролю (надзору), за исключением осуществления контроля за деятельностью аккредитованных лиц, с полномочиями по аккредитации или сертификации;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недопустимости </a:t>
            </a:r>
            <a:r>
              <a:rPr lang="ru-RU" dirty="0"/>
              <a:t>совмещения одним органом полномочий по аккредитации и сертификации;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недопустимости </a:t>
            </a:r>
            <a:r>
              <a:rPr lang="ru-RU" dirty="0"/>
              <a:t>внебюджетного финансирования государственного контроля (надзора) за соблюдением требований технических регламентов;</a:t>
            </a:r>
          </a:p>
          <a:p>
            <a:pPr>
              <a:spcBef>
                <a:spcPts val="600"/>
              </a:spcBef>
            </a:pPr>
            <a:r>
              <a:rPr lang="ru-RU" dirty="0"/>
              <a:t>недопустимости одновременного возложения одних и тех же полномочий на два и более органа государственного контроля (надзора) за соблюдением требований технических регламентов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5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подтверждение соответствия </a:t>
            </a:r>
            <a:r>
              <a:rPr lang="ru-RU" dirty="0" smtClean="0"/>
              <a:t>осуществлялось </a:t>
            </a:r>
            <a:r>
              <a:rPr lang="ru-RU" dirty="0"/>
              <a:t>посредством обязательной сертификации подавляющего большинства пищевой </a:t>
            </a:r>
            <a:r>
              <a:rPr lang="ru-RU" dirty="0" smtClean="0"/>
              <a:t>продукции при этом декларирование </a:t>
            </a:r>
            <a:r>
              <a:rPr lang="ru-RU" dirty="0"/>
              <a:t>соответствие </a:t>
            </a:r>
            <a:r>
              <a:rPr lang="ru-RU" dirty="0" smtClean="0"/>
              <a:t>только незначительной </a:t>
            </a:r>
            <a:r>
              <a:rPr lang="ru-RU" dirty="0"/>
              <a:t>доли </a:t>
            </a:r>
            <a:r>
              <a:rPr lang="ru-RU" dirty="0" smtClean="0"/>
              <a:t>такой продукции</a:t>
            </a:r>
          </a:p>
          <a:p>
            <a:r>
              <a:rPr lang="ru-RU" dirty="0" smtClean="0"/>
              <a:t>система </a:t>
            </a:r>
            <a:r>
              <a:rPr lang="ru-RU" dirty="0"/>
              <a:t>государственной регистрации </a:t>
            </a:r>
            <a:r>
              <a:rPr lang="ru-RU" dirty="0" smtClean="0"/>
              <a:t>дополнялось обязательной </a:t>
            </a:r>
            <a:r>
              <a:rPr lang="ru-RU" dirty="0"/>
              <a:t>сертификацией прошедшей государственную регистрацию </a:t>
            </a:r>
            <a:r>
              <a:rPr lang="ru-RU" dirty="0" smtClean="0"/>
              <a:t>продукции</a:t>
            </a:r>
          </a:p>
          <a:p>
            <a:r>
              <a:rPr lang="ru-RU" dirty="0" smtClean="0"/>
              <a:t>санитарно-эпидемиологические</a:t>
            </a:r>
            <a:r>
              <a:rPr lang="ru-RU" dirty="0"/>
              <a:t>, ветеринарно-санитарные экспертизы </a:t>
            </a:r>
            <a:r>
              <a:rPr lang="ru-RU" dirty="0" smtClean="0"/>
              <a:t>дублировали процедуры </a:t>
            </a:r>
            <a:r>
              <a:rPr lang="ru-RU" dirty="0"/>
              <a:t>как обязательной сертификации и регистрации продукции, так и государственного надзора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1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отсутствовало четкое разграничение  полномочий Роспотребнадзора</a:t>
            </a:r>
            <a:r>
              <a:rPr lang="ru-RU" dirty="0"/>
              <a:t>, Россельхознадзора, Ростехрегулирования и органов исполнительной власти субъектов Российской </a:t>
            </a:r>
            <a:r>
              <a:rPr lang="ru-RU" dirty="0" smtClean="0"/>
              <a:t>Федерации, что приводило </a:t>
            </a:r>
            <a:r>
              <a:rPr lang="ru-RU" dirty="0"/>
              <a:t>к проверкам выполнения хозяйствующими субъектами одних и тех же требований различными органами государственного </a:t>
            </a:r>
            <a:r>
              <a:rPr lang="ru-RU" dirty="0" smtClean="0"/>
              <a:t>контроля</a:t>
            </a:r>
          </a:p>
          <a:p>
            <a:r>
              <a:rPr lang="ru-RU" dirty="0" smtClean="0"/>
              <a:t>отсутствовали </a:t>
            </a:r>
            <a:r>
              <a:rPr lang="ru-RU" dirty="0"/>
              <a:t>адекватные </a:t>
            </a:r>
            <a:r>
              <a:rPr lang="ru-RU" dirty="0" smtClean="0"/>
              <a:t>меры </a:t>
            </a:r>
            <a:r>
              <a:rPr lang="ru-RU" dirty="0"/>
              <a:t>ответственности за административные правонарушения в области обеспечения качества и </a:t>
            </a:r>
            <a:r>
              <a:rPr lang="ru-RU" dirty="0" smtClean="0"/>
              <a:t>безопасности </a:t>
            </a:r>
            <a:r>
              <a:rPr lang="ru-RU" dirty="0"/>
              <a:t>пищевой продукции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6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5338" y="2996952"/>
            <a:ext cx="7553324" cy="23070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Международная Система </a:t>
            </a:r>
            <a:r>
              <a:rPr lang="ru-RU" dirty="0"/>
              <a:t>регулирования безопасности </a:t>
            </a:r>
            <a:r>
              <a:rPr lang="ru-RU" dirty="0" smtClean="0"/>
              <a:t>продукции </a:t>
            </a:r>
            <a:br>
              <a:rPr lang="ru-RU" dirty="0" smtClean="0"/>
            </a:br>
            <a:r>
              <a:rPr lang="ru-RU" dirty="0" smtClean="0"/>
              <a:t> Таможенный союз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2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В 2010 г.   создается ТС и принимается Соглашение, утверждается график разработки первоочередных регламентов. За основу берутся ТР, действующие в странах-участницах ТС: Россия, Беларусь, Казахстан. 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В 2011 –  Евразийская Экономическая Комиссия Создана решением Президентов Российской Федерации, Республики Беларусь и Республики Казахстан в конце 2011 года, как единый постоянно действующий регулирующий орган Таможенного союза и Единого экономического пространства (на сегодняшний день в состав входят Российская Федерация, Республика Беларусь, Республика Казахстан с возможностью присоединения других стран).  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Имеет статус наднационального органа управления. Организация не подчинена какому-либо из правительств трех стран. Решения Комиссии обязательны для исполнения на территории трех стран. 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Основной задачей ЕЭК является обеспечение условий функционирования и развития Таможенного союза и Единого экономического пространства, а также выработка предложений по дальнейшему развитию интеграции. ЕЭК передаются полномочия упраздняемой Комиссии Таможенного союза (КТС).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В настоящее время Решения в рамках ТС принимает Евразийская экономическая </a:t>
            </a:r>
            <a:r>
              <a:rPr lang="ru-RU" sz="2000" dirty="0" smtClean="0">
                <a:latin typeface="Times New Roman" pitchFamily="18" charset="0"/>
              </a:rPr>
              <a:t>комиссия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Евразийская экономическая комиссия</a:t>
            </a:r>
            <a:br>
              <a:rPr lang="ru-RU" dirty="0"/>
            </a:br>
            <a:r>
              <a:rPr lang="ru-RU" dirty="0"/>
              <a:t>(</a:t>
            </a:r>
            <a:r>
              <a:rPr lang="en-US" dirty="0"/>
              <a:t>http://www.eurasiancommission.org</a:t>
            </a:r>
            <a:r>
              <a:rPr lang="ru-RU" dirty="0"/>
              <a:t>)</a:t>
            </a:r>
          </a:p>
        </p:txBody>
      </p:sp>
      <p:pic>
        <p:nvPicPr>
          <p:cNvPr id="5" name="Рисунок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25" y="1622673"/>
            <a:ext cx="8285163" cy="46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5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Международные договоры в области технического регулирования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Соглашение о проведении согласованной политики в области технического регулирования, санитарных, ветеринарных и фитосанитарных мер;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Соглашение о единых принципах и правилах технического регулирования в Республике Беларусь, Республике Казахстан и Российской Федерации;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Соглашение об основах гармонизации технических регламентов государств — членов ЕврАзЭС и Протокол о внесении изменений в данное Соглашение;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Соглашение о применении Единого знака обращения продукции на рынке государств </a:t>
            </a:r>
            <a:r>
              <a:rPr lang="ru-RU" sz="2000" dirty="0" smtClean="0">
                <a:latin typeface="Times New Roman" pitchFamily="18" charset="0"/>
              </a:rPr>
              <a:t>— </a:t>
            </a:r>
            <a:r>
              <a:rPr lang="ru-RU" sz="2000" dirty="0">
                <a:latin typeface="Times New Roman" pitchFamily="18" charset="0"/>
              </a:rPr>
              <a:t>членов ЕврАзЭС;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Соглашение о создании информационной системы Евразийского экономического сообщества в области технического регулирования, санитарных, ветеринарных и фитосанитарных мер;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 Соглашение об обращении продукции, подлежащей обязательной оценке (подтверждению) соответствия, на территории Таможенного союза;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 Соглашение о взаимном признании аккредитации органов по сертификации (подтверждению соответствия) и испытательных лабораторий (центров), выполняющих работы по подтверждению соответствия</a:t>
            </a:r>
            <a:r>
              <a:rPr lang="ru-RU" sz="2000" dirty="0" smtClean="0">
                <a:latin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Комиссии </a:t>
            </a:r>
            <a:r>
              <a:rPr lang="ru-RU" dirty="0"/>
              <a:t>Таможенного союза от 28.05.2010 N 299 </a:t>
            </a:r>
            <a:r>
              <a:rPr lang="ru-RU" dirty="0" smtClean="0"/>
              <a:t>«О </a:t>
            </a:r>
            <a:r>
              <a:rPr lang="ru-RU" dirty="0"/>
              <a:t>применении санитарных мер в Таможенном </a:t>
            </a:r>
            <a:r>
              <a:rPr lang="ru-RU" dirty="0" smtClean="0"/>
              <a:t>союзе»:</a:t>
            </a:r>
          </a:p>
          <a:p>
            <a:pPr lvl="2"/>
            <a:r>
              <a:rPr lang="ru-RU" dirty="0" smtClean="0"/>
              <a:t>Единые санитарно-эпидемиологические </a:t>
            </a:r>
            <a:r>
              <a:rPr lang="ru-RU" dirty="0"/>
              <a:t>и </a:t>
            </a:r>
            <a:r>
              <a:rPr lang="ru-RU" dirty="0" smtClean="0"/>
              <a:t>гигиенические </a:t>
            </a:r>
            <a:r>
              <a:rPr lang="ru-RU" dirty="0"/>
              <a:t>требованиях к товарам, подлежащим санитарно-эпидемиологическому </a:t>
            </a:r>
            <a:r>
              <a:rPr lang="ru-RU" dirty="0" smtClean="0"/>
              <a:t>контролю</a:t>
            </a:r>
          </a:p>
          <a:p>
            <a:pPr lvl="2"/>
            <a:r>
              <a:rPr lang="ru-RU" dirty="0" smtClean="0"/>
              <a:t>Единый перечень </a:t>
            </a:r>
            <a:r>
              <a:rPr lang="ru-RU" dirty="0"/>
              <a:t>товаров, подлежащих санитарно-эпидемиологическому контролю (надзору) на таможенной границе и таможенной </a:t>
            </a:r>
            <a:r>
              <a:rPr lang="ru-RU" dirty="0" smtClean="0"/>
              <a:t>территории</a:t>
            </a:r>
          </a:p>
          <a:p>
            <a:pPr lvl="2"/>
            <a:r>
              <a:rPr lang="ru-RU" dirty="0" smtClean="0"/>
              <a:t>Единая форма </a:t>
            </a:r>
            <a:r>
              <a:rPr lang="ru-RU" dirty="0"/>
              <a:t>документа, подтверждающего безопасность продукции (товаров</a:t>
            </a:r>
            <a:r>
              <a:rPr lang="ru-RU" dirty="0" smtClean="0"/>
              <a:t>)</a:t>
            </a:r>
          </a:p>
          <a:p>
            <a:pPr lvl="2"/>
            <a:r>
              <a:rPr lang="ru-RU" dirty="0"/>
              <a:t>Положение о порядке осуществления государственного санитарно-эпидемиологического надзора (контроля)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9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Решение Комиссии Таможенного союза от 18.06.2010 N 317 </a:t>
            </a:r>
            <a:r>
              <a:rPr lang="ru-RU" dirty="0" smtClean="0"/>
              <a:t>«О </a:t>
            </a:r>
            <a:r>
              <a:rPr lang="ru-RU" dirty="0"/>
              <a:t>применении ветеринарно-санитарных мер в Таможенном </a:t>
            </a:r>
            <a:r>
              <a:rPr lang="ru-RU" dirty="0" smtClean="0"/>
              <a:t>союзе»:</a:t>
            </a:r>
          </a:p>
          <a:p>
            <a:pPr lvl="2"/>
            <a:r>
              <a:rPr lang="ru-RU" dirty="0" smtClean="0"/>
              <a:t>Единый перечень </a:t>
            </a:r>
            <a:r>
              <a:rPr lang="ru-RU" dirty="0"/>
              <a:t>товаров, подлежащих ветеринарному контролю (надзору</a:t>
            </a:r>
            <a:r>
              <a:rPr lang="ru-RU" dirty="0" smtClean="0"/>
              <a:t>)</a:t>
            </a:r>
          </a:p>
          <a:p>
            <a:pPr lvl="2"/>
            <a:r>
              <a:rPr lang="ru-RU" dirty="0"/>
              <a:t>Положение о едином порядке осуществления ветеринарного контроля на таможенной границе таможенного союза и на таможенной территории таможенного </a:t>
            </a:r>
            <a:r>
              <a:rPr lang="ru-RU" dirty="0" smtClean="0"/>
              <a:t>союза</a:t>
            </a:r>
          </a:p>
          <a:p>
            <a:pPr lvl="2"/>
            <a:r>
              <a:rPr lang="ru-RU" dirty="0"/>
              <a:t>Положение о едином порядке проведения совместных проверок объектов и отбора проб товаров (продукции), подлежащих ветеринарному контролю (надзору</a:t>
            </a:r>
            <a:r>
              <a:rPr lang="ru-RU" dirty="0" smtClean="0"/>
              <a:t>)</a:t>
            </a:r>
          </a:p>
          <a:p>
            <a:pPr lvl="2"/>
            <a:r>
              <a:rPr lang="ru-RU" dirty="0"/>
              <a:t>Единые ветеринарные (ветеринарно-санитарные) требования, предъявляемые к товарам, подлежащим ветеринарному контролю (надзору</a:t>
            </a:r>
            <a:r>
              <a:rPr lang="ru-RU" dirty="0" smtClean="0"/>
              <a:t>)</a:t>
            </a:r>
          </a:p>
          <a:p>
            <a:pPr lvl="2"/>
            <a:r>
              <a:rPr lang="ru-RU" dirty="0"/>
              <a:t>Единые формы ветеринарных </a:t>
            </a:r>
            <a:r>
              <a:rPr lang="ru-RU" dirty="0" smtClean="0"/>
              <a:t>сертификатов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2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реконструкции системы регулирования качества продукции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внесены изменения, направленные на приведение федеральных законов в соответствие с базовыми законами о государственном контроле (надзоре) и о техническом регулировании и международными договорами Российской </a:t>
            </a:r>
            <a:r>
              <a:rPr lang="ru-RU" dirty="0" smtClean="0"/>
              <a:t>Федерации:</a:t>
            </a:r>
            <a:endParaRPr lang="ru-RU" dirty="0"/>
          </a:p>
          <a:p>
            <a:r>
              <a:rPr lang="ru-RU" dirty="0" smtClean="0"/>
              <a:t>Федеральный закон от </a:t>
            </a:r>
            <a:r>
              <a:rPr lang="ru-RU" dirty="0"/>
              <a:t>18.07.2011 N 242-ФЗ </a:t>
            </a:r>
            <a:r>
              <a:rPr lang="ru-RU" dirty="0" smtClean="0"/>
              <a:t>«О </a:t>
            </a:r>
            <a:r>
              <a:rPr lang="ru-RU" dirty="0"/>
              <a:t>внесении изменений в отдельные акты законодательства Российской Федерации по вопросам осуществления государственного контроля (надзора) и муниципального </a:t>
            </a:r>
            <a:r>
              <a:rPr lang="ru-RU" dirty="0" smtClean="0"/>
              <a:t>контроля»</a:t>
            </a:r>
          </a:p>
          <a:p>
            <a:r>
              <a:rPr lang="ru-RU" dirty="0" smtClean="0"/>
              <a:t>Федеральный </a:t>
            </a:r>
            <a:r>
              <a:rPr lang="ru-RU" dirty="0"/>
              <a:t>закон от 19.07.2011 N 248-ФЗ </a:t>
            </a:r>
            <a:r>
              <a:rPr lang="ru-RU" dirty="0" smtClean="0"/>
              <a:t>«О </a:t>
            </a:r>
            <a:r>
              <a:rPr lang="ru-RU" dirty="0"/>
              <a:t>внесении изменений в отдельные акты законодательства Российской Федерации в связи с реализацией Федерального закона </a:t>
            </a:r>
            <a:r>
              <a:rPr lang="ru-RU" dirty="0" smtClean="0"/>
              <a:t>«О </a:t>
            </a:r>
            <a:r>
              <a:rPr lang="ru-RU" dirty="0"/>
              <a:t>техническом </a:t>
            </a:r>
            <a:r>
              <a:rPr lang="ru-RU" dirty="0" smtClean="0"/>
              <a:t>регулировании»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45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обязательная сертификация была заменена на систему обязательного декларирования ее </a:t>
            </a:r>
            <a:r>
              <a:rPr lang="ru-RU" dirty="0" smtClean="0"/>
              <a:t>соответствия</a:t>
            </a:r>
          </a:p>
          <a:p>
            <a:r>
              <a:rPr lang="ru-RU" dirty="0"/>
              <a:t>отменены санитарно-эпидемиологические </a:t>
            </a:r>
            <a:r>
              <a:rPr lang="ru-RU" dirty="0" smtClean="0"/>
              <a:t>заключения</a:t>
            </a:r>
          </a:p>
          <a:p>
            <a:r>
              <a:rPr lang="ru-RU" dirty="0"/>
              <a:t>сокращены масштабы ветеринарно-санитарной </a:t>
            </a:r>
            <a:r>
              <a:rPr lang="ru-RU" dirty="0" smtClean="0"/>
              <a:t>экспертизы</a:t>
            </a:r>
          </a:p>
          <a:p>
            <a:r>
              <a:rPr lang="ru-RU" dirty="0"/>
              <a:t>устранены дублирующие процедуры сертификации и декларирования </a:t>
            </a:r>
            <a:r>
              <a:rPr lang="ru-RU" dirty="0" smtClean="0"/>
              <a:t>соответствия</a:t>
            </a:r>
          </a:p>
          <a:p>
            <a:r>
              <a:rPr lang="ru-RU" dirty="0" smtClean="0"/>
              <a:t>сокращен </a:t>
            </a:r>
            <a:r>
              <a:rPr lang="ru-RU" dirty="0"/>
              <a:t>перечень пищевых </a:t>
            </a:r>
            <a:r>
              <a:rPr lang="ru-RU" dirty="0" smtClean="0"/>
              <a:t>продуктов подлежащих государственной </a:t>
            </a:r>
            <a:r>
              <a:rPr lang="ru-RU" dirty="0"/>
              <a:t>регистрации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2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Технический регламент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документ</a:t>
            </a:r>
            <a:r>
              <a:rPr lang="ru-RU" dirty="0"/>
              <a:t>, который принят международным договором Российской Федерации, подлежащим ратификации в порядке, установленном законодательством Российской Федерации, или в соответствии с международным договором Российской Федерации, ратифицированным в порядке, установленном законодательством Российской Федерации, или федеральным законом, или указом Президента Российской Федерации, или постановлением Правительства Российской Федерации, или нормативным правовым актом федерального органа исполнительной власти по техническому регулированию и устанавливает обязательные для применения и исполнения требования к объектам технического регулирования (продукции или к продукции и связанным с требованиями к продукции процессам проектирования (включая изыскания), производства, строительства, монтажа, наладки, эксплуатации, хранения, перевозки, реализации и утилизации</a:t>
            </a:r>
            <a:r>
              <a:rPr lang="ru-RU" dirty="0" smtClean="0"/>
              <a:t>)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4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отменена обязанность изготовителей </a:t>
            </a:r>
            <a:r>
              <a:rPr lang="ru-RU" dirty="0"/>
              <a:t>пищевых </a:t>
            </a:r>
            <a:r>
              <a:rPr lang="ru-RU" dirty="0" smtClean="0"/>
              <a:t>продуктов:</a:t>
            </a:r>
          </a:p>
          <a:p>
            <a:pPr lvl="2"/>
            <a:r>
              <a:rPr lang="ru-RU" dirty="0" smtClean="0"/>
              <a:t>сопровождать </a:t>
            </a:r>
            <a:r>
              <a:rPr lang="ru-RU" dirty="0"/>
              <a:t>каждую партию таких продуктов удостоверениями </a:t>
            </a:r>
            <a:r>
              <a:rPr lang="ru-RU" dirty="0" smtClean="0"/>
              <a:t>качества</a:t>
            </a:r>
          </a:p>
          <a:p>
            <a:pPr lvl="2"/>
            <a:r>
              <a:rPr lang="ru-RU" dirty="0" smtClean="0"/>
              <a:t>получать </a:t>
            </a:r>
            <a:r>
              <a:rPr lang="ru-RU" dirty="0"/>
              <a:t>на транспортные средства, перевозящие пищевые продукты, санитарные </a:t>
            </a:r>
            <a:r>
              <a:rPr lang="ru-RU" dirty="0" smtClean="0"/>
              <a:t>паспорта</a:t>
            </a:r>
          </a:p>
          <a:p>
            <a:pPr lvl="2"/>
            <a:r>
              <a:rPr lang="ru-RU" dirty="0" smtClean="0"/>
              <a:t>утверждать </a:t>
            </a:r>
            <a:r>
              <a:rPr lang="ru-RU" dirty="0"/>
              <a:t>техническую документацию на производство пищевых продуктов только после получения заключений о ее соответствии санитарным и ветеринарным </a:t>
            </a:r>
            <a:r>
              <a:rPr lang="ru-RU" dirty="0" smtClean="0"/>
              <a:t>правилам</a:t>
            </a:r>
          </a:p>
          <a:p>
            <a:r>
              <a:rPr lang="ru-RU" dirty="0"/>
              <a:t>сокращен перечень органов, уполномоченных на осуществление </a:t>
            </a:r>
            <a:r>
              <a:rPr lang="ru-RU" dirty="0" smtClean="0"/>
              <a:t>государственного надзора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государственный </a:t>
            </a:r>
            <a:r>
              <a:rPr lang="ru-RU" dirty="0"/>
              <a:t>надзор в области обеспечения качества и безопасности пищевых продуктов возложен только на государственные органы, уполномоченные на осуществление федерального государственного санитарно-эпидемиологического надзора и государственного ветеринарного </a:t>
            </a:r>
            <a:r>
              <a:rPr lang="ru-RU" dirty="0" smtClean="0"/>
              <a:t>надзора</a:t>
            </a:r>
          </a:p>
          <a:p>
            <a:r>
              <a:rPr lang="ru-RU" dirty="0" smtClean="0"/>
              <a:t>усилены меры ответственности за нарушение законодательства в сфере обеспечения качества и безопасности продукции</a:t>
            </a:r>
          </a:p>
          <a:p>
            <a:r>
              <a:rPr lang="ru-RU" dirty="0" smtClean="0"/>
              <a:t>приостановлена разработка технических регламентов РФ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5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Технические регламенты таможенного союза (дата вступления с 01.07.2013)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 ТС 015/2011 "О безопасности зерна</a:t>
            </a:r>
            <a:r>
              <a:rPr lang="ru-RU" dirty="0" smtClean="0"/>
              <a:t>"</a:t>
            </a:r>
          </a:p>
          <a:p>
            <a:r>
              <a:rPr lang="ru-RU" dirty="0" smtClean="0"/>
              <a:t>ТР </a:t>
            </a:r>
            <a:r>
              <a:rPr lang="ru-RU" dirty="0"/>
              <a:t>ТС 021/2011 "О безопасности пищевой продукции</a:t>
            </a:r>
            <a:r>
              <a:rPr lang="ru-RU" dirty="0" smtClean="0"/>
              <a:t>"</a:t>
            </a:r>
          </a:p>
          <a:p>
            <a:r>
              <a:rPr lang="ru-RU" dirty="0" smtClean="0"/>
              <a:t>ТР </a:t>
            </a:r>
            <a:r>
              <a:rPr lang="ru-RU" dirty="0"/>
              <a:t>ТС 022/2011 "Пищевая продукция в части ее </a:t>
            </a:r>
            <a:r>
              <a:rPr lang="ru-RU" dirty="0" smtClean="0"/>
              <a:t>маркировки</a:t>
            </a:r>
            <a:r>
              <a:rPr lang="ru-RU" dirty="0"/>
              <a:t> " </a:t>
            </a:r>
            <a:endParaRPr lang="ru-RU" dirty="0" smtClean="0"/>
          </a:p>
          <a:p>
            <a:r>
              <a:rPr lang="ru-RU" dirty="0" smtClean="0"/>
              <a:t>ТР </a:t>
            </a:r>
            <a:r>
              <a:rPr lang="ru-RU" dirty="0"/>
              <a:t>ТС 023/2011 "Технический регламент на соковую продукцию из фруктов и </a:t>
            </a:r>
            <a:r>
              <a:rPr lang="ru-RU" dirty="0" smtClean="0"/>
              <a:t>овощей</a:t>
            </a:r>
            <a:r>
              <a:rPr lang="ru-RU" dirty="0"/>
              <a:t> "</a:t>
            </a:r>
            <a:endParaRPr lang="ru-RU" dirty="0" smtClean="0"/>
          </a:p>
          <a:p>
            <a:r>
              <a:rPr lang="ru-RU" dirty="0" smtClean="0"/>
              <a:t>ТР </a:t>
            </a:r>
            <a:r>
              <a:rPr lang="ru-RU" dirty="0"/>
              <a:t>ТС 024/2011 "Технический регламент на масложировую продукцию</a:t>
            </a:r>
            <a:r>
              <a:rPr lang="ru-RU" dirty="0" smtClean="0"/>
              <a:t>"</a:t>
            </a:r>
            <a:endParaRPr lang="ru-RU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3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Технические регламенты таможенного </a:t>
            </a:r>
            <a:r>
              <a:rPr lang="ru-RU" dirty="0" smtClean="0"/>
              <a:t>союза (дата вступления 1 </a:t>
            </a:r>
            <a:r>
              <a:rPr lang="ru-RU" dirty="0"/>
              <a:t>мая 2014 года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ТР ТС </a:t>
            </a:r>
            <a:r>
              <a:rPr lang="ru-RU" dirty="0" smtClean="0"/>
              <a:t>«</a:t>
            </a:r>
            <a:r>
              <a:rPr lang="ru-RU" dirty="0"/>
              <a:t>О безопасности молока и молочной продукции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ТР </a:t>
            </a:r>
            <a:r>
              <a:rPr lang="ru-RU" dirty="0" smtClean="0"/>
              <a:t>ТС «О </a:t>
            </a:r>
            <a:r>
              <a:rPr lang="ru-RU" dirty="0"/>
              <a:t>безопасности мяса и мясной </a:t>
            </a:r>
            <a:r>
              <a:rPr lang="ru-RU" dirty="0" smtClean="0"/>
              <a:t>продукции»</a:t>
            </a:r>
          </a:p>
          <a:p>
            <a:pPr marL="0" indent="0" fontAlgn="base">
              <a:buNone/>
            </a:pPr>
            <a:endParaRPr lang="ru-RU" dirty="0" smtClean="0"/>
          </a:p>
          <a:p>
            <a:pPr marL="962025" lvl="2" fontAlgn="base"/>
            <a:r>
              <a:rPr lang="ru-RU" dirty="0" smtClean="0"/>
              <a:t>Всего принято 34 </a:t>
            </a:r>
            <a:r>
              <a:rPr lang="ru-RU" dirty="0"/>
              <a:t>(из них 1</a:t>
            </a:r>
            <a:r>
              <a:rPr lang="en-US" dirty="0"/>
              <a:t>8</a:t>
            </a:r>
            <a:r>
              <a:rPr lang="ru-RU" dirty="0"/>
              <a:t> </a:t>
            </a:r>
            <a:r>
              <a:rPr lang="ru-RU" dirty="0" smtClean="0"/>
              <a:t>РФ)</a:t>
            </a:r>
          </a:p>
          <a:p>
            <a:pPr marL="962025" lvl="2" fontAlgn="base"/>
            <a:r>
              <a:rPr lang="ru-RU" dirty="0" smtClean="0"/>
              <a:t>Внесены </a:t>
            </a:r>
            <a:r>
              <a:rPr lang="ru-RU" dirty="0"/>
              <a:t>на внутригосударственное </a:t>
            </a:r>
            <a:r>
              <a:rPr lang="ru-RU" dirty="0" smtClean="0"/>
              <a:t>согласование </a:t>
            </a:r>
            <a:r>
              <a:rPr lang="ru-RU" dirty="0"/>
              <a:t>10 ( из них 5 </a:t>
            </a:r>
            <a:r>
              <a:rPr lang="ru-RU" dirty="0" smtClean="0"/>
              <a:t>РФ)</a:t>
            </a:r>
          </a:p>
          <a:p>
            <a:pPr marL="962025" lvl="2" fontAlgn="base"/>
            <a:r>
              <a:rPr lang="ru-RU" dirty="0" smtClean="0"/>
              <a:t>Завершено </a:t>
            </a:r>
            <a:r>
              <a:rPr lang="ru-RU" dirty="0"/>
              <a:t>публичное обсуждение, подготовка окончательной </a:t>
            </a:r>
            <a:r>
              <a:rPr lang="ru-RU" dirty="0" smtClean="0"/>
              <a:t>редакции  </a:t>
            </a:r>
            <a:r>
              <a:rPr lang="ru-RU" dirty="0"/>
              <a:t>4 (из них 2 РФ)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0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разработки технических регламентов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 безопасности рыбы и рыбной </a:t>
            </a:r>
            <a:r>
              <a:rPr lang="ru-RU" dirty="0" smtClean="0"/>
              <a:t>продукции (</a:t>
            </a:r>
            <a:r>
              <a:rPr lang="en-US" dirty="0"/>
              <a:t>I </a:t>
            </a:r>
            <a:r>
              <a:rPr lang="ru-RU" dirty="0"/>
              <a:t>квартал </a:t>
            </a:r>
            <a:r>
              <a:rPr lang="ru-RU" dirty="0" smtClean="0"/>
              <a:t>2014 </a:t>
            </a:r>
            <a:r>
              <a:rPr lang="ru-RU" dirty="0"/>
              <a:t>г</a:t>
            </a:r>
            <a:r>
              <a:rPr lang="ru-RU" dirty="0" smtClean="0"/>
              <a:t>.)</a:t>
            </a:r>
          </a:p>
          <a:p>
            <a:r>
              <a:rPr lang="ru-RU" dirty="0"/>
              <a:t>О безопасности кормов и кормовых </a:t>
            </a:r>
            <a:r>
              <a:rPr lang="ru-RU" dirty="0" smtClean="0"/>
              <a:t>добавок (</a:t>
            </a:r>
            <a:r>
              <a:rPr lang="en-US" dirty="0"/>
              <a:t>IV </a:t>
            </a:r>
            <a:r>
              <a:rPr lang="ru-RU" dirty="0"/>
              <a:t>квартал </a:t>
            </a:r>
            <a:r>
              <a:rPr lang="ru-RU" dirty="0" smtClean="0"/>
              <a:t>2014 </a:t>
            </a:r>
            <a:r>
              <a:rPr lang="ru-RU" dirty="0"/>
              <a:t>г</a:t>
            </a:r>
            <a:r>
              <a:rPr lang="ru-RU" dirty="0" smtClean="0"/>
              <a:t>.)</a:t>
            </a:r>
          </a:p>
          <a:p>
            <a:r>
              <a:rPr lang="ru-RU" dirty="0"/>
              <a:t>. О безопасности мяса птицы и продукции </a:t>
            </a:r>
            <a:r>
              <a:rPr lang="ru-RU" dirty="0" smtClean="0"/>
              <a:t>ее переработки (</a:t>
            </a:r>
            <a:r>
              <a:rPr lang="en-US" dirty="0" smtClean="0"/>
              <a:t>II </a:t>
            </a:r>
            <a:r>
              <a:rPr lang="ru-RU" dirty="0"/>
              <a:t>квартал </a:t>
            </a:r>
            <a:r>
              <a:rPr lang="ru-RU" dirty="0" smtClean="0"/>
              <a:t>2015 </a:t>
            </a:r>
            <a:r>
              <a:rPr lang="ru-RU" dirty="0"/>
              <a:t>г</a:t>
            </a:r>
            <a:r>
              <a:rPr lang="ru-RU" dirty="0" smtClean="0"/>
              <a:t>.)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9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принятия технических регламентов таможенного союза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/>
            <a:endParaRPr lang="en-US" sz="1600" b="1" dirty="0">
              <a:solidFill>
                <a:srgbClr val="002060"/>
              </a:solidFill>
              <a:cs typeface="Arial" charset="0"/>
            </a:endParaRPr>
          </a:p>
          <a:p>
            <a:r>
              <a:rPr lang="ru-RU" b="1" dirty="0" smtClean="0">
                <a:ea typeface="+mj-ea"/>
              </a:rPr>
              <a:t>защита </a:t>
            </a:r>
            <a:r>
              <a:rPr lang="ru-RU" b="1" dirty="0">
                <a:ea typeface="+mj-ea"/>
              </a:rPr>
              <a:t>жизни и (или) здоровья человека, имущества, окружающей среды,</a:t>
            </a:r>
            <a:r>
              <a:rPr lang="en-US" b="1" dirty="0">
                <a:ea typeface="+mj-ea"/>
              </a:rPr>
              <a:t> </a:t>
            </a:r>
            <a:r>
              <a:rPr lang="ru-RU" b="1" dirty="0">
                <a:ea typeface="+mj-ea"/>
              </a:rPr>
              <a:t>жизни и (или) здоровья животных и растений</a:t>
            </a:r>
          </a:p>
          <a:p>
            <a:r>
              <a:rPr lang="ru-RU" b="1" dirty="0" smtClean="0">
                <a:ea typeface="+mj-ea"/>
              </a:rPr>
              <a:t>предупреждение действий</a:t>
            </a:r>
            <a:r>
              <a:rPr lang="ru-RU" b="1" dirty="0">
                <a:ea typeface="+mj-ea"/>
              </a:rPr>
              <a:t>, вводящих в заблуждение потребителей</a:t>
            </a:r>
          </a:p>
          <a:p>
            <a:r>
              <a:rPr lang="ru-RU" b="1" dirty="0" smtClean="0">
                <a:ea typeface="+mj-ea"/>
              </a:rPr>
              <a:t>обеспечение  </a:t>
            </a:r>
            <a:r>
              <a:rPr lang="ru-RU" b="1" dirty="0">
                <a:ea typeface="+mj-ea"/>
              </a:rPr>
              <a:t>энергетической эффективности и ресурсосбережения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9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indent="-342900"/>
            <a:r>
              <a:rPr lang="ru-RU" b="1" dirty="0" smtClean="0">
                <a:ea typeface="+mj-ea"/>
              </a:rPr>
              <a:t>на </a:t>
            </a:r>
            <a:r>
              <a:rPr lang="ru-RU" b="1" dirty="0">
                <a:ea typeface="+mj-ea"/>
              </a:rPr>
              <a:t>основе правил, директив и рекомендаций, принятых </a:t>
            </a:r>
            <a:r>
              <a:rPr lang="ru-RU" b="1" dirty="0" smtClean="0">
                <a:ea typeface="+mj-ea"/>
              </a:rPr>
              <a:t>международными</a:t>
            </a:r>
            <a:r>
              <a:rPr lang="ru-RU" b="1" dirty="0">
                <a:ea typeface="+mj-ea"/>
              </a:rPr>
              <a:t>, региональными, национальными организациями</a:t>
            </a:r>
            <a:r>
              <a:rPr lang="en-US" b="1" dirty="0">
                <a:ea typeface="+mj-ea"/>
              </a:rPr>
              <a:t/>
            </a:r>
            <a:br>
              <a:rPr lang="en-US" b="1" dirty="0">
                <a:ea typeface="+mj-ea"/>
              </a:rPr>
            </a:br>
            <a:r>
              <a:rPr lang="ru-RU" b="1" dirty="0" smtClean="0">
                <a:ea typeface="+mj-ea"/>
              </a:rPr>
              <a:t>по стандартизации</a:t>
            </a:r>
          </a:p>
          <a:p>
            <a:pPr marL="800100" indent="-342900"/>
            <a:r>
              <a:rPr lang="ru-RU" b="1" dirty="0" smtClean="0">
                <a:ea typeface="+mj-ea"/>
              </a:rPr>
              <a:t>только </a:t>
            </a:r>
            <a:r>
              <a:rPr lang="ru-RU" b="1" dirty="0">
                <a:ea typeface="+mj-ea"/>
              </a:rPr>
              <a:t>для продукции, включенной в Единый перечень продукции, </a:t>
            </a:r>
            <a:r>
              <a:rPr lang="ru-RU" b="1" dirty="0" smtClean="0">
                <a:ea typeface="+mj-ea"/>
              </a:rPr>
              <a:t>   </a:t>
            </a:r>
            <a:r>
              <a:rPr lang="ru-RU" b="1" dirty="0">
                <a:ea typeface="+mj-ea"/>
              </a:rPr>
              <a:t>в отношении которой устанавливаются обязательные </a:t>
            </a:r>
            <a:r>
              <a:rPr lang="ru-RU" b="1" dirty="0" smtClean="0">
                <a:ea typeface="+mj-ea"/>
              </a:rPr>
              <a:t>требования  </a:t>
            </a:r>
            <a:r>
              <a:rPr lang="ru-RU" b="1" dirty="0">
                <a:ea typeface="+mj-ea"/>
              </a:rPr>
              <a:t>в рамках Таможенного союза </a:t>
            </a:r>
          </a:p>
          <a:p>
            <a:pPr marL="800100" indent="-342900"/>
            <a:r>
              <a:rPr lang="ru-RU" b="1" dirty="0">
                <a:ea typeface="+mj-ea"/>
              </a:rPr>
              <a:t>для обеспечения презумпции соответствия применяются международные, региональные и национальные (государственные) стандарты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7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принятия технических регламентов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защита </a:t>
            </a:r>
            <a:r>
              <a:rPr lang="ru-RU" dirty="0"/>
              <a:t>жизни или здоровья граждан, имущества физических или юридических лиц, государственного или муниципального </a:t>
            </a:r>
            <a:r>
              <a:rPr lang="ru-RU" dirty="0" smtClean="0"/>
              <a:t>имущества</a:t>
            </a:r>
            <a:endParaRPr lang="ru-RU" dirty="0"/>
          </a:p>
          <a:p>
            <a:r>
              <a:rPr lang="ru-RU" dirty="0" smtClean="0"/>
              <a:t>охрана </a:t>
            </a:r>
            <a:r>
              <a:rPr lang="ru-RU" dirty="0"/>
              <a:t>окружающей среды, жизни или здоровья животных и </a:t>
            </a:r>
            <a:r>
              <a:rPr lang="ru-RU" dirty="0" smtClean="0"/>
              <a:t>растений</a:t>
            </a:r>
            <a:endParaRPr lang="ru-RU" dirty="0"/>
          </a:p>
          <a:p>
            <a:r>
              <a:rPr lang="ru-RU" dirty="0" smtClean="0"/>
              <a:t>предупреждение </a:t>
            </a:r>
            <a:r>
              <a:rPr lang="ru-RU" dirty="0"/>
              <a:t>действий, вводящих в заблуждение приобретателей, в том числе </a:t>
            </a:r>
            <a:r>
              <a:rPr lang="ru-RU" dirty="0" smtClean="0"/>
              <a:t>потребителей</a:t>
            </a:r>
            <a:endParaRPr lang="ru-RU" dirty="0"/>
          </a:p>
          <a:p>
            <a:r>
              <a:rPr lang="ru-RU" dirty="0" smtClean="0"/>
              <a:t>обеспечение </a:t>
            </a:r>
            <a:r>
              <a:rPr lang="ru-RU" dirty="0"/>
              <a:t>энергетической эффективности и </a:t>
            </a:r>
            <a:r>
              <a:rPr lang="ru-RU" dirty="0" smtClean="0"/>
              <a:t>ресурсосбережения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6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spDef>
      <a:spPr bwMode="auto">
        <a:solidFill>
          <a:schemeClr val="tx1"/>
        </a:solidFill>
        <a:ln w="9360">
          <a:solidFill>
            <a:srgbClr val="EAEAEA"/>
          </a:solidFill>
          <a:miter lim="800000"/>
          <a:headEnd/>
          <a:tailEnd/>
        </a:ln>
        <a:effectLst/>
      </a:spPr>
      <a:bodyPr lIns="90000" tIns="46800" rIns="90000" bIns="46800" anchor="ctr"/>
      <a:lstStyle>
        <a:defPPr algn="ctr">
          <a:buClrTx/>
          <a:buFontTx/>
          <a:buNone/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2800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0</TotalTime>
  <Words>5129</Words>
  <Application>Microsoft Office PowerPoint</Application>
  <PresentationFormat>Экран (4:3)</PresentationFormat>
  <Paragraphs>450</Paragraphs>
  <Slides>86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92" baseType="lpstr">
      <vt:lpstr>Arial</vt:lpstr>
      <vt:lpstr>Calibri</vt:lpstr>
      <vt:lpstr>Euphemia</vt:lpstr>
      <vt:lpstr>Times New Roman</vt:lpstr>
      <vt:lpstr>Wingdings</vt:lpstr>
      <vt:lpstr>Презентация</vt:lpstr>
      <vt:lpstr>введение Законодательные основы технического регулирования</vt:lpstr>
      <vt:lpstr>Цель освоения дисциплины</vt:lpstr>
      <vt:lpstr>Литература</vt:lpstr>
      <vt:lpstr>Разделы дисциплины</vt:lpstr>
      <vt:lpstr>Самостоятельная работа</vt:lpstr>
      <vt:lpstr>Техническое Регулирование </vt:lpstr>
      <vt:lpstr>Принципы технического регулирования</vt:lpstr>
      <vt:lpstr>Технический регламент </vt:lpstr>
      <vt:lpstr>Цели принятия технических регламентов</vt:lpstr>
      <vt:lpstr>Содержание и применение технических регламентов</vt:lpstr>
      <vt:lpstr>Стандартизация</vt:lpstr>
      <vt:lpstr>Принципы стандартизации</vt:lpstr>
      <vt:lpstr>Цели стандартизации</vt:lpstr>
      <vt:lpstr>Задачи стандартизации</vt:lpstr>
      <vt:lpstr>Функции стандартизации</vt:lpstr>
      <vt:lpstr>Документы в области стандартизации</vt:lpstr>
      <vt:lpstr>Стандарт </vt:lpstr>
      <vt:lpstr>Виды стандартов</vt:lpstr>
      <vt:lpstr>Своды правил</vt:lpstr>
      <vt:lpstr>Подтверждение соответствия </vt:lpstr>
      <vt:lpstr>Подтверждение соответствия осуществляется на основе принципов</vt:lpstr>
      <vt:lpstr>Формы подтверждения соответствия</vt:lpstr>
      <vt:lpstr>Документы в области подтверждения соответствия</vt:lpstr>
      <vt:lpstr>Образцы документов области подтверждения соответствия </vt:lpstr>
      <vt:lpstr>Единая форма сертификатов соответствия и декларации о соответствии</vt:lpstr>
      <vt:lpstr>Информация об оценке соответствия</vt:lpstr>
      <vt:lpstr>Знак обращения на рынке</vt:lpstr>
      <vt:lpstr>Знак соответствия</vt:lpstr>
      <vt:lpstr>Единый знак обращения продукции в таможенном союзе</vt:lpstr>
      <vt:lpstr>Метрология</vt:lpstr>
      <vt:lpstr>Нормативно-правовое регулирование в области технического регулирования</vt:lpstr>
      <vt:lpstr>Нормативно-правовое регулирование в области технического регулирования</vt:lpstr>
      <vt:lpstr>Органы, осуществляющие нормативно-правовое регулирование</vt:lpstr>
      <vt:lpstr>Федеральные законы, устанавливающие требования к качеству продукции</vt:lpstr>
      <vt:lpstr>Нормативные документы РФ (1)</vt:lpstr>
      <vt:lpstr>Нормативные документы РФ (2)</vt:lpstr>
      <vt:lpstr>Нормативные документы ТС</vt:lpstr>
      <vt:lpstr>Проекты нормативных документов</vt:lpstr>
      <vt:lpstr>закон «О Ветеринарии»</vt:lpstr>
      <vt:lpstr>Задачи государственной ветеринарной службы</vt:lpstr>
      <vt:lpstr>Ветеринарно-санитарной экспертизе подлежат</vt:lpstr>
      <vt:lpstr>Презентация PowerPoint</vt:lpstr>
      <vt:lpstr>Организация и проведение ВСЭ</vt:lpstr>
      <vt:lpstr>Ветеринарно-санитарные нормы и требования к продукции устанавливают</vt:lpstr>
      <vt:lpstr>проект закона о ветеринарии</vt:lpstr>
      <vt:lpstr>Ветеринарно-санитарная экспертиза</vt:lpstr>
      <vt:lpstr>Цели проведения ВСЭ</vt:lpstr>
      <vt:lpstr>Ветеринарно-санитарная экспертиза проводится в случаях:</vt:lpstr>
      <vt:lpstr>Формы ветеринарно-санитарной экспертизы </vt:lpstr>
      <vt:lpstr>Презентация PowerPoint</vt:lpstr>
      <vt:lpstr>Презентация PowerPoint</vt:lpstr>
      <vt:lpstr>Ветеринарная сертификация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Ветеринарная сертификация не требуется при</vt:lpstr>
      <vt:lpstr>Принципы Закона «О качестве и безопасности пищевых продуктов» </vt:lpstr>
      <vt:lpstr>Презентация PowerPoint</vt:lpstr>
      <vt:lpstr>Презентация PowerPoint</vt:lpstr>
      <vt:lpstr>  Государственное регулирование процессов обеспечения качества </vt:lpstr>
      <vt:lpstr>Система нормирования качества и безопасности</vt:lpstr>
      <vt:lpstr>Система оценки соответствия</vt:lpstr>
      <vt:lpstr>Принципы закона о техническом регулировании</vt:lpstr>
      <vt:lpstr>Презентация PowerPoint</vt:lpstr>
      <vt:lpstr>Технические регламенты о безопасности пищевой продукции в РФ</vt:lpstr>
      <vt:lpstr>Итоги совместного применения законов</vt:lpstr>
      <vt:lpstr>Презентация PowerPoint</vt:lpstr>
      <vt:lpstr>Презентация PowerPoint</vt:lpstr>
      <vt:lpstr>Презентация PowerPoint</vt:lpstr>
      <vt:lpstr>Международная Система регулирования безопасности продукции   Таможенный союз</vt:lpstr>
      <vt:lpstr>Презентация PowerPoint</vt:lpstr>
      <vt:lpstr>Евразийская экономическая комиссия (http://www.eurasiancommission.org)</vt:lpstr>
      <vt:lpstr>Международные договоры в области технического регулирования</vt:lpstr>
      <vt:lpstr>Презентация PowerPoint</vt:lpstr>
      <vt:lpstr>Презентация PowerPoint</vt:lpstr>
      <vt:lpstr>Итоги реконструкции системы регулирования качества продукции</vt:lpstr>
      <vt:lpstr>Презентация PowerPoint</vt:lpstr>
      <vt:lpstr>Презентация PowerPoint</vt:lpstr>
      <vt:lpstr>Презентация PowerPoint</vt:lpstr>
      <vt:lpstr>Технические регламенты таможенного союза (дата вступления с 01.07.2013)</vt:lpstr>
      <vt:lpstr>Технические регламенты таможенного союза (дата вступления 1 мая 2014 года)</vt:lpstr>
      <vt:lpstr>План разработки технических регламентов</vt:lpstr>
      <vt:lpstr>Цели принятия технических регламентов таможенного союза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2014-03-20T18:51:06Z</dcterms:created>
  <dcterms:modified xsi:type="dcterms:W3CDTF">2015-03-20T08:32:05Z</dcterms:modified>
</cp:coreProperties>
</file>