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13B6-F022-453D-8EF4-E10E9FDF3B0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0EBFE-B764-47E9-BC15-BB835FF30B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13B6-F022-453D-8EF4-E10E9FDF3B0B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EBFE-B764-47E9-BC15-BB835FF30B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Влажность воздуха, осадки, снежный покров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00438"/>
            <a:ext cx="7715304" cy="264320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1. Влажность воздуха и ее значение в жизни растений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2. Характеристики влажности воздуха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3. Испарение и конденсация водяного пара. Облака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4. Осадки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5. Снежный покров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i="1" dirty="0" smtClean="0"/>
              <a:t>6. Точка росы </a:t>
            </a:r>
            <a:r>
              <a:rPr lang="ru-RU" sz="3200" b="1" i="1" dirty="0" err="1" smtClean="0"/>
              <a:t>τd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температура</a:t>
            </a:r>
            <a:r>
              <a:rPr lang="ru-RU" dirty="0"/>
              <a:t>, при которой содержащийся в воздухе водяной пар мог бы насытить воздух.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r>
              <a:rPr lang="ru-RU" dirty="0" smtClean="0"/>
              <a:t>Точку </a:t>
            </a:r>
            <a:r>
              <a:rPr lang="ru-RU" dirty="0"/>
              <a:t>росы определяют по таблице в зависимости от упругости водяного пара. При r=100% (при насыщении) точка росы равна фактической температуре воздуха.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Испарением</a:t>
            </a:r>
            <a:r>
              <a:rPr lang="ru-RU" sz="2800" dirty="0" smtClean="0"/>
              <a:t> называется процесс перехода жидкого вещества в газообразное состояние.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Количественно </a:t>
            </a:r>
            <a:r>
              <a:rPr lang="ru-RU" dirty="0"/>
              <a:t>испарение характеризуется скоростью, которая выражается высотой слоя воды (в мм), испаряющейся за единицу времени.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Слой </a:t>
            </a:r>
            <a:r>
              <a:rPr lang="ru-RU" i="1" dirty="0"/>
              <a:t>воды высотой 1 мм, испарившийся с площади 1 м2, соответствует массе воды в 1 кг. </a:t>
            </a:r>
            <a:endParaRPr lang="ru-RU" i="1" dirty="0" smtClean="0"/>
          </a:p>
          <a:p>
            <a:endParaRPr lang="ru-RU" i="1" dirty="0"/>
          </a:p>
          <a:p>
            <a:r>
              <a:rPr lang="ru-RU" dirty="0" smtClean="0"/>
              <a:t>Интенсивность </a:t>
            </a:r>
            <a:r>
              <a:rPr lang="ru-RU" dirty="0"/>
              <a:t>испарения зависит от температуры испаряющейся поверхности, дефицита влажности воздуха и скорости ветра. По мере увеличения температуры и усиления ветра скорость испарения будет возрастать.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скорость испарения </a:t>
            </a:r>
            <a:r>
              <a:rPr lang="ru-RU" sz="2800" dirty="0" smtClean="0"/>
              <a:t>прямо пропорциональна дефициту упругости водяного пара, вычисленному по температуре испаряющей поверхности и обратно пропорциональна атмосферному давлению: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496"/>
            <a:ext cx="8229600" cy="34290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V </a:t>
            </a:r>
            <a:r>
              <a:rPr lang="ru-RU" dirty="0"/>
              <a:t>= A (E</a:t>
            </a:r>
            <a:r>
              <a:rPr lang="ru-RU" baseline="-25000" dirty="0"/>
              <a:t>1</a:t>
            </a:r>
            <a:r>
              <a:rPr lang="ru-RU" dirty="0"/>
              <a:t>  - </a:t>
            </a:r>
            <a:r>
              <a:rPr lang="ru-RU" dirty="0" err="1"/>
              <a:t>e</a:t>
            </a:r>
            <a:r>
              <a:rPr lang="ru-RU" dirty="0"/>
              <a:t>)/P, </a:t>
            </a: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где V – скорость испарения,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A </a:t>
            </a:r>
            <a:r>
              <a:rPr lang="ru-RU" dirty="0"/>
              <a:t>– коэффициент, зависящий от скорости ветра,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/>
              <a:t>E</a:t>
            </a:r>
            <a:r>
              <a:rPr lang="ru-RU" baseline="-25000" dirty="0"/>
              <a:t>1</a:t>
            </a:r>
            <a:r>
              <a:rPr lang="ru-RU" dirty="0"/>
              <a:t> - </a:t>
            </a:r>
            <a:r>
              <a:rPr lang="ru-RU" dirty="0" err="1"/>
              <a:t>e</a:t>
            </a:r>
            <a:r>
              <a:rPr lang="ru-RU" dirty="0"/>
              <a:t>) - дефицит упругости водяного пара, гПа;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P </a:t>
            </a:r>
            <a:r>
              <a:rPr lang="ru-RU" dirty="0"/>
              <a:t>– атмосферное давление, гПа.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cloud.prezentacii.org/18/12/106629/images/scree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age1.slideserve.com/3188214/slide12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34339" cy="6100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729666" cy="1500198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Испарение воды растениями называется </a:t>
            </a:r>
            <a:r>
              <a:rPr lang="ru-RU" sz="2400" b="1" i="1" u="sng" dirty="0"/>
              <a:t>транспирацией</a:t>
            </a:r>
            <a:r>
              <a:rPr lang="ru-RU" sz="2400" dirty="0"/>
              <a:t>.  Количество </a:t>
            </a:r>
            <a:r>
              <a:rPr lang="ru-RU" sz="2400" dirty="0" smtClean="0"/>
              <a:t>воды (г), </a:t>
            </a:r>
            <a:r>
              <a:rPr lang="ru-RU" sz="2400" dirty="0"/>
              <a:t>необходимое растению для образования одной весовой единицы сухого вещества растительной массы, называется </a:t>
            </a:r>
            <a:r>
              <a:rPr lang="ru-RU" sz="2400" b="1" i="1" u="sng" dirty="0"/>
              <a:t>коэффициентом транспирации</a:t>
            </a:r>
            <a:r>
              <a:rPr lang="ru-RU" sz="2400" dirty="0"/>
              <a:t>. </a:t>
            </a:r>
          </a:p>
        </p:txBody>
      </p:sp>
      <p:pic>
        <p:nvPicPr>
          <p:cNvPr id="24578" name="Picture 2" descr="https://studfile.net/html/2706/3/html__VxGUoiXWk.wd2p/img-K_0P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8036769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/>
              <a:t>Конденсацией</a:t>
            </a:r>
            <a:r>
              <a:rPr lang="ru-RU" sz="2400" dirty="0"/>
              <a:t> называется переход водяного пара в жидкое состояние. При определенных условиях водяной пар может сразу превращаться в твердое состояние. Этот процесс называется </a:t>
            </a:r>
            <a:r>
              <a:rPr lang="ru-RU" sz="2400" b="1" dirty="0"/>
              <a:t>сублимацией</a:t>
            </a:r>
          </a:p>
        </p:txBody>
      </p:sp>
      <p:pic>
        <p:nvPicPr>
          <p:cNvPr id="23554" name="Picture 2" descr="http://rasfokus.ru/images/photos/medium/fa0babe7a5a6cf1accac74359d4b24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071678"/>
            <a:ext cx="3325479" cy="2219757"/>
          </a:xfrm>
          <a:prstGeom prst="rect">
            <a:avLst/>
          </a:prstGeom>
          <a:noFill/>
        </p:spPr>
      </p:pic>
      <p:pic>
        <p:nvPicPr>
          <p:cNvPr id="23556" name="Picture 4" descr="https://cdn.pixabay.com/photo/2016/12/03/17/56/hoarfrost-1880295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78"/>
            <a:ext cx="3377879" cy="2251040"/>
          </a:xfrm>
          <a:prstGeom prst="rect">
            <a:avLst/>
          </a:prstGeom>
          <a:noFill/>
        </p:spPr>
      </p:pic>
      <p:pic>
        <p:nvPicPr>
          <p:cNvPr id="23562" name="Picture 10" descr="https://cdn.photosight.ru/img/5/13c/6645826_x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500570"/>
            <a:ext cx="3357586" cy="2237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u="sng" dirty="0"/>
              <a:t>Туманы</a:t>
            </a:r>
            <a:r>
              <a:rPr lang="ru-RU" sz="2400" dirty="0"/>
              <a:t> – это скопление продуктов конденсации или сублимации водяного пара в воздухе непосредственно у земной поверхности.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2786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Основной причиной образования тумана является охлаждение нижних слоев воздуха </a:t>
            </a:r>
          </a:p>
          <a:p>
            <a:pPr>
              <a:buNone/>
            </a:pPr>
            <a:r>
              <a:rPr lang="ru-RU" sz="2000" i="1" dirty="0" smtClean="0"/>
              <a:t>под влиянием холодной подстилающей поверхности (радиационный туман) </a:t>
            </a:r>
          </a:p>
          <a:p>
            <a:pPr>
              <a:buNone/>
            </a:pPr>
            <a:r>
              <a:rPr lang="ru-RU" sz="2000" i="1" dirty="0" smtClean="0"/>
              <a:t>или адвекция теплого воздуха на охлажденную поверхность (</a:t>
            </a:r>
            <a:r>
              <a:rPr lang="ru-RU" sz="2000" i="1" dirty="0" err="1" smtClean="0"/>
              <a:t>адвективный</a:t>
            </a:r>
            <a:r>
              <a:rPr lang="ru-RU" sz="2000" i="1" dirty="0" smtClean="0"/>
              <a:t> туман). </a:t>
            </a:r>
            <a:endParaRPr lang="ru-RU" sz="2000" i="1" dirty="0"/>
          </a:p>
        </p:txBody>
      </p:sp>
      <p:pic>
        <p:nvPicPr>
          <p:cNvPr id="31746" name="Picture 2" descr="https://photocentra.ru/images/main61/612292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357562"/>
            <a:ext cx="4965486" cy="3309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/>
              <a:t>Облака</a:t>
            </a:r>
            <a:r>
              <a:rPr lang="ru-RU" sz="2400" dirty="0" smtClean="0"/>
              <a:t> – это системы взвешенных в атмосфере (на некоторой высоте) продуктов конденсации и сублимации водяного пара.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r>
              <a:rPr lang="ru-RU" dirty="0" smtClean="0"/>
              <a:t>По </a:t>
            </a:r>
            <a:r>
              <a:rPr lang="ru-RU" dirty="0"/>
              <a:t>составу их делят на 3 группы: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водяные,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ледяные или кристаллические и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смешанные. </a:t>
            </a:r>
          </a:p>
          <a:p>
            <a:endParaRPr lang="ru-RU" dirty="0"/>
          </a:p>
        </p:txBody>
      </p:sp>
      <p:pic>
        <p:nvPicPr>
          <p:cNvPr id="30722" name="Picture 2" descr="https://i.artfile.ru/1920x1200_1244838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509363"/>
            <a:ext cx="5357818" cy="3348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f.ppt-online.org/files/slide/k/KiqX6lrmPQh5Us8FwTv1dfSkAcxtWbN3gMa9nL/slide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429684" cy="6314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71744"/>
            <a:ext cx="8786874" cy="414340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Большое значение для </a:t>
            </a:r>
            <a:r>
              <a:rPr lang="ru-RU" dirty="0" smtClean="0"/>
              <a:t>растений </a:t>
            </a:r>
            <a:r>
              <a:rPr lang="ru-RU" dirty="0"/>
              <a:t>имеет влажность воздуха, причем отрицательное влияние оказывают как низкие (ниже 30;), так и очень высокие (свыше 80%) значения относительной влажности.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/>
              <a:t>В периоды с низкой относительной влажностью и высокими температурами воздуха (атмосферная засуха) резко увеличивается транспирация, что при недостаточном водоснабжении растений может привести к нарушению водного баланса. В такие периоды повышается и пожарная опасность.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https://img3.goodfon.ru/original/960x854/1/10/priroda-les-leto-derevya-4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42852"/>
            <a:ext cx="2571768" cy="228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По форме осадки, выпадающие из облаков, делятся на твердые, жидкие и смешанные.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 smtClean="0"/>
              <a:t>Твердые </a:t>
            </a:r>
            <a:r>
              <a:rPr lang="ru-RU" sz="3200" dirty="0"/>
              <a:t>- это снег, снежные зерна, снежная крупа, ледяная крупа, ледяной дождь, град.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Жидкие </a:t>
            </a:r>
            <a:r>
              <a:rPr lang="ru-RU" sz="3200" dirty="0"/>
              <a:t>- дождь и морось.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Смешанные </a:t>
            </a:r>
            <a:r>
              <a:rPr lang="ru-RU" sz="3200" dirty="0"/>
              <a:t>- мокрый снег, снег с дождем.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зависимости от физических условий образования и по характеру выпадения осадки подразделяются на обложные, ливневые и моросящие.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Обложные осадки - это продолжительные, выпадающие одновременно на больших площадях осадки средней интенсивности. Время их выпадения колеблется от нескольких часов до десятков часов. В умеренных широтах они дают большую часть в годовой сумме осадков.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Ливневые осадки выпадают в виде дождя, снега, крупы и града. Отличаются внезапностью начала и конца выпадения, как правило большой интенсивностью и малой продолжительностью. Нередко сопровождаются грозами и шквалами.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Моросящие осадки - морось, снежные зерна или мельчайшие снежинки. Характеризуются очень слабой интенсивностью выпадения и малым количеством осадков.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https://ria56.ru/wp-content/uploads/2018/04/69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524359"/>
            <a:ext cx="3500461" cy="2333641"/>
          </a:xfrm>
          <a:prstGeom prst="rect">
            <a:avLst/>
          </a:prstGeom>
          <a:noFill/>
        </p:spPr>
      </p:pic>
      <p:pic>
        <p:nvPicPr>
          <p:cNvPr id="33797" name="Picture 5" descr="https://img.desktopwallpapers.ru/nature/pics/wide/1920x1200/649c11b2a357e0d16f5bee1fad7d7e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91616"/>
            <a:ext cx="3786214" cy="236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myslide.ru/documents_3/8aba2ad90997e76a488b8eb4e9c2cbc0/img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72518" cy="57864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/>
              <a:t>Зимой в умеренных и высоких широтах осадки выпадают преимущественно в виде снега.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 </a:t>
            </a:r>
            <a:r>
              <a:rPr lang="ru-RU" sz="2700" dirty="0"/>
              <a:t>результате этого на поверхности земли устанавливается снежный покров.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В </a:t>
            </a:r>
            <a:r>
              <a:rPr lang="ru-RU" sz="3100" dirty="0"/>
              <a:t>силу своих физических свойств он обладает слабой теплопроводностью, благодаря чему почва, покрытая снегом, защищена от резких колебаний температуры, а зимующие культуры – от вредного воздействия низких температур. 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Снежный </a:t>
            </a:r>
            <a:r>
              <a:rPr lang="ru-RU" sz="3100" dirty="0"/>
              <a:t>покров аккумулирует осадки холодного периода и весной при таянии снега дает много воды, значительная часть которой проникает в почву.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g3.goodfon.ru/wallpaper/nbig/a/bf/zima-led-sneg-rast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786214" cy="2416128"/>
          </a:xfrm>
          <a:prstGeom prst="rect">
            <a:avLst/>
          </a:prstGeom>
          <a:noFill/>
        </p:spPr>
      </p:pic>
      <p:pic>
        <p:nvPicPr>
          <p:cNvPr id="36868" name="Picture 4" descr="https://img2.badfon.ru/original/1920x1200/9/44/sneg-rastenie-zelen-zi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4000528" cy="2500330"/>
          </a:xfrm>
          <a:prstGeom prst="rect">
            <a:avLst/>
          </a:prstGeom>
          <a:noFill/>
        </p:spPr>
      </p:pic>
      <p:pic>
        <p:nvPicPr>
          <p:cNvPr id="36870" name="Picture 6" descr="https://cdn.pixabay.com/photo/2015/02/09/06/04/berry-629369_1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071810"/>
            <a:ext cx="4929222" cy="3284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nurgush.org/wp-content/uploads/2019/02/Snegomernaya-rejka.-Foto-E.-V.-Rogozhnikov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5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geogr.msu.ru/cafedra/gydro/nso/o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500042"/>
            <a:ext cx="4354962" cy="58150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500042"/>
            <a:ext cx="40719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Кроме высоты снежного покрова при снегомерной съемке с помощью весового снегомера определяется плотность снега.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Зная </a:t>
            </a:r>
            <a:r>
              <a:rPr lang="ru-RU" sz="2400" dirty="0"/>
              <a:t>высоту и плотность снега, можно легко определить запас содержащейся в нем воды в мм.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Для </a:t>
            </a:r>
            <a:r>
              <a:rPr lang="ru-RU" sz="2400" dirty="0"/>
              <a:t>этого надо увеличить в 10 раз произведение средней высоты и средней плотности снежного покрова.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zagigrow.ru/upload/medialibrary/6e6/6e6c7c6efabe1972d1fbb2e16c33a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4229083" cy="3286148"/>
          </a:xfrm>
          <a:prstGeom prst="rect">
            <a:avLst/>
          </a:prstGeom>
          <a:noFill/>
        </p:spPr>
      </p:pic>
      <p:pic>
        <p:nvPicPr>
          <p:cNvPr id="3076" name="Picture 4" descr="https://ds04.infourok.ru/uploads/ex/0d3b/000bb982-6802d8f3/hello_html_m76d90f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4485073" cy="3362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Влажность воздуха зависит, прежде всего, от того, сколько водяного пара попадает в атмосферу путем испарения в данном районе.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над </a:t>
            </a:r>
            <a:r>
              <a:rPr lang="ru-RU" dirty="0"/>
              <a:t>океанами </a:t>
            </a:r>
            <a:r>
              <a:rPr lang="ru-RU" dirty="0" smtClean="0"/>
              <a:t>влажность </a:t>
            </a:r>
            <a:r>
              <a:rPr lang="ru-RU" dirty="0"/>
              <a:t>будет больше, чем над материками.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влажность </a:t>
            </a:r>
            <a:r>
              <a:rPr lang="ru-RU" dirty="0"/>
              <a:t>воздуха в каждом районе будет зависеть от атмосферной циркуляции: какие воздушные массы – влажные или сухие приносятся чаще воздушными течениями.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каждой температуры существует некоторое предельное влагосодержание воздуха, которое не может быть превзойдено.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Оно </a:t>
            </a:r>
            <a:r>
              <a:rPr lang="ru-RU" dirty="0"/>
              <a:t>называется </a:t>
            </a:r>
            <a:r>
              <a:rPr lang="ru-RU" b="1" dirty="0">
                <a:solidFill>
                  <a:srgbClr val="C00000"/>
                </a:solidFill>
              </a:rPr>
              <a:t>состоянием насыщения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>1. </a:t>
            </a:r>
            <a:r>
              <a:rPr lang="ru-RU" sz="3200" b="1" i="1" dirty="0" smtClean="0"/>
              <a:t>Упругость насыщения </a:t>
            </a:r>
            <a:r>
              <a:rPr lang="ru-RU" sz="3200" dirty="0" smtClean="0"/>
              <a:t>(Е) – это упругость или давление водяного пара в состоянии насыщения.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Поскольку </a:t>
            </a:r>
            <a:r>
              <a:rPr lang="ru-RU" dirty="0"/>
              <a:t>это давление, то единицей его измерения является гПа. </a:t>
            </a:r>
            <a:endParaRPr lang="ru-RU" dirty="0" smtClean="0"/>
          </a:p>
          <a:p>
            <a:r>
              <a:rPr lang="ru-RU" dirty="0" smtClean="0"/>
              <a:t>Упругость </a:t>
            </a:r>
            <a:r>
              <a:rPr lang="ru-RU" dirty="0"/>
              <a:t>насыщения растет с температурой. </a:t>
            </a:r>
            <a:endParaRPr lang="ru-RU" dirty="0" smtClean="0"/>
          </a:p>
          <a:p>
            <a:pPr>
              <a:buNone/>
            </a:pPr>
            <a:r>
              <a:rPr lang="ru-RU" sz="2600" i="1" dirty="0" smtClean="0"/>
              <a:t>Это </a:t>
            </a:r>
            <a:r>
              <a:rPr lang="ru-RU" sz="2600" i="1" dirty="0"/>
              <a:t>значит, что при более высокой температуре воздух способен содержать больше водяного пара, чем при более низкой температуре. </a:t>
            </a:r>
            <a:endParaRPr lang="ru-RU" sz="2600" i="1" dirty="0" smtClean="0"/>
          </a:p>
          <a:p>
            <a:pPr>
              <a:buNone/>
            </a:pPr>
            <a:r>
              <a:rPr lang="ru-RU" dirty="0" smtClean="0"/>
              <a:t>Например</a:t>
            </a:r>
            <a:r>
              <a:rPr lang="ru-RU" dirty="0"/>
              <a:t>, при Т=30</a:t>
            </a:r>
            <a:r>
              <a:rPr lang="ru-RU" baseline="30000" dirty="0"/>
              <a:t>0</a:t>
            </a:r>
            <a:r>
              <a:rPr lang="ru-RU" dirty="0"/>
              <a:t>С воздух может содержать водяного пара в состоянии насыщения в 7 раз больше, чем при Т=0</a:t>
            </a:r>
            <a:r>
              <a:rPr lang="ru-RU" baseline="30000" dirty="0"/>
              <a:t>0</a:t>
            </a:r>
            <a:r>
              <a:rPr lang="ru-RU" dirty="0"/>
              <a:t>С.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i="1" dirty="0" smtClean="0"/>
              <a:t>2. Упругость водяного пара </a:t>
            </a:r>
            <a:r>
              <a:rPr lang="ru-RU" sz="3600" i="1" dirty="0" smtClean="0"/>
              <a:t>"е"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парциальное давление, которое развивает водяной пар, находясь в смеси газов, составляющих атмосферу.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основная и наиболее употребляемая характеристика влагосодержания, которую можно рассчитать по формуле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е = Е' – Ар (</a:t>
            </a:r>
            <a:r>
              <a:rPr lang="ru-RU" dirty="0" err="1"/>
              <a:t>t-t</a:t>
            </a:r>
            <a:r>
              <a:rPr lang="ru-RU" dirty="0"/>
              <a:t>'), где </a:t>
            </a:r>
            <a:endParaRPr lang="ru-RU" dirty="0" smtClean="0"/>
          </a:p>
          <a:p>
            <a:pPr algn="ctr">
              <a:buNone/>
            </a:pPr>
            <a:endParaRPr lang="ru-RU" dirty="0"/>
          </a:p>
          <a:p>
            <a:r>
              <a:rPr lang="ru-RU" dirty="0"/>
              <a:t>е – упругость водяного пара; </a:t>
            </a:r>
            <a:endParaRPr lang="ru-RU" dirty="0" smtClean="0"/>
          </a:p>
          <a:p>
            <a:r>
              <a:rPr lang="ru-RU" dirty="0" smtClean="0"/>
              <a:t>Е</a:t>
            </a:r>
            <a:r>
              <a:rPr lang="ru-RU" dirty="0"/>
              <a:t>' – упругость насыщения, определяемая по температуре смоченного термометра;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– коэффициент; </a:t>
            </a:r>
            <a:endParaRPr lang="ru-RU" dirty="0" smtClean="0"/>
          </a:p>
          <a:p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/>
              <a:t>– атмосферное давление; </a:t>
            </a:r>
            <a:endParaRPr lang="ru-RU" dirty="0" smtClean="0"/>
          </a:p>
          <a:p>
            <a:r>
              <a:rPr lang="ru-RU" dirty="0" err="1" smtClean="0"/>
              <a:t>t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t</a:t>
            </a:r>
            <a:r>
              <a:rPr lang="ru-RU" dirty="0"/>
              <a:t>' – температура сухого и смоченного термометра соответственно.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i="1" dirty="0" smtClean="0"/>
              <a:t>3. Относительная влажность воздуха "</a:t>
            </a:r>
            <a:r>
              <a:rPr lang="ru-RU" sz="3200" b="1" i="1" dirty="0" err="1" smtClean="0"/>
              <a:t>r</a:t>
            </a:r>
            <a:r>
              <a:rPr lang="ru-RU" sz="3200" b="1" i="1" dirty="0" smtClean="0"/>
              <a:t>".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Это </a:t>
            </a:r>
            <a:r>
              <a:rPr lang="ru-RU" dirty="0"/>
              <a:t>процентное отношение фактической упругости водяного пара к упругости насыщения при данной температуре. 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err="1"/>
              <a:t>r</a:t>
            </a:r>
            <a:r>
              <a:rPr lang="ru-RU" dirty="0"/>
              <a:t> = е/Е*100</a:t>
            </a:r>
            <a:r>
              <a:rPr lang="ru-RU" dirty="0" smtClean="0"/>
              <a:t>%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/>
              <a:t>При этом с понижением температуры относительная влажность будет увеличиваться, а с повышением - уменьшаться.  </a:t>
            </a:r>
          </a:p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i="1" dirty="0" smtClean="0"/>
              <a:t>4. Дефицит влажности воздуха или недостаток насыщения "</a:t>
            </a:r>
            <a:r>
              <a:rPr lang="ru-RU" sz="3200" b="1" i="1" dirty="0" err="1" smtClean="0"/>
              <a:t>d</a:t>
            </a:r>
            <a:r>
              <a:rPr lang="ru-RU" sz="3200" b="1" i="1" dirty="0" smtClean="0"/>
              <a:t>» 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разность </a:t>
            </a:r>
            <a:r>
              <a:rPr lang="ru-RU" dirty="0"/>
              <a:t>между упругостью насыщения при данной температуре "Е" и фактической упругостью содержащегося в воздухе водяного пара "е": 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d</a:t>
            </a:r>
            <a:r>
              <a:rPr lang="ru-RU" dirty="0" smtClean="0"/>
              <a:t> </a:t>
            </a:r>
            <a:r>
              <a:rPr lang="ru-RU" dirty="0"/>
              <a:t>= Е - </a:t>
            </a:r>
            <a:r>
              <a:rPr lang="ru-RU" dirty="0" err="1"/>
              <a:t>е</a:t>
            </a:r>
            <a:r>
              <a:rPr lang="ru-RU" dirty="0"/>
              <a:t>  (гПа</a:t>
            </a:r>
            <a:r>
              <a:rPr lang="ru-RU" dirty="0" smtClean="0"/>
              <a:t>)</a:t>
            </a:r>
            <a:r>
              <a:rPr lang="ru-RU" dirty="0"/>
              <a:t> 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2600" b="1" u="sng" dirty="0" smtClean="0"/>
              <a:t>дефицит </a:t>
            </a:r>
            <a:r>
              <a:rPr lang="ru-RU" sz="2600" b="1" u="sng" dirty="0"/>
              <a:t>влажности является комплексной величиной, суммирующей температурную и влажностную характеристики среды</a:t>
            </a:r>
            <a:r>
              <a:rPr lang="ru-RU" sz="2600" dirty="0"/>
              <a:t>, что придает этому показателю важные преимущества по сравнению с другими характеристиками влажности воздуха. 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i="1" dirty="0"/>
              <a:t>5. Абсолютная влажность воздуха "а" </a:t>
            </a:r>
            <a:br>
              <a:rPr lang="ru-RU" sz="2800" b="1" i="1" dirty="0"/>
            </a:b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содержание массы водяного пара в единице объема, т.е.  плотность водяного пара в (г/м3).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0,80 *е  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Если "е" выразить в гПа, то </a:t>
            </a:r>
            <a:r>
              <a:rPr lang="ru-RU" sz="2400" dirty="0" smtClean="0"/>
              <a:t>а </a:t>
            </a:r>
            <a:r>
              <a:rPr lang="ru-RU" sz="2400" dirty="0"/>
              <a:t>=    </a:t>
            </a:r>
            <a:r>
              <a:rPr lang="ru-RU" sz="2400" dirty="0" smtClean="0"/>
              <a:t>-----------    </a:t>
            </a:r>
            <a:r>
              <a:rPr lang="ru-RU" sz="2400" dirty="0"/>
              <a:t>,  </a:t>
            </a:r>
            <a:r>
              <a:rPr lang="ru-RU" sz="2400" dirty="0" smtClean="0"/>
              <a:t>             г/м3 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                                                   </a:t>
            </a:r>
            <a:r>
              <a:rPr lang="ru-RU" sz="2400" dirty="0" smtClean="0"/>
              <a:t>          1+0,004t  </a:t>
            </a:r>
            <a:endParaRPr lang="ru-RU" sz="24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1013</Words>
  <Application>Microsoft Office PowerPoint</Application>
  <PresentationFormat>Экран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Влажность воздуха, осадки, снежный покров </vt:lpstr>
      <vt:lpstr>Слайд 2</vt:lpstr>
      <vt:lpstr>Слайд 3</vt:lpstr>
      <vt:lpstr>Влажность воздуха зависит, прежде всего, от того, сколько водяного пара попадает в атмосферу путем испарения в данном районе. </vt:lpstr>
      <vt:lpstr>1. Упругость насыщения (Е) – это упругость или давление водяного пара в состоянии насыщения. </vt:lpstr>
      <vt:lpstr>2. Упругость водяного пара "е"</vt:lpstr>
      <vt:lpstr>3. Относительная влажность воздуха "r". </vt:lpstr>
      <vt:lpstr>4. Дефицит влажности воздуха или недостаток насыщения "d» </vt:lpstr>
      <vt:lpstr>5. Абсолютная влажность воздуха "а"  </vt:lpstr>
      <vt:lpstr>6. Точка росы τd</vt:lpstr>
      <vt:lpstr>Испарением называется процесс перехода жидкого вещества в газообразное состояние. </vt:lpstr>
      <vt:lpstr>скорость испарения прямо пропорциональна дефициту упругости водяного пара, вычисленному по температуре испаряющей поверхности и обратно пропорциональна атмосферному давлению:  </vt:lpstr>
      <vt:lpstr>Слайд 13</vt:lpstr>
      <vt:lpstr>Слайд 14</vt:lpstr>
      <vt:lpstr>Испарение воды растениями называется транспирацией.  Количество воды (г), необходимое растению для образования одной весовой единицы сухого вещества растительной массы, называется коэффициентом транспирации. </vt:lpstr>
      <vt:lpstr>Конденсацией называется переход водяного пара в жидкое состояние. При определенных условиях водяной пар может сразу превращаться в твердое состояние. Этот процесс называется сублимацией</vt:lpstr>
      <vt:lpstr>Туманы – это скопление продуктов конденсации или сублимации водяного пара в воздухе непосредственно у земной поверхности.  </vt:lpstr>
      <vt:lpstr>Облака – это системы взвешенных в атмосфере (на некоторой высоте) продуктов конденсации и сублимации водяного пара. </vt:lpstr>
      <vt:lpstr>Слайд 19</vt:lpstr>
      <vt:lpstr>По форме осадки, выпадающие из облаков, делятся на твердые, жидкие и смешанные.   Твердые - это снег, снежные зерна, снежная крупа, ледяная крупа, ледяной дождь, град.   Жидкие - дождь и морось.   Смешанные - мокрый снег, снег с дождем. </vt:lpstr>
      <vt:lpstr>Слайд 21</vt:lpstr>
      <vt:lpstr>Слайд 22</vt:lpstr>
      <vt:lpstr>Зимой в умеренных и высоких широтах осадки выпадают преимущественно в виде снега.  В результате этого на поверхности земли устанавливается снежный покров.   В силу своих физических свойств он обладает слабой теплопроводностью, благодаря чему почва, покрытая снегом, защищена от резких колебаний температуры, а зимующие культуры – от вредного воздействия низких температур.    Снежный покров аккумулирует осадки холодного периода и весной при таянии снега дает много воды, значительная часть которой проникает в почву.  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Влажность воздуха, осадки, снежный покров</dc:title>
  <dc:creator>Иванова</dc:creator>
  <cp:lastModifiedBy>Иванова</cp:lastModifiedBy>
  <cp:revision>11</cp:revision>
  <dcterms:created xsi:type="dcterms:W3CDTF">2021-03-03T13:31:17Z</dcterms:created>
  <dcterms:modified xsi:type="dcterms:W3CDTF">2021-03-03T14:43:49Z</dcterms:modified>
</cp:coreProperties>
</file>