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2" r:id="rId7"/>
    <p:sldId id="260" r:id="rId8"/>
    <p:sldId id="263" r:id="rId9"/>
    <p:sldId id="272" r:id="rId10"/>
    <p:sldId id="264" r:id="rId11"/>
    <p:sldId id="265" r:id="rId12"/>
    <p:sldId id="266" r:id="rId13"/>
    <p:sldId id="269" r:id="rId14"/>
    <p:sldId id="270" r:id="rId15"/>
    <p:sldId id="271" r:id="rId16"/>
    <p:sldId id="276" r:id="rId17"/>
    <p:sldId id="273" r:id="rId18"/>
    <p:sldId id="274" r:id="rId19"/>
    <p:sldId id="267" r:id="rId20"/>
    <p:sldId id="285" r:id="rId21"/>
    <p:sldId id="268" r:id="rId22"/>
    <p:sldId id="28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2" r:id="rId46"/>
    <p:sldId id="303" r:id="rId47"/>
    <p:sldId id="304" r:id="rId48"/>
    <p:sldId id="305" r:id="rId49"/>
    <p:sldId id="301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9694-C6D2-4143-AC45-64A3C96AB44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2FE3-8702-4649-B7F0-9A057BC375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.gifer.com/KnXf.gif" TargetMode="External"/><Relationship Id="rId2" Type="http://schemas.openxmlformats.org/officeDocument/2006/relationships/hyperlink" Target="https://i.gifer.com/KnXj.gi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Законы движения планет Солнечной </a:t>
            </a:r>
            <a:r>
              <a:rPr lang="ru-RU" dirty="0" smtClean="0"/>
              <a:t>системы</a:t>
            </a:r>
            <a:br>
              <a:rPr lang="ru-RU" dirty="0" smtClean="0"/>
            </a:br>
            <a:r>
              <a:rPr lang="ru-RU" dirty="0" smtClean="0"/>
              <a:t>Законы </a:t>
            </a:r>
            <a:r>
              <a:rPr lang="ru-RU" dirty="0"/>
              <a:t>Кеплера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Pervyj-zakon-Keplera-1024x2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Открытие и использование закона всемирного тяготения в астрономии является доказательством первого закона Кеплера.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/>
              <a:t>Закон всемирного тяготения </a:t>
            </a:r>
            <a:r>
              <a:rPr lang="ru-RU" sz="3600" dirty="0" smtClean="0"/>
              <a:t>установил, </a:t>
            </a:r>
            <a:r>
              <a:rPr lang="ru-RU" sz="3600" dirty="0"/>
              <a:t>что каждый объект во Вселенной притягивает другой объект по определённой </a:t>
            </a:r>
            <a:r>
              <a:rPr lang="ru-RU" sz="3600" dirty="0" smtClean="0"/>
              <a:t>линии, которая соединяет </a:t>
            </a:r>
            <a:r>
              <a:rPr lang="ru-RU" sz="3600" dirty="0"/>
              <a:t>центры их масс</a:t>
            </a:r>
            <a:r>
              <a:rPr lang="ru-RU" sz="3600" dirty="0" smtClean="0"/>
              <a:t>. </a:t>
            </a:r>
            <a:r>
              <a:rPr lang="ru-RU" sz="3600" dirty="0"/>
              <a:t>Но в то же время является пропорциональной массе каждого объекта, и обратно пропорциональной квадрату расстояния между этими объектами.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ва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Вова\Desktop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ова\Desktop\-30262732_60683140.pdf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ова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ова\Desktop\c6290a0e9c25ebe0f52540aa7c900a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ова\Desktop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Законы движения планет Солнечной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Философы Древней Греции думали, что круг </a:t>
            </a:r>
            <a:r>
              <a:rPr lang="ru-RU" sz="4000" dirty="0" smtClean="0"/>
              <a:t>- </a:t>
            </a:r>
            <a:r>
              <a:rPr lang="ru-RU" sz="4000" dirty="0"/>
              <a:t>это самая совершенная геометрическая форма.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ова\Desktop\9525579d29dc379c74bb79796d4270b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/>
              <a:t>Второй </a:t>
            </a:r>
            <a:r>
              <a:rPr lang="ru-RU" sz="3600" dirty="0" smtClean="0"/>
              <a:t>закон К</a:t>
            </a:r>
            <a:r>
              <a:rPr lang="ru-RU" sz="3600" dirty="0" smtClean="0"/>
              <a:t>еплера называют </a:t>
            </a:r>
            <a:r>
              <a:rPr lang="ru-RU" sz="3600" dirty="0"/>
              <a:t>законом площадей. </a:t>
            </a:r>
            <a:endParaRPr lang="ru-RU" sz="3600" dirty="0" smtClean="0"/>
          </a:p>
          <a:p>
            <a:r>
              <a:rPr lang="ru-RU" sz="3600" dirty="0" smtClean="0"/>
              <a:t>Он </a:t>
            </a:r>
            <a:r>
              <a:rPr lang="ru-RU" sz="3600" dirty="0"/>
              <a:t>сообщает, что каждая планета движется в определённой </a:t>
            </a:r>
            <a:r>
              <a:rPr lang="ru-RU" sz="3600" dirty="0" smtClean="0"/>
              <a:t>плоскости, которая </a:t>
            </a:r>
            <a:r>
              <a:rPr lang="ru-RU" sz="3600" dirty="0" err="1" smtClean="0"/>
              <a:t>прохоит</a:t>
            </a:r>
            <a:r>
              <a:rPr lang="ru-RU" sz="3600" dirty="0" smtClean="0"/>
              <a:t> </a:t>
            </a:r>
            <a:r>
              <a:rPr lang="ru-RU" sz="3600" dirty="0"/>
              <a:t>через центр Солнца. </a:t>
            </a:r>
            <a:r>
              <a:rPr lang="ru-RU" sz="3600" dirty="0" smtClean="0"/>
              <a:t>Радиус-вектор</a:t>
            </a:r>
            <a:r>
              <a:rPr lang="ru-RU" sz="3600" dirty="0"/>
              <a:t>, объединяющий планету и Солнце, заметает собой равные площади за равные промежутки времени.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ова\Desktop\aeefec_orig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Скорость движения планеты по орбите меняется, но при </a:t>
            </a:r>
            <a:r>
              <a:rPr lang="ru-RU" dirty="0" smtClean="0"/>
              <a:t>этом </a:t>
            </a:r>
            <a:r>
              <a:rPr lang="ru-RU" b="1" dirty="0" smtClean="0"/>
              <a:t>радиус-вектор </a:t>
            </a:r>
            <a:r>
              <a:rPr lang="ru-RU" b="1" dirty="0"/>
              <a:t>планеты за равные промежутки времени описывает равные площади.</a:t>
            </a:r>
            <a:endParaRPr lang="ru-RU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i.gifer.com/KnXj.gif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i.gifer.com/KnXf.gif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/>
              <a:t>В Солнечной системе планеты движутся вокруг Солнца совсем непостоянно. Например, от самой ближней точки орбиты до главной звезды наблюдается большая скорость, чем от самой дальней точки.</a:t>
            </a:r>
            <a:br>
              <a:rPr lang="ru-RU" sz="3600" dirty="0"/>
            </a:br>
            <a:r>
              <a:rPr lang="ru-RU" sz="3600" dirty="0"/>
              <a:t>Действительно, мы наблюдаем такое явление в начале года. Видимое движение Солнца проходит быстрее, нежели в другое время. Так как Земля в это время расположена на ближнем пункте орбиты.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Третий закон </a:t>
            </a:r>
            <a:r>
              <a:rPr lang="ru-RU" sz="3600" dirty="0" smtClean="0"/>
              <a:t>Кеплера - гармоничный закон.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ова\Desktop\0006-006-Tretij-zakon-Kepl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Гармоничный закон с учётом закона тяготения актуально применять для измерения массы космического объекта. Но только, если установлены их орбиты.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Третий </a:t>
            </a:r>
            <a:r>
              <a:rPr lang="ru-RU" sz="3600" dirty="0"/>
              <a:t>закон Кеплера показывает связь между промежутком от планеты до звезды и периодом обращения по орбите.</a:t>
            </a:r>
            <a:br>
              <a:rPr lang="ru-RU" sz="3600" dirty="0"/>
            </a:br>
            <a:r>
              <a:rPr lang="ru-RU" sz="3600" dirty="0"/>
              <a:t>Проще говоря, чем планета ближе к Солнцу, тем быстрее она крутится.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Применение законов Кеплера</a:t>
            </a:r>
          </a:p>
          <a:p>
            <a:r>
              <a:rPr lang="ru-RU" sz="3600" dirty="0"/>
              <a:t>1. Законы движения планет в астрономии происходят по законам Кеплера. В них учёный даёт объяснение и определение неоднородного перемещения космических тел. </a:t>
            </a:r>
          </a:p>
          <a:p>
            <a:r>
              <a:rPr lang="ru-RU" sz="3600" dirty="0"/>
              <a:t>2. Благодаря этим законам стало возможным установление положения объектов. </a:t>
            </a:r>
          </a:p>
          <a:p>
            <a:r>
              <a:rPr lang="ru-RU" sz="3600" dirty="0"/>
              <a:t>3. С их помощью можно рассчитать массу тел.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Важную роль в формировании представлений о строении Солнечной системы сыграли также законы движения планет, которые были открыты Иоганном Кеплером и стали первыми </a:t>
            </a:r>
            <a:r>
              <a:rPr lang="ru-RU" sz="3600" dirty="0" err="1"/>
              <a:t>естественно-научными</a:t>
            </a:r>
            <a:r>
              <a:rPr lang="ru-RU" sz="3600" dirty="0"/>
              <a:t> законами в их современном понимании.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 и размеры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Представление о Земле как о шаре, который свободно, без всякой опоры находится в космическом пространстве, является одним из величайших достижений науки древнего мира.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Считается, что первое достаточно точное определение размеров Земли провёл </a:t>
            </a:r>
            <a:r>
              <a:rPr lang="ru-RU" sz="3600" b="1" dirty="0"/>
              <a:t>греческий учёный Эратосфен</a:t>
            </a:r>
            <a:r>
              <a:rPr lang="ru-RU" sz="3600" dirty="0"/>
              <a:t> (276— 194 до н. э.), живший в Египте.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Эратосфен ввёл в практику использование терминов «широта» и «долгота».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В какой степени форма Земли отличается от шара, выяснилось в конце XVIII в. </a:t>
            </a:r>
            <a:endParaRPr lang="ru-RU" sz="3600" dirty="0" smtClean="0"/>
          </a:p>
          <a:p>
            <a:r>
              <a:rPr lang="ru-RU" sz="3600" dirty="0" smtClean="0"/>
              <a:t>Сечение </a:t>
            </a:r>
            <a:r>
              <a:rPr lang="ru-RU" sz="3600" dirty="0"/>
              <a:t>Земли по меридиану </a:t>
            </a:r>
            <a:r>
              <a:rPr lang="ru-RU" sz="3600" dirty="0" smtClean="0"/>
              <a:t>не окружность, </a:t>
            </a:r>
            <a:r>
              <a:rPr lang="ru-RU" sz="3600" dirty="0"/>
              <a:t>а </a:t>
            </a:r>
            <a:r>
              <a:rPr lang="ru-RU" sz="3600" dirty="0" smtClean="0"/>
              <a:t>эллипс, </a:t>
            </a:r>
            <a:r>
              <a:rPr lang="ru-RU" sz="3600" dirty="0"/>
              <a:t>у которого большая ось проходит в плоскости экватора, а малая совпадает с осью вращения.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В настоящее время форму Земли принято характеризовать следующими величинами:</a:t>
            </a:r>
          </a:p>
          <a:p>
            <a:r>
              <a:rPr lang="ru-RU" sz="3600" b="1" dirty="0"/>
              <a:t>сжатие эллипсоида</a:t>
            </a:r>
            <a:r>
              <a:rPr lang="ru-RU" sz="3600" dirty="0"/>
              <a:t> — 1 : 298,25;</a:t>
            </a:r>
          </a:p>
          <a:p>
            <a:r>
              <a:rPr lang="ru-RU" sz="3600" b="1" dirty="0"/>
              <a:t>средний радиус</a:t>
            </a:r>
            <a:r>
              <a:rPr lang="ru-RU" sz="3600" dirty="0"/>
              <a:t> — 6371,032 км;</a:t>
            </a:r>
          </a:p>
          <a:p>
            <a:r>
              <a:rPr lang="ru-RU" sz="3600" b="1" dirty="0"/>
              <a:t>длина окружности экватора</a:t>
            </a:r>
            <a:r>
              <a:rPr lang="ru-RU" sz="3600" dirty="0"/>
              <a:t> — 40075,696 км.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dirty="0"/>
              <a:t>Определение расстояний в Солнечной </a:t>
            </a:r>
            <a:r>
              <a:rPr lang="ru-RU" dirty="0" smtClean="0"/>
              <a:t>системе.</a:t>
            </a:r>
            <a:br>
              <a:rPr lang="ru-RU" dirty="0" smtClean="0"/>
            </a:br>
            <a:r>
              <a:rPr lang="ru-RU" dirty="0" smtClean="0"/>
              <a:t>Горизонтальный </a:t>
            </a:r>
            <a:r>
              <a:rPr lang="ru-RU" dirty="0"/>
              <a:t>параллакс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137323"/>
          </a:xfrm>
        </p:spPr>
        <p:txBody>
          <a:bodyPr>
            <a:normAutofit/>
          </a:bodyPr>
          <a:lstStyle/>
          <a:p>
            <a:r>
              <a:rPr lang="ru-RU" sz="3600" dirty="0"/>
              <a:t>Измерить расстояние от Земли до Солнца удалось лишь во второй половине XVIII в., когда был впервые </a:t>
            </a:r>
            <a:r>
              <a:rPr lang="ru-RU" sz="3600" dirty="0" smtClean="0"/>
              <a:t>определён </a:t>
            </a:r>
            <a:r>
              <a:rPr lang="ru-RU" sz="3600" b="1" i="1" dirty="0" smtClean="0"/>
              <a:t>горизонтальный </a:t>
            </a:r>
            <a:r>
              <a:rPr lang="ru-RU" sz="3600" b="1" i="1" dirty="0"/>
              <a:t>параллакс</a:t>
            </a:r>
            <a:r>
              <a:rPr lang="ru-RU" sz="3600" dirty="0"/>
              <a:t> Солнца.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Горизонтальным параллаксом (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) называется угол, под которым со светила виден радиус Земли, перпендикулярный лучу зрения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Горизонтальный параллакс светил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Из треугольника OAS можно выразить величину — расстояние OS = D</a:t>
            </a:r>
            <a:r>
              <a:rPr lang="ru-RU" sz="3600" dirty="0" smtClean="0"/>
              <a:t>:</a:t>
            </a:r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где </a:t>
            </a:r>
            <a:r>
              <a:rPr lang="ru-RU" sz="3600" dirty="0"/>
              <a:t>R — радиус </a:t>
            </a:r>
            <a:r>
              <a:rPr lang="ru-RU" sz="3600" dirty="0" smtClean="0"/>
              <a:t>Земли</a:t>
            </a:r>
          </a:p>
          <a:p>
            <a:r>
              <a:rPr lang="ru-RU" sz="3600" dirty="0"/>
              <a:t>По этой формуле можно вычислить расстояние в радиусах Земли, а зная его величину, — выразить расстояние в километрах.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асстоя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36912"/>
            <a:ext cx="2736304" cy="10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/>
              <a:t>Во второй половине XX в. развитие радиотехники позволило определять расстояния до тел Солнечной системы посредством </a:t>
            </a:r>
            <a:r>
              <a:rPr lang="ru-RU" sz="3600" i="1" dirty="0" smtClean="0"/>
              <a:t>радиолокации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/>
              <a:t>Первым объектом среди них стала Луна. Затем радиолокационными методами были уточнены расстояния до Венеры, Меркурия, Марса и Юпитера.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Работы Кеплера создали возможность для обобщения знаний по механике той эпохи в виде законов динамики и закона всемирного тяготения, сформулированных позднее Исааком Ньютоном.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Определение размеров </a:t>
            </a:r>
            <a:r>
              <a:rPr lang="ru-RU" b="1" dirty="0" smtClean="0"/>
              <a:t>светил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3600" dirty="0"/>
              <a:t>Зная расстояние до светила, можно определить его линейные размеры, если измерить его угловой радиус </a:t>
            </a:r>
            <a:r>
              <a:rPr lang="ru-RU" sz="3600" dirty="0" err="1" smtClean="0"/>
              <a:t>ρ</a:t>
            </a:r>
            <a:r>
              <a:rPr lang="ru-RU" sz="3600" dirty="0" smtClean="0"/>
              <a:t>. </a:t>
            </a:r>
            <a:r>
              <a:rPr lang="ru-RU" sz="3600" dirty="0"/>
              <a:t>Формула, связывающая эти величины, аналогична формуле для определения параллакса</a:t>
            </a:r>
            <a:r>
              <a:rPr lang="ru-RU" sz="3600" dirty="0" smtClean="0"/>
              <a:t>:</a:t>
            </a:r>
          </a:p>
          <a:p>
            <a:endParaRPr lang="ru-RU" sz="3600" dirty="0"/>
          </a:p>
        </p:txBody>
      </p:sp>
      <p:pic>
        <p:nvPicPr>
          <p:cNvPr id="4" name="Рисунок 3" descr="http://xn--24-6kct3an.xn--p1ai/%D0%90%D1%81%D1%82%D1%80%D0%BE%D0%BD%D0%BE%D0%BC%D0%B8%D1%8F_11_%D0%BA%D0%BB%D0%B0%D1%81%D1%81_%D0%92%D0%BE%D1%80%D0%BE%D0%BD%D1%86%D0%BE%D0%B2-%D0%92%D0%B5%D0%BB%D1%8C%D1%8F%D0%BC%D0%B8%D0%BD%D0%BE%D0%B2/21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941168"/>
            <a:ext cx="332209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гловые размеры светил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4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ова\Desktop\imag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Задача: Чему </a:t>
            </a:r>
            <a:r>
              <a:rPr lang="ru-RU" sz="3200" dirty="0"/>
              <a:t>равен линейный диаметр Луны, если она видна с расстояния 400 000 км под углом примерно </a:t>
            </a:r>
            <a:r>
              <a:rPr lang="ru-RU" sz="3200" dirty="0" smtClean="0"/>
              <a:t>30‘ (радиан)?</a:t>
            </a:r>
            <a:endParaRPr lang="ru-RU" sz="3200" dirty="0"/>
          </a:p>
        </p:txBody>
      </p:sp>
      <p:pic>
        <p:nvPicPr>
          <p:cNvPr id="4" name="Содержимое 3" descr="http://xn--24-6kct3an.xn--p1ai/%D0%90%D1%81%D1%82%D1%80%D0%BE%D0%BD%D0%BE%D0%BC%D0%B8%D1%8F_11_%D0%BA%D0%BB%D0%B0%D1%81%D1%81_%D0%92%D0%BE%D1%80%D0%BE%D0%BD%D1%86%D0%BE%D0%B2-%D0%92%D0%B5%D0%BB%D1%8C%D1%8F%D0%BC%D0%B8%D0%BD%D0%BE%D0%B2/21.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Движение небесных тел под действием сил тяготения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</a:t>
            </a:r>
            <a:r>
              <a:rPr lang="ru-RU" dirty="0"/>
              <a:t>всемирного </a:t>
            </a:r>
            <a:r>
              <a:rPr lang="ru-RU" dirty="0" smtClean="0"/>
              <a:t>тяготения:</a:t>
            </a:r>
            <a:endParaRPr lang="ru-RU" dirty="0"/>
          </a:p>
          <a:p>
            <a:r>
              <a:rPr lang="ru-RU" b="1" dirty="0"/>
              <a:t>все тела во Вселенной притягиваются друг к другу с силой, прямо пропорциональной произведению их масс и обратно пропорциональной квадрату расстояния между ними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dirty="0"/>
              <a:t>где m</a:t>
            </a:r>
            <a:r>
              <a:rPr lang="ru-RU" baseline="-25000" dirty="0"/>
              <a:t>1</a:t>
            </a:r>
            <a:r>
              <a:rPr lang="ru-RU" dirty="0"/>
              <a:t> и m</a:t>
            </a:r>
            <a:r>
              <a:rPr lang="ru-RU" baseline="-25000" dirty="0"/>
              <a:t>2</a:t>
            </a:r>
            <a:r>
              <a:rPr lang="ru-RU" dirty="0"/>
              <a:t> — массы тел; </a:t>
            </a:r>
            <a:r>
              <a:rPr lang="ru-RU" dirty="0" err="1"/>
              <a:t>r</a:t>
            </a:r>
            <a:r>
              <a:rPr lang="ru-RU" dirty="0"/>
              <a:t> — расстояние между ними; G — гравитационная постоянная.</a:t>
            </a:r>
          </a:p>
          <a:p>
            <a:endParaRPr lang="ru-RU" dirty="0"/>
          </a:p>
        </p:txBody>
      </p:sp>
      <p:pic>
        <p:nvPicPr>
          <p:cNvPr id="4" name="Рисунок 3" descr="Закон всемирного тягот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21088"/>
            <a:ext cx="369051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ова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ова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ова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ова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/>
              <a:t>Закон всемирного тяготения позволил определить массу нашей планеты. </a:t>
            </a:r>
            <a:endParaRPr lang="ru-RU" sz="3600" dirty="0" smtClean="0"/>
          </a:p>
          <a:p>
            <a:r>
              <a:rPr lang="ru-RU" sz="3600" dirty="0"/>
              <a:t>Исходя из закона всемирного тяготения, ускорение свободного падения можно выразить так</a:t>
            </a:r>
            <a:r>
              <a:rPr lang="ru-RU" sz="3600" dirty="0" smtClean="0"/>
              <a:t>:</a:t>
            </a:r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/>
              <a:t>Подставим в формулу известные значения этих величин: </a:t>
            </a:r>
            <a:r>
              <a:rPr lang="ru-RU" sz="3600" dirty="0" err="1"/>
              <a:t>g</a:t>
            </a:r>
            <a:r>
              <a:rPr lang="ru-RU" sz="3600" dirty="0"/>
              <a:t> = 9,8 м/с</a:t>
            </a:r>
            <a:r>
              <a:rPr lang="ru-RU" sz="3600" baseline="30000" dirty="0"/>
              <a:t>2</a:t>
            </a:r>
            <a:r>
              <a:rPr lang="ru-RU" sz="3600" dirty="0"/>
              <a:t>, G = 6,67 • 10</a:t>
            </a:r>
            <a:r>
              <a:rPr lang="ru-RU" sz="3600" baseline="30000" dirty="0"/>
              <a:t>-11</a:t>
            </a:r>
            <a:r>
              <a:rPr lang="ru-RU" sz="3600" dirty="0"/>
              <a:t> Н • м</a:t>
            </a:r>
            <a:r>
              <a:rPr lang="ru-RU" sz="3600" baseline="30000" dirty="0"/>
              <a:t>2</a:t>
            </a:r>
            <a:r>
              <a:rPr lang="ru-RU" sz="3600" dirty="0"/>
              <a:t>/кг</a:t>
            </a:r>
            <a:r>
              <a:rPr lang="ru-RU" sz="3600" baseline="30000" dirty="0"/>
              <a:t>2</a:t>
            </a:r>
            <a:r>
              <a:rPr lang="ru-RU" sz="3600" dirty="0"/>
              <a:t>, R = 6370 км — и получим, что масса Земли М = 6 • 10</a:t>
            </a:r>
            <a:r>
              <a:rPr lang="ru-RU" sz="3600" baseline="30000" dirty="0"/>
              <a:t>24</a:t>
            </a:r>
            <a:r>
              <a:rPr lang="ru-RU" sz="3600" dirty="0"/>
              <a:t> кг.</a:t>
            </a:r>
          </a:p>
          <a:p>
            <a:endParaRPr lang="ru-RU" sz="3600" dirty="0"/>
          </a:p>
        </p:txBody>
      </p:sp>
      <p:pic>
        <p:nvPicPr>
          <p:cNvPr id="4" name="Рисунок 3" descr="ускорение свободного пад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40998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Он ошибался в оценке природы притягивающей силы, но догадывался, что Солнце искажает притяжением пути планет, которые стремятся двигаться по прямой.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Зная массу и объём земного шара, можно вычислить его среднюю плотность: 5,5 • 10</a:t>
            </a:r>
            <a:r>
              <a:rPr lang="ru-RU" sz="3600" baseline="30000" dirty="0"/>
              <a:t>3</a:t>
            </a:r>
            <a:r>
              <a:rPr lang="ru-RU" sz="3600" dirty="0"/>
              <a:t> кг/м</a:t>
            </a:r>
            <a:r>
              <a:rPr lang="ru-RU" sz="3600" baseline="30000" dirty="0"/>
              <a:t>3</a:t>
            </a:r>
            <a:r>
              <a:rPr lang="ru-RU" sz="3600" dirty="0"/>
              <a:t>. С глубиной за счёт увеличения давления и содержания тяжелых элементов плотность возрастает.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Приливы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/>
              <a:t>Под действием взаимного притяжения частиц тело стремится принять форму шара. Если эти тела вращаются, то они деформируются, сжимаются у полюсов.</a:t>
            </a:r>
          </a:p>
          <a:p>
            <a:r>
              <a:rPr lang="ru-RU" dirty="0"/>
              <a:t>Кроме того, изменение их формы происходит и под действием взаимного притяжения, которое вызывают явления, называемые </a:t>
            </a:r>
            <a:r>
              <a:rPr lang="ru-RU" i="1" dirty="0"/>
              <a:t>приливами</a:t>
            </a:r>
            <a:r>
              <a:rPr lang="ru-RU" dirty="0"/>
              <a:t>. Давно известные на Земле, они получили объяснение только на основе закона всемирного тяготения.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Тяготение Солнца также вызывает приливы, но из-за большей его удалённости они меньше, чем вызванные Луной. </a:t>
            </a:r>
            <a:endParaRPr lang="ru-RU" dirty="0" smtClean="0"/>
          </a:p>
          <a:p>
            <a:r>
              <a:rPr lang="ru-RU" dirty="0"/>
              <a:t>Приливы наблюдаются не только в гидросфере, но и в атмосфере и в литосфере Земли и других </a:t>
            </a:r>
            <a:r>
              <a:rPr lang="ru-RU" dirty="0" smtClean="0"/>
              <a:t>планет.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Сильные приливы, вызываемые на Меркурии и Венере </a:t>
            </a:r>
            <a:r>
              <a:rPr lang="ru-RU" dirty="0" smtClean="0"/>
              <a:t>Солнцем являются </a:t>
            </a:r>
            <a:r>
              <a:rPr lang="ru-RU" dirty="0"/>
              <a:t>причиной их крайне медленного вращения вокруг оси.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докладов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Создания искусственных спутников Земли.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Движение </a:t>
            </a:r>
            <a:r>
              <a:rPr lang="ru-RU" b="1" dirty="0"/>
              <a:t>искусственных спутников Земли и космических аппаратов к </a:t>
            </a:r>
            <a:r>
              <a:rPr lang="ru-RU" b="1" dirty="0" smtClean="0"/>
              <a:t>планетам.</a:t>
            </a:r>
          </a:p>
          <a:p>
            <a:r>
              <a:rPr lang="ru-RU" b="1" dirty="0"/>
              <a:t>Возмущения в движении тел Солнечной системы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Кеплер на основе результатов кропотливых и многолетних наблюдений Тихо Браге за планетой Марс смог определить форму его орбиты.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Первый закон </a:t>
            </a:r>
            <a:r>
              <a:rPr lang="ru-RU" sz="3600" dirty="0" smtClean="0"/>
              <a:t>Кеплера - это </a:t>
            </a:r>
            <a:r>
              <a:rPr lang="ru-RU" sz="3600" dirty="0" err="1"/>
              <a:t>эллипсический</a:t>
            </a:r>
            <a:r>
              <a:rPr lang="ru-RU" sz="3600" dirty="0"/>
              <a:t> закон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В нашей системе планеты осуществляют оборот по эллипсу. К тому же, Солнце находится на одном из фокусов данной кривой.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6225" y="2782540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Первый закон Кеплера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Это </a:t>
            </a:r>
            <a:r>
              <a:rPr lang="ru-RU" sz="1400" dirty="0" err="1" smtClean="0">
                <a:latin typeface="Times New Roman"/>
                <a:ea typeface="Times New Roman"/>
              </a:rPr>
              <a:t>эллипсический</a:t>
            </a:r>
            <a:r>
              <a:rPr lang="ru-RU" sz="1400" dirty="0" smtClean="0">
                <a:latin typeface="Times New Roman"/>
                <a:ea typeface="Times New Roman"/>
              </a:rPr>
              <a:t> закон.</a:t>
            </a:r>
            <a:endParaRPr lang="ru-RU" sz="1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ова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873</Words>
  <Application>Microsoft Office PowerPoint</Application>
  <PresentationFormat>Экран (4:3)</PresentationFormat>
  <Paragraphs>71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Законы движения планет Солнечной системы Законы Кеплера</vt:lpstr>
      <vt:lpstr>Законы движения планет Солнечной системы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Форма и размеры Земли</vt:lpstr>
      <vt:lpstr>Слайд 31</vt:lpstr>
      <vt:lpstr>Слайд 32</vt:lpstr>
      <vt:lpstr>Слайд 33</vt:lpstr>
      <vt:lpstr>Слайд 34</vt:lpstr>
      <vt:lpstr>Слайд 35</vt:lpstr>
      <vt:lpstr>Определение расстояний в Солнечной системе. Горизонтальный параллакс</vt:lpstr>
      <vt:lpstr>Горизонтальным параллаксом (р) называется угол, под которым со светила виден радиус Земли, перпендикулярный лучу зрения  </vt:lpstr>
      <vt:lpstr>Слайд 38</vt:lpstr>
      <vt:lpstr>Слайд 39</vt:lpstr>
      <vt:lpstr>Определение размеров светил</vt:lpstr>
      <vt:lpstr>Слайд 41</vt:lpstr>
      <vt:lpstr>Слайд 42</vt:lpstr>
      <vt:lpstr>Задача: Чему равен линейный диаметр Луны, если она видна с расстояния 400 000 км под углом примерно 30‘ (радиан)?</vt:lpstr>
      <vt:lpstr>Движение небесных тел под действием сил тяготения</vt:lpstr>
      <vt:lpstr>Слайд 45</vt:lpstr>
      <vt:lpstr>Слайд 46</vt:lpstr>
      <vt:lpstr>Слайд 47</vt:lpstr>
      <vt:lpstr>Слайд 48</vt:lpstr>
      <vt:lpstr>Слайд 49</vt:lpstr>
      <vt:lpstr>Слайд 50</vt:lpstr>
      <vt:lpstr>Приливы</vt:lpstr>
      <vt:lpstr>Слайд 52</vt:lpstr>
      <vt:lpstr>Слайд 53</vt:lpstr>
      <vt:lpstr>Темы докладов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движения планет Солнечной системы Законы Кеплера</dc:title>
  <dc:creator>Вова</dc:creator>
  <cp:lastModifiedBy>Вова</cp:lastModifiedBy>
  <cp:revision>25</cp:revision>
  <dcterms:created xsi:type="dcterms:W3CDTF">2021-03-12T15:52:35Z</dcterms:created>
  <dcterms:modified xsi:type="dcterms:W3CDTF">2021-03-12T20:01:03Z</dcterms:modified>
</cp:coreProperties>
</file>