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85" r:id="rId6"/>
    <p:sldId id="288" r:id="rId7"/>
    <p:sldId id="286" r:id="rId8"/>
    <p:sldId id="287" r:id="rId9"/>
    <p:sldId id="262" r:id="rId10"/>
    <p:sldId id="263" r:id="rId11"/>
    <p:sldId id="264" r:id="rId12"/>
    <p:sldId id="266" r:id="rId13"/>
    <p:sldId id="267" r:id="rId14"/>
    <p:sldId id="268" r:id="rId15"/>
    <p:sldId id="280" r:id="rId16"/>
    <p:sldId id="284" r:id="rId17"/>
    <p:sldId id="283" r:id="rId18"/>
    <p:sldId id="282" r:id="rId19"/>
    <p:sldId id="281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851648" cy="1828800"/>
          </a:xfrm>
        </p:spPr>
        <p:txBody>
          <a:bodyPr>
            <a:noAutofit/>
          </a:bodyPr>
          <a:lstStyle/>
          <a:p>
            <a:r>
              <a:rPr lang="ru-RU" sz="6000" dirty="0" smtClean="0"/>
              <a:t>Реактивность и </a:t>
            </a:r>
            <a:r>
              <a:rPr lang="ru-RU" sz="6000" dirty="0" err="1" smtClean="0"/>
              <a:t>резистентность</a:t>
            </a:r>
            <a:r>
              <a:rPr lang="ru-RU" sz="6000" dirty="0" smtClean="0"/>
              <a:t> организма.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93176"/>
          </a:xfrm>
        </p:spPr>
        <p:txBody>
          <a:bodyPr/>
          <a:lstStyle/>
          <a:p>
            <a:r>
              <a:rPr lang="ru-RU" dirty="0" smtClean="0"/>
              <a:t> Активное реагирование на действие различных повреждающих агентов - самая разнообразная оптимальная форма реагирования.</a:t>
            </a:r>
          </a:p>
          <a:p>
            <a:r>
              <a:rPr lang="ru-RU" dirty="0" smtClean="0"/>
              <a:t>Адаптация - прилаживание.</a:t>
            </a:r>
          </a:p>
          <a:p>
            <a:r>
              <a:rPr lang="ru-RU" dirty="0" smtClean="0"/>
              <a:t> Компенсация: </a:t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а) </a:t>
            </a:r>
            <a:r>
              <a:rPr lang="ru-RU" dirty="0" smtClean="0"/>
              <a:t>восполнение - компенсаторные механизмы при </a:t>
            </a:r>
            <a:r>
              <a:rPr lang="ru-RU" dirty="0" err="1" smtClean="0"/>
              <a:t>подьеме</a:t>
            </a:r>
            <a:r>
              <a:rPr lang="ru-RU" dirty="0" smtClean="0"/>
              <a:t> на высоту; </a:t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б) </a:t>
            </a:r>
            <a:r>
              <a:rPr lang="ru-RU" dirty="0" err="1" smtClean="0"/>
              <a:t>викарирование</a:t>
            </a:r>
            <a:r>
              <a:rPr lang="ru-RU" dirty="0" smtClean="0"/>
              <a:t> - функциональный резерв или запас прочности.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Методы управления реактивностью: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Повышение</a:t>
            </a:r>
            <a:r>
              <a:rPr lang="ru-RU" sz="3200" dirty="0" smtClean="0"/>
              <a:t>: </a:t>
            </a:r>
            <a:r>
              <a:rPr lang="ru-RU" sz="2400" dirty="0" smtClean="0"/>
              <a:t>1) витаминизация, 2) </a:t>
            </a:r>
            <a:r>
              <a:rPr lang="ru-RU" sz="2400" dirty="0" err="1" smtClean="0"/>
              <a:t>пирогенотерапия</a:t>
            </a:r>
            <a:r>
              <a:rPr lang="ru-RU" sz="2400" dirty="0" smtClean="0"/>
              <a:t>, 3) ультрафиолетовое облучение, 4) лечебная физкультура, 5) охранительное возбуждение при движении, 6) кофеин, 7) пантокрин,           </a:t>
            </a:r>
            <a:r>
              <a:rPr lang="ru-RU" sz="2000" dirty="0" smtClean="0"/>
              <a:t>8</a:t>
            </a:r>
            <a:r>
              <a:rPr lang="ru-RU" sz="2400" dirty="0" smtClean="0"/>
              <a:t>)стекловидное тело, </a:t>
            </a:r>
            <a:r>
              <a:rPr lang="ru-RU" sz="2400" dirty="0"/>
              <a:t>9</a:t>
            </a:r>
            <a:r>
              <a:rPr lang="ru-RU" sz="2400" dirty="0" smtClean="0"/>
              <a:t>) </a:t>
            </a:r>
            <a:r>
              <a:rPr lang="ru-RU" sz="2400" dirty="0" err="1" smtClean="0"/>
              <a:t>жень-шень</a:t>
            </a:r>
            <a:r>
              <a:rPr lang="ru-RU" sz="2400" dirty="0" smtClean="0"/>
              <a:t>, 10) </a:t>
            </a:r>
            <a:r>
              <a:rPr lang="ru-RU" sz="2400" dirty="0" err="1" smtClean="0"/>
              <a:t>апилак</a:t>
            </a:r>
            <a:r>
              <a:rPr lang="ru-RU" sz="2400" dirty="0" smtClean="0"/>
              <a:t>, 11) золотой корень.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Понижение</a:t>
            </a:r>
            <a:r>
              <a:rPr lang="ru-RU" sz="2400" dirty="0" smtClean="0"/>
              <a:t>: 1) анестезия, 2) наркоз, 3) блокады, 4) сон, 5) гипотермия, 6) транквилизаторы и бром.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Факторы, вызывающие нарушение состояния регуляторных систем и изменения индивидуальной реактивности: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Нарушения высшей нервной деятельности - неврозы при сверхсильном раздражителе, сшибке, перенапряжении нервной деятельности.</a:t>
            </a:r>
          </a:p>
          <a:p>
            <a:r>
              <a:rPr lang="ru-RU" dirty="0" smtClean="0"/>
              <a:t>Воздействие на нервную систему добавочного раздражителя при протекании основной реакции.</a:t>
            </a:r>
          </a:p>
          <a:p>
            <a:r>
              <a:rPr lang="ru-RU" dirty="0" smtClean="0"/>
              <a:t>Интоксикации центральной нервной системы, снижение лабильности, извращение реактивности.</a:t>
            </a:r>
          </a:p>
          <a:p>
            <a:r>
              <a:rPr lang="ru-RU" dirty="0" smtClean="0"/>
              <a:t>Нарушение трофической функции.</a:t>
            </a:r>
          </a:p>
          <a:p>
            <a:r>
              <a:rPr lang="ru-RU" dirty="0" smtClean="0"/>
              <a:t>Нарушения вегетативной иннервации.</a:t>
            </a:r>
          </a:p>
          <a:p>
            <a:r>
              <a:rPr lang="ru-RU" dirty="0" smtClean="0"/>
              <a:t>Состояние желез внутренней секреции.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38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Резистентность</a:t>
            </a:r>
            <a:r>
              <a:rPr lang="ru-RU" dirty="0" smtClean="0"/>
              <a:t> организма тесно связана с реактивностью. Способность противостоять повреждающим воздействиям в конечном счете определяется реакцией как единого целого на эти воздействия. Резистентность организма представляет собой одно из основных следствий и выражения реактивности. Понятие </a:t>
            </a:r>
            <a:r>
              <a:rPr lang="ru-RU" dirty="0" err="1" smtClean="0"/>
              <a:t>резистентность</a:t>
            </a:r>
            <a:r>
              <a:rPr lang="ru-RU" dirty="0" smtClean="0"/>
              <a:t> организма охватывает широкий круг явлений. В ряде случаев она зависит от свойств различных органов и систем не связанных с реакциями на воздействие. Например, барьерные свойства многих структур, препятствующие проникновению через них микроорганизмов, чужеродных веществ в значительной мере обусловлены их физиологическими особенностями.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Помимо таких относительно пассивных механизмов </a:t>
            </a:r>
            <a:r>
              <a:rPr lang="ru-RU" dirty="0" err="1" smtClean="0"/>
              <a:t>резистентности</a:t>
            </a:r>
            <a:r>
              <a:rPr lang="ru-RU" dirty="0" smtClean="0"/>
              <a:t>, имеют значение приспособительные реакции, направленные на сохранение ГОМЕОСТАЗА при вредных воздействиях окружающей среды или изменениях, наступающих в самом организме (видовая </a:t>
            </a:r>
            <a:r>
              <a:rPr lang="ru-RU" dirty="0" err="1" smtClean="0"/>
              <a:t>резистентность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smtClean="0"/>
              <a:t>Резистентность может изменяться в зависимости от действия факторов (голодание, охлаждение, гипокинезия).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резистентности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Первичные</a:t>
            </a:r>
          </a:p>
          <a:p>
            <a:r>
              <a:rPr lang="ru-RU" dirty="0" smtClean="0"/>
              <a:t>Вторичные</a:t>
            </a:r>
          </a:p>
          <a:p>
            <a:r>
              <a:rPr lang="ru-RU" dirty="0" smtClean="0"/>
              <a:t>Активные</a:t>
            </a:r>
          </a:p>
          <a:p>
            <a:r>
              <a:rPr lang="ru-RU" dirty="0" smtClean="0"/>
              <a:t>Пассивные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Первичная резистентность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Основой её представляют морфофункциональные особенности организма, благодаря которым он устойчив к действию экстремальных факторов. Наследственный иммунитет к инфекции обусловлен молекулярными особенностями конституции организма, благодаря которым структуры его не могут служить средой обитания данного микроорганизма. Благодаря наследственному иммунитету разные животные не подвержены инфекциям. Вместе с тем наследственная резистентность может быть абсолютной и относительной.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5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Вторичная резистентность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Вторичная резистентность-приобретённая (например, иммунитет после перенесённых инфекционных заболеваний, введения вакцин и сывороток). Резистентность к неинфекционным воздействиям приобретается путём тренировок, например резистентность к физическим нагрузкам, низким и высоким температурам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Активная резистентность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Она обеспечивается включением защитно-приспособительных и компенсаторных механизмов, к которым относятся миграция лейкоцитов, </a:t>
            </a:r>
            <a:r>
              <a:rPr lang="ru-RU" dirty="0"/>
              <a:t>ф</a:t>
            </a:r>
            <a:r>
              <a:rPr lang="ru-RU" dirty="0" smtClean="0"/>
              <a:t>агоцитоз, выработка антител, обезвреживание и выведение токсинов, выделение гормонов стресса, изменения кровообращения и дыхания, лихорадка, усиление </a:t>
            </a:r>
            <a:r>
              <a:rPr lang="ru-RU" dirty="0" err="1" smtClean="0"/>
              <a:t>лейкопоэза</a:t>
            </a:r>
            <a:r>
              <a:rPr lang="ru-RU" dirty="0" smtClean="0"/>
              <a:t> или эритропоэза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07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Пассивная резистентность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Пассивная резистентность организма обеспечивает его барьерные системы (кожи, слизистые оболочки и т.д.), бактерицидные факторы (уровень </a:t>
            </a:r>
            <a:r>
              <a:rPr lang="ru-RU" dirty="0" err="1" smtClean="0"/>
              <a:t>хлороводородной</a:t>
            </a:r>
            <a:r>
              <a:rPr lang="ru-RU" dirty="0" smtClean="0"/>
              <a:t> кислоты в желудке, лизоцима в слюне), наследственный иммунитет. Реактивность и резистентность взаимосвязаны, но не всегда </a:t>
            </a:r>
            <a:r>
              <a:rPr lang="ru-RU" dirty="0" err="1" smtClean="0"/>
              <a:t>однонаправлены</a:t>
            </a:r>
            <a:r>
              <a:rPr lang="ru-RU" dirty="0" smtClean="0"/>
              <a:t>. Например, у новорожденного животного по отношению к гипоксии реактивность низкая. А у взрослого животного – наоборот. В период зимней спячки у животных снижена реактивность, но повышена резистентность ко многим внешним факторам.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3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 </a:t>
            </a:r>
            <a:r>
              <a:rPr lang="ru-RU" dirty="0" smtClean="0">
                <a:solidFill>
                  <a:srgbClr val="7030A0"/>
                </a:solidFill>
                <a:hlinkClick r:id="rId2" action="ppaction://hlinksldjump"/>
              </a:rPr>
              <a:t>Определение понятия реактивности 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  <a:hlinkClick r:id="rId3" action="ppaction://hlinksldjump"/>
              </a:rPr>
              <a:t> Основные проявления реактивности, методы управления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 </a:t>
            </a:r>
            <a:r>
              <a:rPr lang="ru-RU" dirty="0" smtClean="0">
                <a:solidFill>
                  <a:srgbClr val="7030A0"/>
                </a:solidFill>
                <a:hlinkClick r:id="rId4" action="ppaction://hlinksldjump"/>
              </a:rPr>
              <a:t>Внешние и внутренние барьеры организма</a:t>
            </a:r>
            <a:endParaRPr lang="ru-RU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Физиологические барьеры организма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389120"/>
          </a:xfrm>
        </p:spPr>
        <p:txBody>
          <a:bodyPr/>
          <a:lstStyle/>
          <a:p>
            <a:r>
              <a:rPr lang="ru-RU" dirty="0" smtClean="0"/>
              <a:t> Это один из механизмов </a:t>
            </a:r>
            <a:r>
              <a:rPr lang="ru-RU" dirty="0" err="1" smtClean="0"/>
              <a:t>резистентности</a:t>
            </a:r>
            <a:r>
              <a:rPr lang="ru-RU" dirty="0" smtClean="0"/>
              <a:t>, которые служат для защиты организма или отдельных его частей, предотвращают нарушение постоянства внутренней среды при воздействии на организм факторов, способных разрушить это постоянство - физических, химических и биологических свойств крови, лимфы, тканевой жидкости.</a:t>
            </a:r>
          </a:p>
          <a:p>
            <a:pPr>
              <a:buNone/>
            </a:pPr>
            <a:r>
              <a:rPr lang="ru-RU" dirty="0" smtClean="0"/>
              <a:t>    Условно различают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внешние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3" action="ppaction://hlinksldjump"/>
              </a:rPr>
              <a:t>внутренние </a:t>
            </a:r>
            <a:r>
              <a:rPr lang="ru-RU" dirty="0" smtClean="0"/>
              <a:t>барьеры.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К внешним барьерам относят: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Кожу, охраняющую организм от физических и химических изменений в окружающей среде и принимающую участие в терморегуляции.</a:t>
            </a:r>
          </a:p>
          <a:p>
            <a:r>
              <a:rPr lang="ru-RU" sz="2000" dirty="0" smtClean="0"/>
              <a:t>Наружные слизистые оболочки, обладающие мощной антибактериальной защитой, выделяя лизоцим.</a:t>
            </a:r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Дыхательный аппарат </a:t>
            </a:r>
            <a:r>
              <a:rPr lang="ru-RU" sz="2000" dirty="0" smtClean="0"/>
              <a:t>обладает мощной защитой, постоянно сталкиваясь с огромным количеством микробов и различных веществ окружающей нас атмосферы. Механизмы защиты: а) выброс - кашель, чихание, перемещение ресничками эпителия, б) лизоцим, в) противомикробный белок - иммуноглобулин А, секретируемый слизистыми оболочками и органами иммунитета (при недостатке иммуноглобулина А - воспалительные заболевания).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Пищеварительный барьер</a:t>
            </a:r>
            <a:r>
              <a:rPr lang="ru-RU" dirty="0" smtClean="0"/>
              <a:t>: а) выброс микробов и токсических продуктов слизистой оболочкой (при уремии), б) бактерицидное действие желудочного сока + лизоцим и иммуноглобулин А, затем щелочная реакция 12-перстной кишки - это первая линия защиты.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Внутренние барьеры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Внутренние барьеры </a:t>
            </a:r>
            <a:r>
              <a:rPr lang="ru-RU" dirty="0" smtClean="0"/>
              <a:t>регулируют поступление из крови в органы и ткани необходимых энергетических ресурсов и своевременный отток продуктов клеточного обмена веществ, что обеспечивает постоянство состава, физико-химических и биологических свойств тканевой (внеклеточной) жидкости и сохранение их на определенном оптимальном уровне.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8245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3500" dirty="0" smtClean="0">
                <a:solidFill>
                  <a:schemeClr val="accent1">
                    <a:lumMod val="75000"/>
                  </a:schemeClr>
                </a:solidFill>
              </a:rPr>
              <a:t>К гисто - </a:t>
            </a:r>
            <a:r>
              <a:rPr lang="ru-RU" sz="3500" dirty="0" err="1" smtClean="0">
                <a:solidFill>
                  <a:schemeClr val="accent1">
                    <a:lumMod val="75000"/>
                  </a:schemeClr>
                </a:solidFill>
              </a:rPr>
              <a:t>гематическим</a:t>
            </a:r>
            <a:r>
              <a:rPr lang="ru-RU" sz="35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барьерам могут быть отнесены все без исключения барьерные образования между кровью и органами. Из них наиболее специализированных важным являются </a:t>
            </a:r>
            <a:r>
              <a:rPr lang="ru-RU" dirty="0" err="1" smtClean="0"/>
              <a:t>гемато-энцефалический</a:t>
            </a:r>
            <a:r>
              <a:rPr lang="ru-RU" dirty="0" smtClean="0"/>
              <a:t>, </a:t>
            </a:r>
            <a:r>
              <a:rPr lang="ru-RU" dirty="0" err="1" smtClean="0"/>
              <a:t>гемато-офтальмический</a:t>
            </a:r>
            <a:r>
              <a:rPr lang="ru-RU" dirty="0" smtClean="0"/>
              <a:t>, </a:t>
            </a:r>
            <a:r>
              <a:rPr lang="ru-RU" dirty="0" err="1" smtClean="0"/>
              <a:t>гемато-лабиринтный</a:t>
            </a:r>
            <a:r>
              <a:rPr lang="ru-RU" dirty="0" smtClean="0"/>
              <a:t>, </a:t>
            </a:r>
            <a:r>
              <a:rPr lang="ru-RU" dirty="0" err="1" smtClean="0"/>
              <a:t>гемато-плевральный</a:t>
            </a:r>
            <a:r>
              <a:rPr lang="ru-RU" dirty="0" smtClean="0"/>
              <a:t>, </a:t>
            </a:r>
            <a:r>
              <a:rPr lang="ru-RU" dirty="0" err="1" smtClean="0"/>
              <a:t>гемато-синовиальный</a:t>
            </a:r>
            <a:r>
              <a:rPr lang="ru-RU" dirty="0" smtClean="0"/>
              <a:t> и плацентарный. Структура </a:t>
            </a:r>
            <a:r>
              <a:rPr lang="ru-RU" dirty="0" err="1" smtClean="0"/>
              <a:t>гисто-гематических</a:t>
            </a:r>
            <a:r>
              <a:rPr lang="ru-RU" dirty="0" smtClean="0"/>
              <a:t> барьеров определяется в основном строением органа, в систему которого они входят. Основным элементом </a:t>
            </a:r>
            <a:r>
              <a:rPr lang="ru-RU" dirty="0" err="1" smtClean="0"/>
              <a:t>гисто-гематических</a:t>
            </a:r>
            <a:r>
              <a:rPr lang="ru-RU" dirty="0" smtClean="0"/>
              <a:t> барьеров являются кровеносные капилляры. Эндотелий капилляров в различных органах обладает характерными морфологическими особенностями.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525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 Различия в механизмах осуществления барьерной функции зависят от структурных особенностей основного вещества (неклеточных образований, заполняющих пространства между клетками). Основное вещество образует мембраны, окутывающие макромолекулы фибриллярного белка, оформленного в виде </a:t>
            </a:r>
            <a:r>
              <a:rPr lang="ru-RU" dirty="0" err="1" smtClean="0"/>
              <a:t>протофибрилл</a:t>
            </a:r>
            <a:r>
              <a:rPr lang="ru-RU" dirty="0" smtClean="0"/>
              <a:t>, составляющего опорный остов волокнистых структур. Непосредственно под эндотелием располагается базальная мембрана капилляров, в состав который входит большое количество нейтральных </a:t>
            </a:r>
            <a:r>
              <a:rPr lang="ru-RU" dirty="0" err="1" smtClean="0"/>
              <a:t>мукополисахаридов</a:t>
            </a:r>
            <a:r>
              <a:rPr lang="ru-RU" dirty="0" smtClean="0"/>
              <a:t>. Базальная мембрана, основное аморфное вещество и волокна составляют барьерный механизм, в котором главным реактивным и лабильным звеном является основное вещество.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Гемато-энцефалический барьер (ГЭБ)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Гемато-энцефалический барьер (ГЭБ) </a:t>
            </a:r>
            <a:r>
              <a:rPr lang="ru-RU" dirty="0" smtClean="0"/>
              <a:t>- физиологический механизм, избирательно регулирующий обмен веществ между кровью и центральной нервной системой, препятствует проникновению в мозг чужеродных веществ и промежуточных продуктов. Он обеспечивает относительную неизменность состава, физических, химических и биологических свойств цереброспинальной жидкости и адекватность микросреды отдельных нервных элементов.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Проницаемость ГЭБ в различных отделах неодинакова и может по-разному изменяться. Установлено, что в мозге имеются "</a:t>
            </a:r>
            <a:r>
              <a:rPr lang="ru-RU" dirty="0" err="1" smtClean="0"/>
              <a:t>безбарьерные</a:t>
            </a:r>
            <a:r>
              <a:rPr lang="ru-RU" dirty="0" smtClean="0"/>
              <a:t> зоны" (</a:t>
            </a:r>
            <a:r>
              <a:rPr lang="ru-RU" dirty="0" err="1" smtClean="0"/>
              <a:t>аrea</a:t>
            </a:r>
            <a:r>
              <a:rPr lang="ru-RU" dirty="0" smtClean="0"/>
              <a:t> </a:t>
            </a:r>
            <a:r>
              <a:rPr lang="ru-RU" dirty="0" err="1" smtClean="0"/>
              <a:t>postrema</a:t>
            </a:r>
            <a:r>
              <a:rPr lang="ru-RU" dirty="0" smtClean="0"/>
              <a:t>, </a:t>
            </a:r>
            <a:r>
              <a:rPr lang="ru-RU" dirty="0" err="1" smtClean="0"/>
              <a:t>нейрогипофиз</a:t>
            </a:r>
            <a:r>
              <a:rPr lang="ru-RU" dirty="0" smtClean="0"/>
              <a:t>, ножка гипофиза, эпифиз и серый бугорок), куда введенные в кровь вещества поступают почти беспрепятственно. В некоторых отделах мозга (гипоталамус) проницаемость ГЭБ по отношению к биогенным аминам, электролитам, некоторым чужеродным веществам выше других отделов, что и обеспечивает своевременное поступление гуморальной информации в высшие вегетативные центры.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Проницаемость ГЭБ меняется при различных состояниях организма - во время менструации и беременности, при изменении температуры окружающей среды и тела, нарушении питания и авитаминозе, утомлении, бессоннице, различных дисфункциях, травмах, нервных расстройствах. В процессе филогенеза нервные клетки становятся более чувствительными к изменениям состава и свойств окружающей их среды.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Селективность (избирательная) проницаемость </a:t>
            </a:r>
            <a:r>
              <a:rPr lang="ru-RU" dirty="0" smtClean="0"/>
              <a:t>ГЭБ при переходе из крови в </a:t>
            </a:r>
            <a:r>
              <a:rPr lang="ru-RU" dirty="0" err="1" smtClean="0"/>
              <a:t>спиномозговую</a:t>
            </a:r>
            <a:r>
              <a:rPr lang="ru-RU" dirty="0" smtClean="0"/>
              <a:t> жидкость и ЦНС значительно выше, чем обратно. Изучение защитной функции ГЭБ имеет особое значение для выявления патогенеза и терапии заболеваний ЦНС. Снижение проницаемости барьера способствует проникновению в центральную нервную систему не только чужеродных веществ, но и продуктов нарушенного метаболизма; в то же время повышение сопротивляемости ГЭБ частично или полностью закрывает путь защитным антителам, гормонам, метаболитам, медиаторам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Реактивность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Реактивность (</a:t>
            </a:r>
            <a:r>
              <a:rPr lang="ru-RU" dirty="0" err="1" smtClean="0"/>
              <a:t>reactio</a:t>
            </a:r>
            <a:r>
              <a:rPr lang="ru-RU" dirty="0" smtClean="0"/>
              <a:t> - противодействие) - это выработанное в процессе эволюции свойство организма, как целого, отвечать изменением жизнедеятельности на различные воздействия окружающей среды, благодаря чему обеспечивается его приспособление к постоянно меняющимся условиям существования способность реагировать.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реактивности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749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По выраженности реакции:</a:t>
            </a:r>
          </a:p>
          <a:p>
            <a:r>
              <a:rPr lang="ru-RU" dirty="0" err="1" smtClean="0">
                <a:solidFill>
                  <a:schemeClr val="tx2"/>
                </a:solidFill>
              </a:rPr>
              <a:t>Гиперергия</a:t>
            </a:r>
            <a:r>
              <a:rPr lang="ru-RU" dirty="0" smtClean="0"/>
              <a:t> – повышенный ответ на раздражитель, </a:t>
            </a:r>
            <a:r>
              <a:rPr lang="ru-RU" dirty="0"/>
              <a:t>п</a:t>
            </a:r>
            <a:r>
              <a:rPr lang="ru-RU" dirty="0" smtClean="0"/>
              <a:t>роявляется бурными физиологическими реакциями, значительно превышающими </a:t>
            </a:r>
            <a:r>
              <a:rPr lang="ru-RU" dirty="0" err="1" smtClean="0"/>
              <a:t>необходимий</a:t>
            </a:r>
            <a:r>
              <a:rPr lang="ru-RU" dirty="0" smtClean="0"/>
              <a:t> уровень ответа организма на действие повреждающего фактора.</a:t>
            </a:r>
          </a:p>
          <a:p>
            <a:r>
              <a:rPr lang="ru-RU" dirty="0" err="1" smtClean="0">
                <a:solidFill>
                  <a:schemeClr val="tx2"/>
                </a:solidFill>
              </a:rPr>
              <a:t>Гипергия</a:t>
            </a:r>
            <a:r>
              <a:rPr lang="ru-RU" dirty="0" smtClean="0"/>
              <a:t> – характеризуется слабыми реакциями физиологических систем. Недостаточными для полноценного ответа организма на повреждающее действие. Симптомы заболевания стёрты, слабо выражены, течение вялое, без проявления ответа острой фазой.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Анергия - </a:t>
            </a:r>
            <a:r>
              <a:rPr lang="ru-RU" dirty="0" smtClean="0"/>
              <a:t>ответная реакция вообще отсутствует, т.е. организм не реагирует на патогенные микроорганизмы, или отсутствуют реакции в состоянии глубокого угнетения либо торможения ЦНС.</a:t>
            </a:r>
          </a:p>
          <a:p>
            <a:r>
              <a:rPr lang="ru-RU" dirty="0" err="1" smtClean="0">
                <a:solidFill>
                  <a:schemeClr val="tx2"/>
                </a:solidFill>
              </a:rPr>
              <a:t>Дизергия</a:t>
            </a:r>
            <a:r>
              <a:rPr lang="ru-RU" dirty="0" smtClean="0"/>
              <a:t> – извращённая реактивность. Например,</a:t>
            </a:r>
            <a:endParaRPr lang="ru-RU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/>
              <a:t>нетипичное реагирование больного организма на какое-то лекарственное средство.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6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Реактивность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 </a:t>
            </a:r>
            <a:r>
              <a:rPr lang="ru-RU" dirty="0" smtClean="0">
                <a:solidFill>
                  <a:srgbClr val="7030A0"/>
                </a:solidFill>
              </a:rPr>
              <a:t>Физиологическая</a:t>
            </a:r>
            <a:r>
              <a:rPr lang="ru-RU" dirty="0" smtClean="0"/>
              <a:t> (биологическая)</a:t>
            </a:r>
          </a:p>
          <a:p>
            <a:r>
              <a:rPr lang="ru-RU" dirty="0" smtClean="0"/>
              <a:t>видовая;</a:t>
            </a:r>
          </a:p>
          <a:p>
            <a:r>
              <a:rPr lang="ru-RU" dirty="0"/>
              <a:t>г</a:t>
            </a:r>
            <a:r>
              <a:rPr lang="ru-RU" dirty="0" smtClean="0"/>
              <a:t>рупповая;</a:t>
            </a:r>
          </a:p>
          <a:p>
            <a:r>
              <a:rPr lang="ru-RU" dirty="0" smtClean="0"/>
              <a:t>индивидуальная.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 smtClean="0">
                <a:solidFill>
                  <a:srgbClr val="7030A0"/>
                </a:solidFill>
              </a:rPr>
              <a:t>Иммунологическая</a:t>
            </a:r>
          </a:p>
          <a:p>
            <a:r>
              <a:rPr lang="ru-RU" dirty="0"/>
              <a:t>с</a:t>
            </a:r>
            <a:r>
              <a:rPr lang="ru-RU" dirty="0" smtClean="0"/>
              <a:t>пецифическая (иммунитет);</a:t>
            </a:r>
          </a:p>
          <a:p>
            <a:r>
              <a:rPr lang="ru-RU" dirty="0"/>
              <a:t>н</a:t>
            </a:r>
            <a:r>
              <a:rPr lang="ru-RU" dirty="0" smtClean="0"/>
              <a:t>еспецифическая.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 smtClean="0">
                <a:solidFill>
                  <a:srgbClr val="7030A0"/>
                </a:solidFill>
              </a:rPr>
              <a:t>Патологическая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8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Физиологическая</a:t>
            </a:r>
            <a:r>
              <a:rPr lang="ru-RU" dirty="0" smtClean="0"/>
              <a:t> – изменение жизнедеятельности организма при действии факторов окружающей среды, не нарушающее гомеостаз.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Видовая</a:t>
            </a:r>
            <a:r>
              <a:rPr lang="ru-RU" dirty="0" smtClean="0"/>
              <a:t> – это реактивность, характерная для животных определённого вида, когда видовые особенности реагирования на внешние воздействия зависят от наследственных анатомо-физиологических особенностей всех представителей данного вида.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Групповая</a:t>
            </a:r>
            <a:r>
              <a:rPr lang="ru-RU" dirty="0" smtClean="0"/>
              <a:t> – это реактивность отдельных групп животных, объединённых каким-то общим признаком, от которого зависят особенности реагирования всех представителей данной группы на воздействие внешних факторов.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63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Индивидуальная </a:t>
            </a:r>
            <a:r>
              <a:rPr lang="ru-RU" dirty="0" smtClean="0"/>
              <a:t>– определяется особенностями организма животного.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Специфическая </a:t>
            </a:r>
            <a:r>
              <a:rPr lang="ru-RU" dirty="0" smtClean="0"/>
              <a:t>–связанна с состоянием иммунной системы, т.е. способность организма отвечать на действие антигена выработкой антител или комплексом клеточных реакций, специфичных по отношению к этому антигену.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Неспецифическая</a:t>
            </a:r>
            <a:r>
              <a:rPr lang="ru-RU" dirty="0" smtClean="0"/>
              <a:t> – это стереотипные изменения в организме, возникающие в ответ на действие различных внешних факторов.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Патологическая</a:t>
            </a:r>
            <a:r>
              <a:rPr lang="ru-RU" dirty="0" smtClean="0"/>
              <a:t> – проявляется при действии на организм болезнетворных факторов, вызывающих в организме повреждения и нарушения гомеостаза.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02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Формы проявления реактивности: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Анабиоз - наиболее ранняя и примитивная форма реагирования у низкоорганизованных животных и одноклеточных. Почти полностью прекращается жизнедеятельность, зато повышается устойчивость к неблагоприятным воздействиям.</a:t>
            </a:r>
          </a:p>
          <a:p>
            <a:r>
              <a:rPr lang="ru-RU" dirty="0" smtClean="0"/>
              <a:t> Зимняя спячка: понижение функций.</a:t>
            </a:r>
          </a:p>
          <a:p>
            <a:r>
              <a:rPr lang="ru-RU" dirty="0" smtClean="0"/>
              <a:t>У человека пассивная защита – толерантность, устойчивость к повреждению, которое должно вызвать реакцию.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341</TotalTime>
  <Words>1469</Words>
  <Application>Microsoft Office PowerPoint</Application>
  <PresentationFormat>Экран (4:3)</PresentationFormat>
  <Paragraphs>79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Реактивность и резистентность организма.</vt:lpstr>
      <vt:lpstr>Содержание</vt:lpstr>
      <vt:lpstr>Реактивность</vt:lpstr>
      <vt:lpstr>Классификация реактивности</vt:lpstr>
      <vt:lpstr>Презентация PowerPoint</vt:lpstr>
      <vt:lpstr>Реактивность</vt:lpstr>
      <vt:lpstr>Презентация PowerPoint</vt:lpstr>
      <vt:lpstr>Презентация PowerPoint</vt:lpstr>
      <vt:lpstr>Формы проявления реактивности:</vt:lpstr>
      <vt:lpstr>Презентация PowerPoint</vt:lpstr>
      <vt:lpstr>Методы управления реактивностью:</vt:lpstr>
      <vt:lpstr>Факторы, вызывающие нарушение состояния регуляторных систем и изменения индивидуальной реактивности:</vt:lpstr>
      <vt:lpstr>Презентация PowerPoint</vt:lpstr>
      <vt:lpstr>Презентация PowerPoint</vt:lpstr>
      <vt:lpstr>Виды резистентности</vt:lpstr>
      <vt:lpstr>Первичная резистентность</vt:lpstr>
      <vt:lpstr>Вторичная резистентность</vt:lpstr>
      <vt:lpstr>Активная резистентность</vt:lpstr>
      <vt:lpstr>Пассивная резистентность</vt:lpstr>
      <vt:lpstr>Физиологические барьеры организма</vt:lpstr>
      <vt:lpstr>К внешним барьерам относят:</vt:lpstr>
      <vt:lpstr>Презентация PowerPoint</vt:lpstr>
      <vt:lpstr>Внутренние барьеры</vt:lpstr>
      <vt:lpstr>Презентация PowerPoint</vt:lpstr>
      <vt:lpstr>Презентация PowerPoint</vt:lpstr>
      <vt:lpstr>Гемато-энцефалический барьер (ГЭБ)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Реактивность и резистентность организма.</dc:title>
  <cp:lastModifiedBy>Настя</cp:lastModifiedBy>
  <cp:revision>17</cp:revision>
  <dcterms:modified xsi:type="dcterms:W3CDTF">2013-06-15T06:48:57Z</dcterms:modified>
</cp:coreProperties>
</file>