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5" r:id="rId3"/>
    <p:sldId id="261" r:id="rId4"/>
    <p:sldId id="262" r:id="rId5"/>
    <p:sldId id="263" r:id="rId6"/>
    <p:sldId id="264" r:id="rId7"/>
    <p:sldId id="259" r:id="rId8"/>
    <p:sldId id="257" r:id="rId9"/>
    <p:sldId id="260" r:id="rId10"/>
    <p:sldId id="25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3" autoAdjust="0"/>
    <p:restoredTop sz="94662" autoAdjust="0"/>
  </p:normalViewPr>
  <p:slideViewPr>
    <p:cSldViewPr>
      <p:cViewPr varScale="1">
        <p:scale>
          <a:sx n="76" d="100"/>
          <a:sy n="76" d="100"/>
        </p:scale>
        <p:origin x="-145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6858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D84C-EAF0-45D9-932B-79F003BD055C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5331-5A81-4DE9-851D-7BEF3EA47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D84C-EAF0-45D9-932B-79F003BD055C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5331-5A81-4DE9-851D-7BEF3EA47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D84C-EAF0-45D9-932B-79F003BD055C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5331-5A81-4DE9-851D-7BEF3EA47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D84C-EAF0-45D9-932B-79F003BD055C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5331-5A81-4DE9-851D-7BEF3EA47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D84C-EAF0-45D9-932B-79F003BD055C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5331-5A81-4DE9-851D-7BEF3EA47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D84C-EAF0-45D9-932B-79F003BD055C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5331-5A81-4DE9-851D-7BEF3EA47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D84C-EAF0-45D9-932B-79F003BD055C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5331-5A81-4DE9-851D-7BEF3EA47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D84C-EAF0-45D9-932B-79F003BD055C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5331-5A81-4DE9-851D-7BEF3EA47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D84C-EAF0-45D9-932B-79F003BD055C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5331-5A81-4DE9-851D-7BEF3EA47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D84C-EAF0-45D9-932B-79F003BD055C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5331-5A81-4DE9-851D-7BEF3EA47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D84C-EAF0-45D9-932B-79F003BD055C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5331-5A81-4DE9-851D-7BEF3EA479F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7D84C-EAF0-45D9-932B-79F003BD055C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C5331-5A81-4DE9-851D-7BEF3EA479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odinga.ru/uploads/posts/2010-05/1273836174_svin2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117180" cy="1470025"/>
          </a:xfrm>
        </p:spPr>
        <p:txBody>
          <a:bodyPr/>
          <a:lstStyle/>
          <a:p>
            <a:pPr marL="182880"/>
            <a:r>
              <a:rPr lang="ru-RU" sz="4800" b="1" dirty="0" smtClean="0"/>
              <a:t>Биологические </a:t>
            </a:r>
            <a:r>
              <a:rPr lang="ru-RU" sz="4800" b="1" dirty="0"/>
              <a:t>особенности свиней</a:t>
            </a:r>
            <a:endParaRPr lang="ru-RU" sz="4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95736" y="2492894"/>
            <a:ext cx="4752528" cy="31613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060151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1"/>
            <a:ext cx="8784976" cy="2232247"/>
          </a:xfrm>
        </p:spPr>
        <p:txBody>
          <a:bodyPr/>
          <a:lstStyle/>
          <a:p>
            <a:r>
              <a:rPr lang="ru-RU" dirty="0"/>
              <a:t>Половая зрелость у свиней наступает в 6—7 месяцев, осеменение возможно в 8,5—9 месяцев. При откорме молодняк достигает живой массы 100 кг за 180— 210 дней. Отдельные животные эту массу могут набрать к 5-месячному возрасту.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5860" y="2168470"/>
            <a:ext cx="5967506" cy="44702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213528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-28275"/>
            <a:ext cx="7125112" cy="4051437"/>
          </a:xfrm>
        </p:spPr>
        <p:txBody>
          <a:bodyPr>
            <a:normAutofit/>
          </a:bodyPr>
          <a:lstStyle/>
          <a:p>
            <a:r>
              <a:rPr lang="ru-RU" b="1" dirty="0"/>
              <a:t>Свиньи</a:t>
            </a:r>
            <a:r>
              <a:rPr lang="ru-RU" dirty="0"/>
              <a:t> — высокомолочные животные. За два месяца лактации свиноматка выделяет около 250 кг молока, а отдельные животные до 350 кг и более. Молоко свиньи отличается высоким содержанием сухих веществ, белка, жира, минеральных веществ и витаминов. По общей и белковой питательности оно превосходит в 1,5 — 1,8 раза коровье молоко.</a:t>
            </a:r>
          </a:p>
          <a:p>
            <a:r>
              <a:rPr lang="ru-RU" dirty="0"/>
              <a:t>Свиньи обладают высокой скороспелостью. Уже к 6 — 8дневному возрасту живая масса поросят удваивается, к 60дневному увеличивается в17-18, а к 6 — 7-месячному — в 100 раз и более.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79712" y="3356992"/>
            <a:ext cx="5256584" cy="34878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198448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7125113" cy="924475"/>
          </a:xfrm>
        </p:spPr>
        <p:txBody>
          <a:bodyPr/>
          <a:lstStyle/>
          <a:p>
            <a:r>
              <a:rPr lang="ru-RU" sz="4000" dirty="0" smtClean="0"/>
              <a:t>            Породы свиней</a:t>
            </a:r>
            <a:endParaRPr lang="ru-RU" sz="40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27584" y="836712"/>
            <a:ext cx="7125112" cy="3547381"/>
          </a:xfrm>
        </p:spPr>
        <p:txBody>
          <a:bodyPr>
            <a:normAutofit/>
          </a:bodyPr>
          <a:lstStyle/>
          <a:p>
            <a:r>
              <a:rPr lang="ru-RU" sz="1600" b="1" dirty="0"/>
              <a:t>Крупная белая порода</a:t>
            </a:r>
            <a:r>
              <a:rPr lang="ru-RU" sz="1600" dirty="0"/>
              <a:t> — самая многочисленная в России, Белоруссии и Украине (удельный вес её составляет до 90%). Живая масса взрослых хряков 320—350 кг, маток — 230-250 кг, многоплодие в среднем — 11—11,5 поросёнка.</a:t>
            </a:r>
            <a:br>
              <a:rPr lang="ru-RU" sz="1600" dirty="0"/>
            </a:br>
            <a:r>
              <a:rPr lang="ru-RU" sz="1600" dirty="0"/>
              <a:t>Молодняк достигает живой массы 100 кг к 6— 7 месяцам и имеет толщину хребтового шпика (на уровне 6—7-го грудного позвонка) 28—32 мм. Туловище довольно длинное, грудь широкая, спина прямая. Хорошо сочетается в скрещивании с белорусской чёрно-пёстрой породой, давая жизнеспособное потомство с высокой энергией роста.</a:t>
            </a:r>
            <a:br>
              <a:rPr lang="ru-RU" sz="1600" dirty="0"/>
            </a:br>
            <a:endParaRPr lang="ru-RU" sz="16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3688" y="3789040"/>
            <a:ext cx="4896544" cy="29505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737565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16632"/>
            <a:ext cx="7125112" cy="3365902"/>
          </a:xfrm>
        </p:spPr>
        <p:txBody>
          <a:bodyPr/>
          <a:lstStyle/>
          <a:p>
            <a:r>
              <a:rPr lang="ru-RU" dirty="0">
                <a:hlinkClick r:id="rId2"/>
              </a:rPr>
              <a:t/>
            </a:r>
            <a:br>
              <a:rPr lang="ru-RU" dirty="0">
                <a:hlinkClick r:id="rId2"/>
              </a:rPr>
            </a:br>
            <a:r>
              <a:rPr lang="ru-RU" b="1" dirty="0"/>
              <a:t>Белорусская чёрно-пёстрая порода</a:t>
            </a:r>
            <a:r>
              <a:rPr lang="ru-RU" dirty="0"/>
              <a:t>— пожалуй, вторая по распространенности в бывших республиках СССР. Живая масса взрослых хряков 310—340 кг, маток — 240—250 кг, многоплодие в среднем — 10,5—11 поросят. Молодняк по энергии роста и расходу корма на прирост не уступает крупной белой породе, но у него толще шпик.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35696" y="3140968"/>
            <a:ext cx="5898444" cy="33569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677949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0"/>
            <a:ext cx="7125112" cy="3077870"/>
          </a:xfrm>
        </p:spPr>
        <p:txBody>
          <a:bodyPr/>
          <a:lstStyle/>
          <a:p>
            <a:r>
              <a:rPr lang="ru-RU" b="1" dirty="0"/>
              <a:t>Эстонская беконная</a:t>
            </a:r>
            <a:r>
              <a:rPr lang="ru-RU" dirty="0"/>
              <a:t> - одна из распространенных пород, белой масти, по внешнему виду похожа на породу </a:t>
            </a:r>
            <a:r>
              <a:rPr lang="ru-RU" dirty="0" err="1"/>
              <a:t>ландрас</a:t>
            </a:r>
            <a:r>
              <a:rPr lang="ru-RU" dirty="0"/>
              <a:t>. Живая масса взрослых хряков 300-330 кг, маток 220-250 кг, многоплодие —11 поросят и более, среднесуточный прирост живой массы составляет 700-750 г. Выход мяса в тушах — 56-60%.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9672" y="2842561"/>
            <a:ext cx="5457622" cy="36348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571933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0"/>
            <a:ext cx="8784976" cy="3372030"/>
          </a:xfrm>
        </p:spPr>
        <p:txBody>
          <a:bodyPr>
            <a:normAutofit/>
          </a:bodyPr>
          <a:lstStyle/>
          <a:p>
            <a:r>
              <a:rPr lang="ru-RU" dirty="0"/>
              <a:t>В последние годы все шире культивируются мясные породы: гемпширская, </a:t>
            </a:r>
            <a:r>
              <a:rPr lang="ru-RU" dirty="0" err="1"/>
              <a:t>ландрас</a:t>
            </a:r>
            <a:r>
              <a:rPr lang="ru-RU" dirty="0"/>
              <a:t> и </a:t>
            </a:r>
            <a:r>
              <a:rPr lang="ru-RU" dirty="0" err="1"/>
              <a:t>дюрок</a:t>
            </a:r>
            <a:r>
              <a:rPr lang="ru-RU" dirty="0"/>
              <a:t>. У молодняка толщина шпика при живой массе 100 кг не более 25 мм. У гемпширов масть чёрная с белым поясом на уровне лопаток, </a:t>
            </a:r>
            <a:r>
              <a:rPr lang="ru-RU" dirty="0" err="1"/>
              <a:t>ландрасы</a:t>
            </a:r>
            <a:r>
              <a:rPr lang="ru-RU" dirty="0"/>
              <a:t> белые, </a:t>
            </a:r>
            <a:r>
              <a:rPr lang="ru-RU" dirty="0" err="1"/>
              <a:t>дюроки</a:t>
            </a:r>
            <a:r>
              <a:rPr lang="ru-RU" dirty="0"/>
              <a:t> рыжей масти с оттенками от светло-золотистой до тёмно-коричневой. Характерный признак мясных пород — карпообразная спина. Плодовитость маток ниже, чем у местных пород. Животные требуют повышенного содержания протеина в рационе. В этом случае способны давать высокие приросты.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996952"/>
            <a:ext cx="3035826" cy="28520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6" y="4422966"/>
            <a:ext cx="3194050" cy="2393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8145" y="2636912"/>
            <a:ext cx="3275854" cy="24568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164521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1654" y="116632"/>
            <a:ext cx="7629168" cy="3062272"/>
          </a:xfrm>
        </p:spPr>
        <p:txBody>
          <a:bodyPr>
            <a:normAutofit fontScale="85000" lnSpcReduction="10000"/>
          </a:bodyPr>
          <a:lstStyle/>
          <a:p>
            <a:r>
              <a:rPr lang="ru-RU" sz="1900" dirty="0"/>
              <a:t>Свиньи — животные всеядные. Они хорошо усваивают как растительные, так и животные корма и продукты их переработки. Это расширяет возможности их разведения при самых различных кормовых условиях. Свиньи в 2 раза лучше, чем крупный рогатый скот, и в 1,5—2 раза лучше, чем овцы, используют питательные вещества корма на прирост</a:t>
            </a:r>
            <a:r>
              <a:rPr lang="ru-RU" sz="1900" dirty="0" smtClean="0"/>
              <a:t>.</a:t>
            </a:r>
          </a:p>
          <a:p>
            <a:r>
              <a:rPr lang="ru-RU" sz="1900" dirty="0"/>
              <a:t>На 1 кг прироста живой массы им требуется всего 4—4,5 кормовой единицы (крупному рогатому скоту — 9—10 кормовых единиц). Они имеют самый высокий убойный выход продукции: у молодняка при живой массе 80—100 кг он составляет 70—75%, при живой массе 100— 125 кг — 76—80%, при живой массе 150 кг и более — 80—85%.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3666607"/>
            <a:ext cx="4046757" cy="30350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96238" y="3564574"/>
            <a:ext cx="4413870" cy="33104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240557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88640"/>
            <a:ext cx="7125112" cy="4051437"/>
          </a:xfrm>
        </p:spPr>
        <p:txBody>
          <a:bodyPr/>
          <a:lstStyle/>
          <a:p>
            <a:r>
              <a:rPr lang="ru-RU" sz="2000" dirty="0"/>
              <a:t>Основная особенность свиней — их высокое многоплодие. Одна свиноматка при правильных кормлении, содержании и уходе за один опорос даёт 10—14 поросят. Известны случаи рождения более 30 поросят. А непродолжительный период беременности (супоросности; 114 дней; возможны разбежки от 102 до 128 дней) и лактации (3—4 недели) позволяют при хорошем кормлении и уходе получать от свиноматки по 2 опороса в год</a:t>
            </a:r>
            <a:r>
              <a:rPr lang="ru-RU" dirty="0"/>
              <a:t>. 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63888" y="3645024"/>
            <a:ext cx="5119973" cy="30809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426359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16632"/>
            <a:ext cx="7125112" cy="4051437"/>
          </a:xfrm>
        </p:spPr>
        <p:txBody>
          <a:bodyPr/>
          <a:lstStyle/>
          <a:p>
            <a:r>
              <a:rPr lang="ru-RU" dirty="0"/>
              <a:t>Свиньи относятся к наиболее скороспелым животным, поэтому затраты на их разведение и откорм в приусадебном хозяйстве быстро окупаются. За сравнительно короткое время можно получать большое количество мяса и сала.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Свинина обладает высокой калорийностью, в отличие от мяса других животных в ней содержится меньше воды (60—62%) и больше жира (до 57%). Она хорошо консервируется, при засолке и копчении не только не снижает своих качеств, но и становится более ценной в пищевом отношении и пригодной для длительного хранения.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3768" y="3933056"/>
            <a:ext cx="4536504" cy="27219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471075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TM01972873[[fn=Лето]]</Template>
  <TotalTime>125</TotalTime>
  <Words>357</Words>
  <Application>Microsoft Office PowerPoint</Application>
  <PresentationFormat>Экран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Summer</vt:lpstr>
      <vt:lpstr>Биологические особенности свиней</vt:lpstr>
      <vt:lpstr>Слайд 2</vt:lpstr>
      <vt:lpstr>            Породы свиней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Биологические особенности свиней</dc:title>
  <dc:creator>S</dc:creator>
  <cp:lastModifiedBy>Блохина</cp:lastModifiedBy>
  <cp:revision>10</cp:revision>
  <dcterms:created xsi:type="dcterms:W3CDTF">2015-11-04T10:26:54Z</dcterms:created>
  <dcterms:modified xsi:type="dcterms:W3CDTF">2020-03-25T08:44:32Z</dcterms:modified>
</cp:coreProperties>
</file>