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310" r:id="rId4"/>
    <p:sldId id="309" r:id="rId5"/>
    <p:sldId id="258" r:id="rId6"/>
    <p:sldId id="259" r:id="rId7"/>
    <p:sldId id="267" r:id="rId8"/>
    <p:sldId id="260" r:id="rId9"/>
    <p:sldId id="261" r:id="rId10"/>
    <p:sldId id="31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5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07" r:id="rId41"/>
    <p:sldId id="308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4847D6C-1167-40DF-A374-97FD67AA3E86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14A6F5D-3333-4FB9-965A-98F573218F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47D6C-1167-40DF-A374-97FD67AA3E86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6F5D-3333-4FB9-965A-98F573218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4847D6C-1167-40DF-A374-97FD67AA3E86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4A6F5D-3333-4FB9-965A-98F573218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47D6C-1167-40DF-A374-97FD67AA3E86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6F5D-3333-4FB9-965A-98F573218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847D6C-1167-40DF-A374-97FD67AA3E86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14A6F5D-3333-4FB9-965A-98F573218F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47D6C-1167-40DF-A374-97FD67AA3E86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6F5D-3333-4FB9-965A-98F573218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47D6C-1167-40DF-A374-97FD67AA3E86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6F5D-3333-4FB9-965A-98F573218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47D6C-1167-40DF-A374-97FD67AA3E86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6F5D-3333-4FB9-965A-98F573218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847D6C-1167-40DF-A374-97FD67AA3E86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6F5D-3333-4FB9-965A-98F573218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47D6C-1167-40DF-A374-97FD67AA3E86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6F5D-3333-4FB9-965A-98F573218F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47D6C-1167-40DF-A374-97FD67AA3E86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A6F5D-3333-4FB9-965A-98F573218F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4847D6C-1167-40DF-A374-97FD67AA3E86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14A6F5D-3333-4FB9-965A-98F573218F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Бабезиоз собак (пироплазмоз)‏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edia73.ru/upload/iblock/440/44050295ef0a01a1fa2f47848ef57f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4625244" cy="308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2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Биология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pets-wiki.com/wp-content/uploads/2017/11/zarazh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1437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1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Эпизоотологические данные.</a:t>
            </a:r>
            <a:r>
              <a:rPr lang="ru-RU" b="0" dirty="0"/>
              <a:t> </a:t>
            </a:r>
            <a:br>
              <a:rPr lang="ru-RU" b="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Заболевают бабезиозом и гибнут чаще охотничьи собаки разных пород. </a:t>
            </a:r>
            <a:endParaRPr lang="ru-RU" dirty="0"/>
          </a:p>
          <a:p>
            <a:r>
              <a:rPr lang="ru-RU" b="1" dirty="0"/>
              <a:t>Пироплазмоз собак регистри­руется на Северном Кавказе, Украине, на Урале, в Белоруссии, районах Западной Сибири и в Центрально-Черноземных облас­тях Российской Федерации. Данная болезнь считается природно-очаговой, так как к пироплазмозу чувствительны также ено­товидные собаки и лисицы. Заболевание наблюдается в летние месяцы. Тяжело переболевают щенята. Клещи-переносчики наи­более часто прикрепляются в нижней части шеи и в области груд­ной клетки, на поверхности ушных раковин. Могут встречаться клещи и на других участках тела собак. Большое количество кле­щей сосредоточено в биотопах, характеризующихся густой дре­весной и кустарниковой растительностью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61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Основными переносчиками возбудителя пироплазмоза со­бак являются клещи </a:t>
            </a:r>
            <a:r>
              <a:rPr lang="en-US" b="1" dirty="0" err="1"/>
              <a:t>Dermacentor</a:t>
            </a:r>
            <a:r>
              <a:rPr lang="en-US" b="1" dirty="0"/>
              <a:t> </a:t>
            </a:r>
            <a:r>
              <a:rPr lang="en-US" b="1" dirty="0" err="1"/>
              <a:t>marginatus</a:t>
            </a:r>
            <a:r>
              <a:rPr lang="ru-RU" b="1" dirty="0"/>
              <a:t>, </a:t>
            </a:r>
            <a:r>
              <a:rPr lang="en-US" b="1" dirty="0" err="1"/>
              <a:t>Dermacentor</a:t>
            </a:r>
            <a:r>
              <a:rPr lang="en-US" b="1" dirty="0"/>
              <a:t> </a:t>
            </a:r>
            <a:r>
              <a:rPr lang="en-US" b="1" dirty="0" err="1"/>
              <a:t>pictus</a:t>
            </a:r>
            <a:r>
              <a:rPr lang="ru-RU" b="1" dirty="0"/>
              <a:t>, </a:t>
            </a:r>
            <a:r>
              <a:rPr lang="en-US" b="1" dirty="0" err="1"/>
              <a:t>Rhipicephalus</a:t>
            </a:r>
            <a:r>
              <a:rPr lang="en-US" b="1" dirty="0"/>
              <a:t> </a:t>
            </a:r>
            <a:r>
              <a:rPr lang="en-US" b="1" dirty="0" err="1"/>
              <a:t>turanicus</a:t>
            </a:r>
            <a:r>
              <a:rPr lang="ru-RU" b="1" dirty="0"/>
              <a:t>, </a:t>
            </a:r>
            <a:r>
              <a:rPr lang="en-US" b="1" dirty="0" err="1"/>
              <a:t>Rhipicephalus</a:t>
            </a:r>
            <a:r>
              <a:rPr lang="en-US" b="1" dirty="0"/>
              <a:t> </a:t>
            </a:r>
            <a:r>
              <a:rPr lang="en-US" b="1" dirty="0" err="1"/>
              <a:t>sanquineus</a:t>
            </a:r>
            <a:r>
              <a:rPr lang="ru-RU" b="1" dirty="0"/>
              <a:t>.</a:t>
            </a:r>
          </a:p>
          <a:p>
            <a:r>
              <a:rPr lang="ru-RU" b="1" dirty="0"/>
              <a:t>Передача пироплазм клещами происходит </a:t>
            </a:r>
            <a:r>
              <a:rPr lang="ru-RU" b="1" dirty="0" err="1"/>
              <a:t>трансовариально</a:t>
            </a:r>
            <a:r>
              <a:rPr lang="ru-RU" b="1" dirty="0"/>
              <a:t>.</a:t>
            </a:r>
          </a:p>
          <a:p>
            <a:r>
              <a:rPr lang="ru-RU" b="1" dirty="0"/>
              <a:t>В Воронеже самая высокая экстенсивность инвазии (ЭИ = 76,9 %) зарегистрирована у собак породы ротвейлер, несколько ниже – 64,3 и 60,0 % у русских спаниелей и эрдельтерьеров. Средняя ЭИ отмечена у немецких, </a:t>
            </a:r>
            <a:r>
              <a:rPr lang="ru-RU" b="1" dirty="0" err="1"/>
              <a:t>кавказких</a:t>
            </a:r>
            <a:r>
              <a:rPr lang="ru-RU" b="1" dirty="0"/>
              <a:t> и среднеазиатских овчарок – 53,8 – 50,0 % соответственно. Ниже средней ЭИ установлена у лаек, ирландских сеттеров, боксеров, черных и </a:t>
            </a:r>
            <a:r>
              <a:rPr lang="ru-RU" b="1" dirty="0" err="1"/>
              <a:t>стаффердширских</a:t>
            </a:r>
            <a:r>
              <a:rPr lang="ru-RU" b="1" dirty="0"/>
              <a:t> терьеров, а также у беспородных и помесных собак – 33,3 – 31,3 %. Самая низкая ЭИ зарегистрирована у пуделей и колли – 28,6 %.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18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Из литературных источников видно, что чаще других пород болеют колли, боксеры, ротвейлеры, пудели, немецкие и </a:t>
            </a:r>
            <a:r>
              <a:rPr lang="ru-RU" b="1" dirty="0" err="1"/>
              <a:t>кавказкие</a:t>
            </a:r>
            <a:r>
              <a:rPr lang="ru-RU" b="1" dirty="0"/>
              <a:t> овчарки. </a:t>
            </a:r>
            <a:endParaRPr lang="ru-RU" b="1" dirty="0" smtClean="0"/>
          </a:p>
          <a:p>
            <a:r>
              <a:rPr lang="ru-RU" b="1" dirty="0" smtClean="0"/>
              <a:t>Часто </a:t>
            </a:r>
            <a:r>
              <a:rPr lang="ru-RU" b="1" dirty="0"/>
              <a:t>отмечается пироплазмоз у собак охотничьих пород: фокстерьеров, такс, русских спаниелей, курцхааров. </a:t>
            </a:r>
            <a:endParaRPr lang="ru-RU" b="1" dirty="0" smtClean="0"/>
          </a:p>
          <a:p>
            <a:r>
              <a:rPr lang="ru-RU" b="1" dirty="0" smtClean="0"/>
              <a:t>Реже </a:t>
            </a:r>
            <a:r>
              <a:rPr lang="ru-RU" b="1" dirty="0"/>
              <a:t>других пород болеют мелкие декоративные собаки: тойтерьеры, карликовые пинчеры, хины. </a:t>
            </a:r>
            <a:endParaRPr lang="ru-RU" b="1" dirty="0" smtClean="0"/>
          </a:p>
          <a:p>
            <a:r>
              <a:rPr lang="ru-RU" b="1" dirty="0" smtClean="0"/>
              <a:t>Значительно </a:t>
            </a:r>
            <a:r>
              <a:rPr lang="ru-RU" b="1" dirty="0"/>
              <a:t>тяжелее переносят пироплазмоз ризеншнауцеры, колли, пудели. У беспородных собак отмечается хроническое течение заболевания </a:t>
            </a:r>
          </a:p>
        </p:txBody>
      </p:sp>
    </p:spTree>
    <p:extLst>
      <p:ext uri="{BB962C8B-B14F-4D97-AF65-F5344CB8AC3E}">
        <p14:creationId xmlns:p14="http://schemas.microsoft.com/office/powerpoint/2010/main" val="12970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7239000" cy="61926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При исследовании возрастного состава собак среди поступивших на прием животных установлено, что собаки старше 7 лет подвержены заболеванию пироплазмозом (бабезиозом) в наибольшей степени. Наименьшая восприимчивость была выявлена у животных в возрасте до 1 </a:t>
            </a:r>
            <a:r>
              <a:rPr lang="ru-RU" b="1" dirty="0" smtClean="0"/>
              <a:t>года</a:t>
            </a:r>
          </a:p>
          <a:p>
            <a:r>
              <a:rPr lang="ru-RU" b="1" dirty="0" smtClean="0"/>
              <a:t>Это </a:t>
            </a:r>
            <a:r>
              <a:rPr lang="ru-RU" b="1" dirty="0"/>
              <a:t>противоречит ранее известным материалам С.В. </a:t>
            </a:r>
            <a:r>
              <a:rPr lang="ru-RU" b="1" dirty="0" err="1"/>
              <a:t>Новгородцевой</a:t>
            </a:r>
            <a:r>
              <a:rPr lang="ru-RU" b="1" dirty="0"/>
              <a:t> (1996), Е.А. Деевой (1997) и Т.В. Балагула (2000), согласно которым наибольшую заболеваемость отмечали у собак в возрасте от 1 года до 5 лет, а наименьшую – у собак старше 10 лет.</a:t>
            </a:r>
          </a:p>
          <a:p>
            <a:r>
              <a:rPr lang="ru-RU" b="1" dirty="0"/>
              <a:t>Болезнь нередко протекает в ассоциативной форме с другими заболеваниями, такими как чума, лептоспироз, инфекционный гепатит и </a:t>
            </a:r>
            <a:r>
              <a:rPr lang="ru-RU" b="1" dirty="0" err="1"/>
              <a:t>парвовирусный</a:t>
            </a:r>
            <a:r>
              <a:rPr lang="ru-RU" b="1" dirty="0"/>
              <a:t> энтерит.</a:t>
            </a:r>
          </a:p>
        </p:txBody>
      </p:sp>
    </p:spTree>
    <p:extLst>
      <p:ext uri="{BB962C8B-B14F-4D97-AF65-F5344CB8AC3E}">
        <p14:creationId xmlns:p14="http://schemas.microsoft.com/office/powerpoint/2010/main" val="50626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ru-RU" u="sng" dirty="0"/>
              <a:t>Патогенез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7444680" cy="57332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Развитие </a:t>
            </a:r>
            <a:r>
              <a:rPr lang="ru-RU" dirty="0"/>
              <a:t>болезненного процесса начинается со времени проникновения возбудителя в организм. Быстрое раз­множение пироплазм сопровождается выделением продуктов обмена веществ. Снижение количества эритроцитов ведет к ане­мии. Количественные и качественные изменения в крови сопро­вождаются нарушением </a:t>
            </a:r>
            <a:r>
              <a:rPr lang="ru-RU" dirty="0" err="1"/>
              <a:t>окислительно</a:t>
            </a:r>
            <a:r>
              <a:rPr lang="ru-RU" dirty="0"/>
              <a:t>-восстановительных про­цессов. У большинства животных в начале болезни усиливается перистальтика кишечника.</a:t>
            </a:r>
          </a:p>
          <a:p>
            <a:r>
              <a:rPr lang="ru-RU" dirty="0"/>
              <a:t>Снижение количества эритроцитов в 2 - 2,5 раза влечет за собой кислородную недостаточность в организме. Учащение дыхания сопровождается одышкой, застойными явлениями в малом круге кровообращения. Возможен отек легких. Развива­ются явления ацидоза. Гиперплазия клеток РЭС сопровождает­ся увеличением объема селезенки, печени, лимфатических узлов.</a:t>
            </a:r>
          </a:p>
          <a:p>
            <a:r>
              <a:rPr lang="ru-RU" dirty="0"/>
              <a:t>При разрушении эритроцитов освобождается гемоглобин, который частично улавливается и перерабатывается печенью в желчные пигменты. А так как количество гемоглобина освобож­дается во много раз больше, чем у здоровых животных, то и в кровь поступает значительно больше желчных пигментов, кото­рые оседают в разных тканях и вызывают желтуху. Кроме того, гемоглобин выделяется из организма почками с мочой, и поэто­му у больных животных находят гемоглобинурию.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55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Клинические признаки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Инкубационный период 6 - 20 дней. При острой форме пироплазмоза у собак быстро поднимается температура тела до 40 - 42°С и держится в течение 2 - 3 суток. Пульс учащенный (120 - 160 ударов в минуту), нитевидный. Дыхание зат­рудненное и учащенное (36 - 48 в минуту). Анемичность и желтушность слизистых оболочек. Иногда развивается конъюнкти­вит. Гемоглобинурия. Аппетит нарушен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682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 fontScale="92500"/>
          </a:bodyPr>
          <a:lstStyle/>
          <a:p>
            <a:r>
              <a:rPr lang="ru-RU" dirty="0"/>
              <a:t>У больных часто быва­ет рвота, появляется понос, но чаще запор. В конце болезни со­баки почти не выделяют экскрементов, а если и выделяют, то с кровью. Походка становится затрудненной. Животные лежат в состоянии апатии. При пальпации прощупывается увеличенная селезенка.</a:t>
            </a:r>
          </a:p>
          <a:p>
            <a:r>
              <a:rPr lang="ru-RU" dirty="0"/>
              <a:t>Количество красных кровяных телец снижается на 40 - 70 %, гемоглобина - на 30 - 60 %, лейкоцитов - на 50 %. Отмечают </a:t>
            </a:r>
            <a:r>
              <a:rPr lang="ru-RU" dirty="0" err="1"/>
              <a:t>анизоцитоз</a:t>
            </a:r>
            <a:r>
              <a:rPr lang="ru-RU" dirty="0"/>
              <a:t>, </a:t>
            </a:r>
            <a:r>
              <a:rPr lang="ru-RU" dirty="0" err="1"/>
              <a:t>поикилоцитоз</a:t>
            </a:r>
            <a:r>
              <a:rPr lang="ru-RU" dirty="0"/>
              <a:t>, </a:t>
            </a:r>
            <a:r>
              <a:rPr lang="ru-RU" dirty="0" err="1"/>
              <a:t>полихроматофилию</a:t>
            </a:r>
            <a:r>
              <a:rPr lang="ru-RU" dirty="0"/>
              <a:t> и </a:t>
            </a:r>
            <a:r>
              <a:rPr lang="ru-RU" dirty="0" err="1"/>
              <a:t>базофильную</a:t>
            </a:r>
            <a:r>
              <a:rPr lang="ru-RU" dirty="0"/>
              <a:t> зер­нистость. </a:t>
            </a:r>
            <a:r>
              <a:rPr lang="ru-RU" dirty="0" err="1"/>
              <a:t>Переболевание</a:t>
            </a:r>
            <a:r>
              <a:rPr lang="ru-RU" dirty="0"/>
              <a:t> длится 1 - 9 дней. При нарастании кли­нических признаков падеж наступает на 3 - 5-й день болезни.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391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Хроническое течение характеризуется развитием анемии, мышечной слабостью и истощением. У животных отмечают бы­струю утомляемость, изменчивый аппетит. Температура тела повышается до 40 - 41°С только в начале, а потом снижается до нормы или может быть немного выше или ниже ее. При хрони­ческом течении бывает несколько обострений, из которых пер­вое оказывается наиболее тяжелым. Пироплазмы обнаружива­ются в крови во время первых обострений. Периодически появ­ляются поносы с ярко-желтым окрашиванием фекальных масс. Продолжительность болезни 3 - 8 недель. При хроническом тече­нии пироплазмоза собаки гибнут редко. Болезнь заканчивается постепенным выздоровлением.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44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u="sng" dirty="0"/>
              <a:t>Иммунитет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571184" cy="54750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Процессы</a:t>
            </a:r>
            <a:r>
              <a:rPr lang="ru-RU" b="1" dirty="0"/>
              <a:t>, происходящие при формировании иммунитета, характеризуются фагоцитозом (как в первичном очаге, так и в органах), образованием антител, изменением качества клеток </a:t>
            </a:r>
            <a:r>
              <a:rPr lang="ru-RU" b="1" dirty="0" err="1"/>
              <a:t>эритроидного</a:t>
            </a:r>
            <a:r>
              <a:rPr lang="ru-RU" b="1" dirty="0"/>
              <a:t> ряда. Последующее носительство паразитов после </a:t>
            </a:r>
            <a:r>
              <a:rPr lang="ru-RU" b="1" dirty="0" err="1"/>
              <a:t>переболевания</a:t>
            </a:r>
            <a:r>
              <a:rPr lang="ru-RU" b="1" dirty="0"/>
              <a:t>, обеспечивая изменения качества синтезируемых эритроцитов, поддерживает устойчивый иммунитет.</a:t>
            </a:r>
          </a:p>
          <a:p>
            <a:r>
              <a:rPr lang="ru-RU" b="1" dirty="0"/>
              <a:t>Таким образом, иммунитет при пироплазмозе собак не создает абсолютного препятствия для размножения паразитов, а лишь обеспечивает ограничение паразитарного воздействия на </a:t>
            </a:r>
            <a:r>
              <a:rPr lang="ru-RU" b="1" dirty="0" err="1"/>
              <a:t>макроорганизм</a:t>
            </a:r>
            <a:r>
              <a:rPr lang="ru-RU" b="1" dirty="0"/>
              <a:t> с элиминацией патогенного агента через неопределенный срок в онтогенезе животного – </a:t>
            </a:r>
            <a:r>
              <a:rPr lang="ru-RU" b="1" dirty="0" smtClean="0"/>
              <a:t>хозяина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606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Пироплазмоз собак (по международной классификации бабезиоз) - остро или хронически протекающая болезнь, вызываемая </a:t>
            </a:r>
            <a:r>
              <a:rPr lang="en-US" b="1" dirty="0" err="1"/>
              <a:t>Piroplasma</a:t>
            </a:r>
            <a:r>
              <a:rPr lang="en-US" b="1" dirty="0"/>
              <a:t> </a:t>
            </a:r>
            <a:r>
              <a:rPr lang="en-US" b="1" dirty="0" err="1"/>
              <a:t>canis</a:t>
            </a:r>
            <a:r>
              <a:rPr lang="ru-RU" b="1" dirty="0"/>
              <a:t>, сопровождающаяся вы­сокой температурой, желтушностью и анемичностью слизистых оболочек, гемоглобинурией, атонией кишечника, учащенным сердцебиением.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51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>
            <a:normAutofit fontScale="92500"/>
          </a:bodyPr>
          <a:lstStyle/>
          <a:p>
            <a:r>
              <a:rPr lang="ru-RU" b="1" u="sng" dirty="0"/>
              <a:t>Патологоанатомические изменения</a:t>
            </a:r>
            <a:r>
              <a:rPr lang="ru-RU" b="1" dirty="0"/>
              <a:t>. Трупы павших живот­ных истощены. Слизистые и серозные оболочки бледно-желто­го цвета. Селезенка, бронхиальные и </a:t>
            </a:r>
            <a:r>
              <a:rPr lang="ru-RU" b="1" dirty="0" err="1"/>
              <a:t>мезентериальные</a:t>
            </a:r>
            <a:r>
              <a:rPr lang="ru-RU" b="1" dirty="0"/>
              <a:t> лимфа­тические узлы увеличены, с кровоизлияниями. Почки увеличе­ны, их паренхима дряблая, под капсулой точечные кровоизлия­ния. Моча красного цвета, слизистая мочевого пузыря покрыта точечными или разлитыми кровоизлияниями. Печень увеличе­на, желто-глинистого цвета. Сердце увеличено, мышца его блед­ная и дряблая и часто покрыта кровоизлияниями.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834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Диагноз</a:t>
            </a:r>
            <a:r>
              <a:rPr lang="ru-RU" b="1" dirty="0"/>
              <a:t> ставят на основании комплексных исследований. При этом учитывают эпизоотологические данные, клинические признаки и результаты микроскопии мазков крови. В мазках крови находят одиночные или наиболее характерные парные грушевидные пироплазмы, длина которых больше радиуса эрит­роцита. Пироплазмы расположены под острым углом.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456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Лабораторные исследования следует проводить как в период лечения, так и в течение последующего реабилитационного периода.</a:t>
            </a:r>
          </a:p>
          <a:p>
            <a:r>
              <a:rPr lang="ru-RU" b="1" dirty="0"/>
              <a:t>От пироплазмоза следует отличать чуму плотоядных, для которой характерны нервные расстройства, а также катараль­ные изменения в кишечнике и дыхательных органах.</a:t>
            </a:r>
          </a:p>
          <a:p>
            <a:r>
              <a:rPr lang="ru-RU" b="1" dirty="0"/>
              <a:t>Разработана иммунодиагностика - реакция преципитации в геле. Рекомендуется также использовать биологический метод диагностики - заражение щенков кровью больных или павших животных.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205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u="sng" dirty="0"/>
              <a:t>Лечение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Применяют </a:t>
            </a:r>
            <a:r>
              <a:rPr lang="ru-RU" b="1" dirty="0" err="1"/>
              <a:t>азидин</a:t>
            </a:r>
            <a:r>
              <a:rPr lang="ru-RU" b="1" dirty="0"/>
              <a:t> в дозе 0,0035 г/кг внутримышечно в 7 % растворе. Через сутки инъекцию повторяют.</a:t>
            </a:r>
          </a:p>
          <a:p>
            <a:r>
              <a:rPr lang="ru-RU" b="1" dirty="0" err="1"/>
              <a:t>Трипансинь</a:t>
            </a:r>
            <a:r>
              <a:rPr lang="ru-RU" b="1" dirty="0"/>
              <a:t> (</a:t>
            </a:r>
            <a:r>
              <a:rPr lang="ru-RU" b="1" dirty="0" err="1"/>
              <a:t>трипанблау</a:t>
            </a:r>
            <a:r>
              <a:rPr lang="ru-RU" b="1" dirty="0"/>
              <a:t>) используют в дозе 0,005 г на 1 кг массы животного в форме 1 % раствора. В качестве растворителя применяют 0,3 - 0,4 % раствор хлорида натрия при внутривенном введении и 5 % раствор цитрата натрия при подкожном введении.</a:t>
            </a:r>
          </a:p>
          <a:p>
            <a:r>
              <a:rPr lang="ru-RU" b="1" dirty="0" err="1"/>
              <a:t>Флавакридин</a:t>
            </a:r>
            <a:r>
              <a:rPr lang="ru-RU" b="1" dirty="0"/>
              <a:t> (</a:t>
            </a:r>
            <a:r>
              <a:rPr lang="ru-RU" b="1" dirty="0" err="1"/>
              <a:t>трипафлавин</a:t>
            </a:r>
            <a:r>
              <a:rPr lang="ru-RU" b="1" dirty="0"/>
              <a:t>) рекомендуют в дозе 0,003 - 0,004 г/кг в 1 % водном растворе внутривенно.</a:t>
            </a:r>
          </a:p>
          <a:p>
            <a:r>
              <a:rPr lang="ru-RU" b="1" dirty="0" err="1"/>
              <a:t>Пироплазмин</a:t>
            </a:r>
            <a:r>
              <a:rPr lang="ru-RU" b="1" dirty="0"/>
              <a:t> (акарин) в дозе 0,00025 г/кг в 1 % водном растворе инъецируют под кожу.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66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Верибен</a:t>
            </a:r>
            <a:r>
              <a:rPr lang="ru-RU" b="1" dirty="0"/>
              <a:t> (</a:t>
            </a:r>
            <a:r>
              <a:rPr lang="ru-RU" b="1" dirty="0" err="1"/>
              <a:t>диминазин</a:t>
            </a:r>
            <a:r>
              <a:rPr lang="ru-RU" b="1" dirty="0"/>
              <a:t>) предварительно растворяют в дистиллированной воде и применяют в дозе 3,5 мг/кг. Содержание одного пакета (2,36 г) растворяют в 25 мл дистиллированной воды. Полученный раствор вводят внутримышечно из расчета 1 мл на 10 кг массы тела животного.</a:t>
            </a:r>
          </a:p>
          <a:p>
            <a:r>
              <a:rPr lang="ru-RU" b="1" dirty="0" err="1"/>
              <a:t>Диамидин</a:t>
            </a:r>
            <a:r>
              <a:rPr lang="ru-RU" b="1" dirty="0"/>
              <a:t> (</a:t>
            </a:r>
            <a:r>
              <a:rPr lang="ru-RU" b="1" dirty="0" err="1"/>
              <a:t>золг</a:t>
            </a:r>
            <a:r>
              <a:rPr lang="ru-RU" b="1" dirty="0"/>
              <a:t>) применяют в дозе 0,001 - 0,002 г на 1 кг массы внутримышечно в 10 % растворе дистиллированной воды.</a:t>
            </a:r>
          </a:p>
          <a:p>
            <a:r>
              <a:rPr lang="ru-RU" b="1" dirty="0"/>
              <a:t>1 - 2 % водный раствор </a:t>
            </a:r>
            <a:r>
              <a:rPr lang="ru-RU" b="1" dirty="0" err="1"/>
              <a:t>гемоспоридина</a:t>
            </a:r>
            <a:r>
              <a:rPr lang="ru-RU" b="1" dirty="0"/>
              <a:t> вводят под кожу в дозе 0,0003 - 0,0008 г/кг (ослабленным животным лечебную дозу рекомендуется вводить в два приема с интервалом 6 - 12 ч).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624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Назначение </a:t>
            </a:r>
            <a:r>
              <a:rPr lang="ru-RU" b="1" dirty="0" err="1"/>
              <a:t>неозидина</a:t>
            </a:r>
            <a:r>
              <a:rPr lang="ru-RU" b="1" dirty="0"/>
              <a:t> М для лечения пироплазмоза собак в рекомендуемых дозах 3,5 – 4,2 мг/кг по ДВ проблематично, поскольку наблюдаются выраженные побочные реакции в организме животных. Однократное и двукратное (с интервалом трое суток) внутримышечное применение </a:t>
            </a:r>
            <a:r>
              <a:rPr lang="ru-RU" b="1" dirty="0" err="1"/>
              <a:t>неозидина</a:t>
            </a:r>
            <a:r>
              <a:rPr lang="ru-RU" b="1" dirty="0"/>
              <a:t> М в дозе 3,1 мг/кг по ДВ с профилактической целью эффективно при введении животным за 5 суток до заражения и не эффективно – за 10 </a:t>
            </a:r>
            <a:r>
              <a:rPr lang="ru-RU" b="1" dirty="0" smtClean="0"/>
              <a:t>суток.</a:t>
            </a:r>
            <a:endParaRPr lang="ru-RU" b="1" dirty="0"/>
          </a:p>
          <a:p>
            <a:r>
              <a:rPr lang="ru-RU" b="1" dirty="0"/>
              <a:t>Протеид (0,05 %) и </a:t>
            </a:r>
            <a:r>
              <a:rPr lang="ru-RU" b="1" dirty="0" err="1"/>
              <a:t>дельцид</a:t>
            </a:r>
            <a:r>
              <a:rPr lang="ru-RU" b="1" dirty="0"/>
              <a:t> (0,0016 %) при опрыскивании всего тела, в дозе 200 мл, предохраняет собак от нападения иксодовых клещей в течение 9 суток.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109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/>
          </a:bodyPr>
          <a:lstStyle/>
          <a:p>
            <a:r>
              <a:rPr lang="ru-RU" b="1" dirty="0" err="1"/>
              <a:t>Пурофен</a:t>
            </a:r>
            <a:r>
              <a:rPr lang="ru-RU" b="1" dirty="0"/>
              <a:t> (1 мл/ 10 кг) и </a:t>
            </a:r>
            <a:r>
              <a:rPr lang="ru-RU" b="1" dirty="0" err="1"/>
              <a:t>дельтрин</a:t>
            </a:r>
            <a:r>
              <a:rPr lang="ru-RU" b="1" dirty="0"/>
              <a:t> (2 мл / 10 кг) при </a:t>
            </a:r>
            <a:r>
              <a:rPr lang="ru-RU" b="1" dirty="0" err="1"/>
              <a:t>топикальном</a:t>
            </a:r>
            <a:r>
              <a:rPr lang="ru-RU" b="1" dirty="0"/>
              <a:t> нанесении в области холки обладают защитным действием против иксодовых клещей в течение 11 – 12 дней соответственно.</a:t>
            </a:r>
          </a:p>
          <a:p>
            <a:r>
              <a:rPr lang="ru-RU" b="1" dirty="0" smtClean="0"/>
              <a:t>Одновременно </a:t>
            </a:r>
            <a:r>
              <a:rPr lang="ru-RU" b="1" dirty="0"/>
              <a:t>проводят симптоматическую, патогенетическую и иммуностимулирующую терапию и улучшают кормление и </a:t>
            </a:r>
            <a:r>
              <a:rPr lang="ru-RU" b="1" dirty="0" smtClean="0"/>
              <a:t>уход.</a:t>
            </a:r>
          </a:p>
          <a:p>
            <a:r>
              <a:rPr lang="ru-RU" b="1" dirty="0" smtClean="0"/>
              <a:t>После </a:t>
            </a:r>
            <a:r>
              <a:rPr lang="ru-RU" b="1" dirty="0"/>
              <a:t>выздоровления в течение двух недель собак ограничивают в движении. Переболевших охотничьих собак не рекомендуется эксплуатировать в текущем сезоне.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680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u="sng" dirty="0"/>
              <a:t>Профилактика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В </a:t>
            </a:r>
            <a:r>
              <a:rPr lang="ru-RU" b="1" dirty="0"/>
              <a:t>неблагополучной местности проводят весеннюю и осеннюю </a:t>
            </a:r>
            <a:r>
              <a:rPr lang="ru-RU" b="1" dirty="0" err="1"/>
              <a:t>химиопрофилактику</a:t>
            </a:r>
            <a:r>
              <a:rPr lang="ru-RU" b="1" dirty="0"/>
              <a:t> препаратами (</a:t>
            </a:r>
            <a:r>
              <a:rPr lang="ru-RU" b="1" dirty="0" err="1"/>
              <a:t>азидин</a:t>
            </a:r>
            <a:r>
              <a:rPr lang="ru-RU" b="1" dirty="0"/>
              <a:t>, </a:t>
            </a:r>
            <a:r>
              <a:rPr lang="ru-RU" b="1" dirty="0" err="1"/>
              <a:t>трипансинь</a:t>
            </a:r>
            <a:r>
              <a:rPr lang="ru-RU" b="1" dirty="0"/>
              <a:t>, </a:t>
            </a:r>
            <a:r>
              <a:rPr lang="ru-RU" b="1" dirty="0" err="1"/>
              <a:t>пироплазмин</a:t>
            </a:r>
            <a:r>
              <a:rPr lang="ru-RU" b="1" dirty="0"/>
              <a:t> и др.). Лечебные средства целесообразно давать животным перед выходом их на охоту. При использовании собак в биотопах, характеризующихся большой численностью иксодовых клещей, рекомендуется через каждые 10 дней проводить </a:t>
            </a:r>
            <a:r>
              <a:rPr lang="ru-RU" b="1" dirty="0" err="1"/>
              <a:t>химиопрофилактику</a:t>
            </a:r>
            <a:r>
              <a:rPr lang="ru-RU" b="1" dirty="0"/>
              <a:t> </a:t>
            </a:r>
            <a:r>
              <a:rPr lang="ru-RU" b="1" dirty="0" err="1"/>
              <a:t>азидином</a:t>
            </a:r>
            <a:r>
              <a:rPr lang="ru-RU" b="1" dirty="0"/>
              <a:t>. Проводят уничтожение клещей в помещениях и на животных. Животных периодически обрабатывают репеллентами.</a:t>
            </a:r>
          </a:p>
          <a:p>
            <a:r>
              <a:rPr lang="ru-RU" b="1" dirty="0"/>
              <a:t>Для профилактики вторичных  </a:t>
            </a:r>
            <a:r>
              <a:rPr lang="ru-RU" b="1" dirty="0" err="1"/>
              <a:t>гепатопатий</a:t>
            </a:r>
            <a:r>
              <a:rPr lang="ru-RU" b="1" dirty="0"/>
              <a:t> при пироплазмозе собак в комплексе лечебных мероприятий, наряду со специфической терапией, необходимо с первого дня лечения включать </a:t>
            </a:r>
            <a:r>
              <a:rPr lang="ru-RU" b="1" dirty="0" err="1"/>
              <a:t>гепатопротекторные</a:t>
            </a:r>
            <a:r>
              <a:rPr lang="ru-RU" b="1" dirty="0"/>
              <a:t> средства независимо от наличия клинических признаков поражения </a:t>
            </a:r>
            <a:r>
              <a:rPr lang="ru-RU" b="1" dirty="0" smtClean="0"/>
              <a:t>печени</a:t>
            </a:r>
            <a:r>
              <a:rPr lang="ru-RU" dirty="0" smtClean="0"/>
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331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FF0000"/>
                </a:solidFill>
              </a:rPr>
              <a:t>Тейлериоз</a:t>
            </a:r>
            <a:r>
              <a:rPr lang="ru-RU" dirty="0">
                <a:solidFill>
                  <a:srgbClr val="FF0000"/>
                </a:solidFill>
              </a:rPr>
              <a:t> крупного рогатого скота</a:t>
            </a:r>
            <a:r>
              <a:rPr lang="ru-RU" b="0" dirty="0">
                <a:solidFill>
                  <a:srgbClr val="FF0000"/>
                </a:solidFill>
              </a:rPr>
              <a:t/>
            </a:r>
            <a:br>
              <a:rPr lang="ru-RU" b="0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7239000" cy="4846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m.studref.com/htm/img/41/7451/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5147666" cy="316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86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/>
              <a:t>Остро или подостро протекающее заболевание, вызываемое простейшими </a:t>
            </a:r>
            <a:r>
              <a:rPr lang="ru-RU" sz="3200" b="1" dirty="0" err="1"/>
              <a:t>тейлериями</a:t>
            </a:r>
            <a:r>
              <a:rPr lang="ru-RU" sz="3200" b="1" dirty="0"/>
              <a:t>, сопровождающее анемией, лихорадкой, увеличением поверхностных лимфоузлов</a:t>
            </a:r>
            <a:r>
              <a:rPr lang="ru-RU" b="1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28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Возбудитель </a:t>
            </a:r>
            <a:r>
              <a:rPr lang="ru-RU" b="1" dirty="0"/>
              <a:t>пироплазмоза вызывает интоксикацию организма животного </a:t>
            </a:r>
            <a:r>
              <a:rPr lang="ru-RU" b="1" dirty="0" err="1"/>
              <a:t>аутотоксинами</a:t>
            </a:r>
            <a:r>
              <a:rPr lang="ru-RU" b="1" dirty="0"/>
              <a:t> и продуктами усиленного распада эритроцитов, оказывает непосредственное механическое действие на ткань печени, поселяясь в </a:t>
            </a:r>
            <a:r>
              <a:rPr lang="ru-RU" b="1" dirty="0" err="1" smtClean="0"/>
              <a:t>гепатоцитах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Кислородное </a:t>
            </a:r>
            <a:r>
              <a:rPr lang="ru-RU" b="1" dirty="0"/>
              <a:t>голодание вследствие массивного гемолиза также нарушает нормальное функционирование </a:t>
            </a:r>
            <a:r>
              <a:rPr lang="ru-RU" b="1" dirty="0" smtClean="0"/>
              <a:t>печени. </a:t>
            </a:r>
          </a:p>
          <a:p>
            <a:r>
              <a:rPr lang="ru-RU" b="1" dirty="0" smtClean="0"/>
              <a:t>Кроме </a:t>
            </a:r>
            <a:r>
              <a:rPr lang="ru-RU" b="1" dirty="0"/>
              <a:t>того, специфическая </a:t>
            </a:r>
            <a:r>
              <a:rPr lang="ru-RU" b="1" dirty="0" err="1"/>
              <a:t>антипироплазмозная</a:t>
            </a:r>
            <a:r>
              <a:rPr lang="ru-RU" b="1" dirty="0"/>
              <a:t> терапия с применением </a:t>
            </a:r>
            <a:r>
              <a:rPr lang="ru-RU" b="1" dirty="0" err="1"/>
              <a:t>верибена</a:t>
            </a:r>
            <a:r>
              <a:rPr lang="ru-RU" b="1" dirty="0"/>
              <a:t>, </a:t>
            </a:r>
            <a:r>
              <a:rPr lang="ru-RU" b="1" dirty="0" err="1"/>
              <a:t>беринила</a:t>
            </a:r>
            <a:r>
              <a:rPr lang="ru-RU" b="1" dirty="0"/>
              <a:t> и других препаратов даже в терапевтических дозах нередко вызывает дистрофические изменения в печеночной </a:t>
            </a:r>
            <a:r>
              <a:rPr lang="ru-RU" b="1" dirty="0" smtClean="0"/>
              <a:t>ткани </a:t>
            </a:r>
          </a:p>
          <a:p>
            <a:r>
              <a:rPr lang="ru-RU" b="1" dirty="0" smtClean="0"/>
              <a:t>Все </a:t>
            </a:r>
            <a:r>
              <a:rPr lang="ru-RU" b="1" dirty="0"/>
              <a:t>выше сказанное свидетельствует о большой вероятности возникновения патологии печени при заболевании собак пироплазмозом </a:t>
            </a:r>
            <a:endParaRPr lang="ru-RU" b="1" dirty="0" smtClean="0"/>
          </a:p>
          <a:p>
            <a:r>
              <a:rPr lang="ru-RU" b="1" dirty="0" smtClean="0"/>
              <a:t>Смертность </a:t>
            </a:r>
            <a:r>
              <a:rPr lang="ru-RU" b="1" dirty="0"/>
              <a:t>наблюдается чаще среди охотничь­их и служебных собак. Болеют также енотовидные собаки, лиси­цы и другие пушные звери. Возбудитель этого заболевания от­носится к семейству </a:t>
            </a:r>
            <a:r>
              <a:rPr lang="en-US" b="1" dirty="0" err="1"/>
              <a:t>Babesiidae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5101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Экономический ущерб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заболевание скота, ввезённого в энзоотические области, может обусловливать 100% смертность, </a:t>
            </a:r>
            <a:endParaRPr lang="ru-RU" dirty="0"/>
          </a:p>
          <a:p>
            <a:r>
              <a:rPr lang="ru-RU" b="1" dirty="0"/>
              <a:t>инвазия является большим сдерживающим фактором развития животноводства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201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7992888" cy="6048672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/>
              <a:t>Впервые возбудителя </a:t>
            </a:r>
            <a:r>
              <a:rPr lang="ru-RU" b="1" dirty="0" err="1"/>
              <a:t>тейлериоза</a:t>
            </a:r>
            <a:r>
              <a:rPr lang="ru-RU" b="1" dirty="0"/>
              <a:t> обнаружил Р. Кох (1897) у крупного рогатого скота в Восточной Африке и принял его за одну из стадий развития возбудителя пироплазмоза жвачных. В 1903 г. он обнаружил у коров, больных береговой лихорадкой, особые плазматические включения, получившие в дальнейшем название "</a:t>
            </a:r>
            <a:r>
              <a:rPr lang="ru-RU" b="1" dirty="0" err="1"/>
              <a:t>коховские</a:t>
            </a:r>
            <a:r>
              <a:rPr lang="ru-RU" b="1" dirty="0"/>
              <a:t> шары", или гранатные тела.</a:t>
            </a:r>
          </a:p>
          <a:p>
            <a:r>
              <a:rPr lang="ru-RU" b="1" dirty="0" err="1"/>
              <a:t>Тейлериоз</a:t>
            </a:r>
            <a:r>
              <a:rPr lang="ru-RU" b="1" dirty="0"/>
              <a:t> как самостоятельную болезнь коров описали Е.П. </a:t>
            </a:r>
            <a:r>
              <a:rPr lang="ru-RU" b="1" dirty="0" err="1"/>
              <a:t>Джунковский</a:t>
            </a:r>
            <a:r>
              <a:rPr lang="ru-RU" b="1" dirty="0"/>
              <a:t> и </a:t>
            </a:r>
            <a:r>
              <a:rPr lang="ru-RU" b="1" dirty="0" err="1"/>
              <a:t>И</a:t>
            </a:r>
            <a:r>
              <a:rPr lang="ru-RU" b="1" dirty="0"/>
              <a:t>. М. </a:t>
            </a:r>
            <a:r>
              <a:rPr lang="ru-RU" b="1" dirty="0" err="1"/>
              <a:t>Лус</a:t>
            </a:r>
            <a:r>
              <a:rPr lang="ru-RU" b="1" dirty="0"/>
              <a:t> в 1903 г. в Закавказье.</a:t>
            </a:r>
          </a:p>
          <a:p>
            <a:r>
              <a:rPr lang="ru-RU" b="1" dirty="0"/>
              <a:t>На основании своих наблюдений они убедительно показали, что эта болезнь отличается от обычного пироплазмоза клиническим проявлением, а также морфологией возбудителя, которого в 1904 году авторы назвали </a:t>
            </a:r>
            <a:r>
              <a:rPr lang="en-US" b="1" dirty="0"/>
              <a:t>P</a:t>
            </a:r>
            <a:r>
              <a:rPr lang="ru-RU" b="1" dirty="0"/>
              <a:t>. </a:t>
            </a:r>
            <a:r>
              <a:rPr lang="en-US" b="1" dirty="0" err="1"/>
              <a:t>annulatum</a:t>
            </a:r>
            <a:r>
              <a:rPr lang="ru-RU" b="1" dirty="0"/>
              <a:t>, а вызываемую им болезнь – тропическим пироплазмозом. </a:t>
            </a:r>
          </a:p>
          <a:p>
            <a:r>
              <a:rPr lang="ru-RU" b="1" dirty="0"/>
              <a:t>В 1903 году С.А. </a:t>
            </a:r>
            <a:r>
              <a:rPr lang="ru-RU" b="1" dirty="0" err="1"/>
              <a:t>Грюнер</a:t>
            </a:r>
            <a:r>
              <a:rPr lang="ru-RU" b="1" dirty="0"/>
              <a:t> и М.Ф. </a:t>
            </a:r>
            <a:r>
              <a:rPr lang="ru-RU" b="1" dirty="0" err="1"/>
              <a:t>Рыхловский</a:t>
            </a:r>
            <a:r>
              <a:rPr lang="ru-RU" b="1" dirty="0"/>
              <a:t> наблюдали подобную болезнь в городе Баку и назвали ее малярией крупного рогатого скота.</a:t>
            </a:r>
          </a:p>
          <a:p>
            <a:r>
              <a:rPr lang="ru-RU" b="1" dirty="0"/>
              <a:t>В 1904 году </a:t>
            </a:r>
            <a:r>
              <a:rPr lang="ru-RU" b="1" dirty="0" err="1"/>
              <a:t>Тейлер</a:t>
            </a:r>
            <a:r>
              <a:rPr lang="ru-RU" b="1" dirty="0"/>
              <a:t>, изучая в Африке береговую лихорадку крупного рогатого скота, обнаружил в крови больных животных паразита, которого он назвал </a:t>
            </a:r>
            <a:r>
              <a:rPr lang="en-US" b="1" dirty="0"/>
              <a:t>P</a:t>
            </a:r>
            <a:r>
              <a:rPr lang="ru-RU" b="1" dirty="0"/>
              <a:t>. </a:t>
            </a:r>
            <a:r>
              <a:rPr lang="en-US" b="1" dirty="0" err="1"/>
              <a:t>parvum</a:t>
            </a:r>
            <a:r>
              <a:rPr lang="ru-RU" b="1" dirty="0"/>
              <a:t>, а в 1906 году описал в Трансваале новый вид возбудителя </a:t>
            </a:r>
            <a:r>
              <a:rPr lang="ru-RU" b="1" dirty="0" err="1"/>
              <a:t>псевдобереговой</a:t>
            </a:r>
            <a:r>
              <a:rPr lang="ru-RU" b="1" dirty="0"/>
              <a:t> лихорадки, назвав его </a:t>
            </a:r>
            <a:r>
              <a:rPr lang="en-US" b="1" dirty="0"/>
              <a:t>P</a:t>
            </a:r>
            <a:r>
              <a:rPr lang="ru-RU" b="1" dirty="0"/>
              <a:t>. </a:t>
            </a:r>
            <a:r>
              <a:rPr lang="en-US" b="1" dirty="0" err="1"/>
              <a:t>mutans</a:t>
            </a:r>
            <a:r>
              <a:rPr lang="ru-RU" b="1" dirty="0" smtClean="0"/>
              <a:t>.</a:t>
            </a:r>
            <a:r>
              <a:rPr lang="ru-RU" b="1" dirty="0"/>
              <a:t> Португальские исследователи </a:t>
            </a:r>
            <a:r>
              <a:rPr lang="ru-RU" b="1" dirty="0" err="1"/>
              <a:t>Бетенкур</a:t>
            </a:r>
            <a:r>
              <a:rPr lang="ru-RU" b="1" dirty="0"/>
              <a:t>, Франса и </a:t>
            </a:r>
            <a:r>
              <a:rPr lang="ru-RU" b="1" dirty="0" err="1"/>
              <a:t>Борже</a:t>
            </a:r>
            <a:r>
              <a:rPr lang="ru-RU" b="1" dirty="0"/>
              <a:t> (1907), сравнивая морфологию трех паразитов – </a:t>
            </a:r>
            <a:r>
              <a:rPr lang="en-US" b="1" dirty="0"/>
              <a:t>P</a:t>
            </a:r>
            <a:r>
              <a:rPr lang="ru-RU" b="1" dirty="0"/>
              <a:t>. </a:t>
            </a:r>
            <a:r>
              <a:rPr lang="en-US" b="1" dirty="0" err="1"/>
              <a:t>bigeminum</a:t>
            </a:r>
            <a:r>
              <a:rPr lang="ru-RU" b="1" dirty="0"/>
              <a:t>, </a:t>
            </a:r>
            <a:r>
              <a:rPr lang="en-US" b="1" dirty="0"/>
              <a:t>P</a:t>
            </a:r>
            <a:r>
              <a:rPr lang="ru-RU" b="1" dirty="0"/>
              <a:t>. </a:t>
            </a:r>
            <a:r>
              <a:rPr lang="en-US" b="1" dirty="0" err="1"/>
              <a:t>parvum</a:t>
            </a:r>
            <a:r>
              <a:rPr lang="ru-RU" b="1" dirty="0"/>
              <a:t> и </a:t>
            </a:r>
            <a:r>
              <a:rPr lang="en-US" b="1" dirty="0"/>
              <a:t>P</a:t>
            </a:r>
            <a:r>
              <a:rPr lang="ru-RU" b="1" dirty="0"/>
              <a:t>. </a:t>
            </a:r>
            <a:r>
              <a:rPr lang="en-US" b="1" dirty="0" err="1"/>
              <a:t>annulatum</a:t>
            </a:r>
            <a:r>
              <a:rPr lang="ru-RU" b="1" dirty="0"/>
              <a:t>, пришли к заключению, что представители двух последних видов отличаются от </a:t>
            </a:r>
            <a:r>
              <a:rPr lang="en-US" b="1" dirty="0"/>
              <a:t>P</a:t>
            </a:r>
            <a:r>
              <a:rPr lang="ru-RU" b="1" dirty="0"/>
              <a:t>. </a:t>
            </a:r>
            <a:r>
              <a:rPr lang="en-US" b="1" dirty="0" err="1"/>
              <a:t>bigeminum</a:t>
            </a:r>
            <a:r>
              <a:rPr lang="ru-RU" b="1" dirty="0"/>
              <a:t>, в связи с этим они выделили данных возбудителей в самостоятельный род </a:t>
            </a:r>
            <a:r>
              <a:rPr lang="en-US" b="1" dirty="0" err="1"/>
              <a:t>Theileria</a:t>
            </a:r>
            <a:r>
              <a:rPr lang="ru-RU" b="1" dirty="0"/>
              <a:t>, назвав их соответственно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parva</a:t>
            </a:r>
            <a:r>
              <a:rPr lang="ru-RU" b="1" dirty="0"/>
              <a:t> и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annulata</a:t>
            </a:r>
            <a:r>
              <a:rPr lang="ru-RU" b="1" dirty="0"/>
              <a:t>.</a:t>
            </a:r>
          </a:p>
          <a:p>
            <a:r>
              <a:rPr lang="ru-RU" b="1" dirty="0"/>
              <a:t>В 1909 году Франса в предложенной им систематике кровепаразитов млекопитающих на основании сходства </a:t>
            </a:r>
            <a:r>
              <a:rPr lang="ru-RU" b="1" dirty="0" err="1"/>
              <a:t>эритроцитарных</a:t>
            </a:r>
            <a:r>
              <a:rPr lang="ru-RU" b="1" dirty="0"/>
              <a:t> форм </a:t>
            </a:r>
            <a:r>
              <a:rPr lang="en-US" b="1" dirty="0"/>
              <a:t>P</a:t>
            </a:r>
            <a:r>
              <a:rPr lang="ru-RU" b="1" dirty="0"/>
              <a:t>. </a:t>
            </a:r>
            <a:r>
              <a:rPr lang="en-US" b="1" dirty="0" err="1"/>
              <a:t>mutans</a:t>
            </a:r>
            <a:r>
              <a:rPr lang="ru-RU" b="1" dirty="0"/>
              <a:t> и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parva</a:t>
            </a:r>
            <a:r>
              <a:rPr lang="ru-RU" b="1" dirty="0"/>
              <a:t> отнес первого к роду </a:t>
            </a:r>
            <a:r>
              <a:rPr lang="en-US" b="1" dirty="0" err="1"/>
              <a:t>Theileria</a:t>
            </a:r>
            <a:r>
              <a:rPr lang="ru-RU" b="1" dirty="0"/>
              <a:t>.</a:t>
            </a:r>
          </a:p>
          <a:p>
            <a:r>
              <a:rPr lang="en-US" b="1" dirty="0"/>
              <a:t>R</a:t>
            </a:r>
            <a:r>
              <a:rPr lang="ru-RU" b="1" dirty="0"/>
              <a:t>. </a:t>
            </a:r>
            <a:r>
              <a:rPr lang="en-US" b="1" dirty="0" err="1"/>
              <a:t>Gonder</a:t>
            </a:r>
            <a:r>
              <a:rPr lang="ru-RU" b="1" dirty="0"/>
              <a:t> (1910 – 1911), заражая животных возбудителем </a:t>
            </a:r>
            <a:r>
              <a:rPr lang="ru-RU" b="1" dirty="0" err="1"/>
              <a:t>тейлериоза</a:t>
            </a:r>
            <a:r>
              <a:rPr lang="ru-RU" b="1" dirty="0"/>
              <a:t> при помощи клеща </a:t>
            </a:r>
            <a:r>
              <a:rPr lang="en-US" b="1" dirty="0" err="1"/>
              <a:t>Rhipicephalus</a:t>
            </a:r>
            <a:r>
              <a:rPr lang="en-US" b="1" dirty="0"/>
              <a:t> </a:t>
            </a:r>
            <a:r>
              <a:rPr lang="en-US" b="1" dirty="0" err="1"/>
              <a:t>appendiculatus</a:t>
            </a:r>
            <a:r>
              <a:rPr lang="ru-RU" b="1" dirty="0"/>
              <a:t>, а затем исследуя мазки, полученные им путем пункции лимфатических узлов и селезенки у больных животных, описал цикл развития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parva</a:t>
            </a:r>
            <a:r>
              <a:rPr lang="ru-RU" b="1" dirty="0"/>
              <a:t> и установил, что гранатные тела, или, как их называют, «</a:t>
            </a:r>
            <a:r>
              <a:rPr lang="ru-RU" b="1" dirty="0" err="1"/>
              <a:t>коховские</a:t>
            </a:r>
            <a:r>
              <a:rPr lang="ru-RU" b="1" dirty="0"/>
              <a:t> шары», являются ни чем иным, как стадией развития данного возбудителя в организме животного.</a:t>
            </a:r>
          </a:p>
          <a:p>
            <a:r>
              <a:rPr lang="ru-RU" b="1" dirty="0"/>
              <a:t>	В.И. Стольников (1910) впервые дает морфологическую характеристику  возбудителя </a:t>
            </a:r>
            <a:r>
              <a:rPr lang="ru-RU" b="1" dirty="0" err="1"/>
              <a:t>тейлериоза</a:t>
            </a:r>
            <a:r>
              <a:rPr lang="ru-RU" b="1" dirty="0"/>
              <a:t> крупного рогатого скота в Средней Азии.</a:t>
            </a:r>
          </a:p>
          <a:p>
            <a:r>
              <a:rPr lang="ru-RU" b="1" dirty="0"/>
              <a:t>	В.Л. Якимов и Н.И. </a:t>
            </a:r>
            <a:r>
              <a:rPr lang="ru-RU" b="1" dirty="0" err="1"/>
              <a:t>Шохор</a:t>
            </a:r>
            <a:r>
              <a:rPr lang="ru-RU" b="1" dirty="0"/>
              <a:t> (1916) во время экспедиции в Среднюю Азию в 1913 г. обнаружили в крови крупного рогатого скота в районах Ташкента и Бухары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mutans</a:t>
            </a:r>
            <a:r>
              <a:rPr lang="ru-RU" b="1" dirty="0"/>
              <a:t>.</a:t>
            </a:r>
          </a:p>
          <a:p>
            <a:r>
              <a:rPr lang="ru-RU" b="1" dirty="0"/>
              <a:t>	</a:t>
            </a:r>
            <a:r>
              <a:rPr lang="en-US" b="1" dirty="0"/>
              <a:t>P</a:t>
            </a:r>
            <a:r>
              <a:rPr lang="ru-RU" b="1" dirty="0"/>
              <a:t>. </a:t>
            </a:r>
            <a:r>
              <a:rPr lang="en-US" b="1" dirty="0"/>
              <a:t>Du </a:t>
            </a:r>
            <a:r>
              <a:rPr lang="en-US" b="1" dirty="0" err="1"/>
              <a:t>Toit</a:t>
            </a:r>
            <a:r>
              <a:rPr lang="ru-RU" b="1" dirty="0"/>
              <a:t> (1918) выделил в отряде </a:t>
            </a:r>
            <a:r>
              <a:rPr lang="ru-RU" b="1" dirty="0" err="1"/>
              <a:t>пироплазмид</a:t>
            </a:r>
            <a:r>
              <a:rPr lang="ru-RU" b="1" dirty="0"/>
              <a:t> новое сем. </a:t>
            </a:r>
            <a:r>
              <a:rPr lang="en-US" b="1" dirty="0" err="1"/>
              <a:t>Theileriidae</a:t>
            </a:r>
            <a:r>
              <a:rPr lang="en-US" b="1" dirty="0"/>
              <a:t> </a:t>
            </a:r>
            <a:r>
              <a:rPr lang="ru-RU" b="1" dirty="0"/>
              <a:t>и отнес к нему</a:t>
            </a:r>
            <a:r>
              <a:rPr lang="en-US" b="1" dirty="0"/>
              <a:t> Th. </a:t>
            </a:r>
            <a:r>
              <a:rPr lang="en-US" b="1" dirty="0" err="1"/>
              <a:t>parva</a:t>
            </a:r>
            <a:r>
              <a:rPr lang="en-US" b="1" dirty="0"/>
              <a:t> </a:t>
            </a:r>
            <a:r>
              <a:rPr lang="ru-RU" b="1" dirty="0"/>
              <a:t>и</a:t>
            </a:r>
            <a:r>
              <a:rPr lang="en-US" b="1" dirty="0"/>
              <a:t> Th. </a:t>
            </a:r>
            <a:r>
              <a:rPr lang="en-US" b="1" dirty="0" err="1"/>
              <a:t>annulata</a:t>
            </a:r>
            <a:r>
              <a:rPr lang="en-US" b="1" dirty="0"/>
              <a:t>. </a:t>
            </a:r>
            <a:r>
              <a:rPr lang="ru-RU" b="1" dirty="0"/>
              <a:t>Для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mutans</a:t>
            </a:r>
            <a:r>
              <a:rPr lang="ru-RU" b="1" dirty="0"/>
              <a:t> он обосновал род </a:t>
            </a:r>
            <a:r>
              <a:rPr lang="en-US" b="1" dirty="0" err="1"/>
              <a:t>Gonderia</a:t>
            </a:r>
            <a:r>
              <a:rPr lang="ru-RU" b="1" dirty="0"/>
              <a:t>, мотивируя тем, что у данного вида отсутствуют гранатные тела. В связи с этим он предложил переименовать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mutans</a:t>
            </a:r>
            <a:r>
              <a:rPr lang="ru-RU" b="1" dirty="0"/>
              <a:t> в </a:t>
            </a:r>
            <a:r>
              <a:rPr lang="en-US" b="1" dirty="0" err="1"/>
              <a:t>Gonderia</a:t>
            </a:r>
            <a:r>
              <a:rPr lang="en-US" b="1" dirty="0"/>
              <a:t> </a:t>
            </a:r>
            <a:r>
              <a:rPr lang="en-US" b="1" dirty="0" err="1"/>
              <a:t>mutans</a:t>
            </a:r>
            <a:r>
              <a:rPr lang="ru-RU" b="1" dirty="0" smtClean="0"/>
              <a:t>.</a:t>
            </a:r>
            <a:r>
              <a:rPr lang="ru-RU" b="1" dirty="0"/>
              <a:t> В 1924 году Эд. </a:t>
            </a:r>
            <a:r>
              <a:rPr lang="ru-RU" b="1" dirty="0" err="1"/>
              <a:t>Сержан</a:t>
            </a:r>
            <a:r>
              <a:rPr lang="ru-RU" b="1" dirty="0"/>
              <a:t> с сотрудниками обнаружил в Алжире у крупного рогатого скота возбудителя, по морфологическим признакам сходного с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parva</a:t>
            </a:r>
            <a:r>
              <a:rPr lang="ru-RU" b="1" dirty="0"/>
              <a:t>, но имеющего больший процент круглых форм. Авторы назвали его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dispar</a:t>
            </a:r>
            <a:r>
              <a:rPr lang="ru-RU" b="1" dirty="0"/>
              <a:t>.</a:t>
            </a:r>
          </a:p>
          <a:p>
            <a:r>
              <a:rPr lang="en-US" b="1" dirty="0"/>
              <a:t>A</a:t>
            </a:r>
            <a:r>
              <a:rPr lang="ru-RU" b="1" dirty="0"/>
              <a:t>.</a:t>
            </a:r>
            <a:r>
              <a:rPr lang="en-US" b="1" dirty="0"/>
              <a:t>Theiler</a:t>
            </a:r>
            <a:r>
              <a:rPr lang="ru-RU" b="1" dirty="0"/>
              <a:t> и </a:t>
            </a:r>
            <a:r>
              <a:rPr lang="en-US" b="1" dirty="0"/>
              <a:t>Graf</a:t>
            </a:r>
            <a:r>
              <a:rPr lang="ru-RU" b="1" dirty="0"/>
              <a:t> (1928) нашли в цикле развития </a:t>
            </a:r>
            <a:r>
              <a:rPr lang="en-US" b="1" dirty="0"/>
              <a:t>G</a:t>
            </a:r>
            <a:r>
              <a:rPr lang="ru-RU" b="1" dirty="0"/>
              <a:t>. </a:t>
            </a:r>
            <a:r>
              <a:rPr lang="en-US" b="1" dirty="0" err="1"/>
              <a:t>mutans</a:t>
            </a:r>
            <a:r>
              <a:rPr lang="ru-RU" b="1" dirty="0"/>
              <a:t> гранатные тела и предложили назвать этот вид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mutans</a:t>
            </a:r>
            <a:r>
              <a:rPr lang="ru-RU" b="1" dirty="0"/>
              <a:t>; наличие гранатных тел было подтверждено в 1929 г. исследователями </a:t>
            </a:r>
            <a:r>
              <a:rPr lang="en-US" b="1" dirty="0"/>
              <a:t>Ed</a:t>
            </a:r>
            <a:r>
              <a:rPr lang="ru-RU" b="1" dirty="0"/>
              <a:t>. </a:t>
            </a:r>
            <a:r>
              <a:rPr lang="en-US" b="1" dirty="0" err="1"/>
              <a:t>Sergent</a:t>
            </a:r>
            <a:r>
              <a:rPr lang="ru-RU" b="1" dirty="0"/>
              <a:t>, </a:t>
            </a:r>
            <a:r>
              <a:rPr lang="en-US" b="1" dirty="0"/>
              <a:t>A</a:t>
            </a:r>
            <a:r>
              <a:rPr lang="ru-RU" b="1" dirty="0"/>
              <a:t>. </a:t>
            </a:r>
            <a:r>
              <a:rPr lang="en-US" b="1" dirty="0" err="1"/>
              <a:t>Donatien</a:t>
            </a:r>
            <a:r>
              <a:rPr lang="ru-RU" b="1" dirty="0"/>
              <a:t>, </a:t>
            </a:r>
            <a:r>
              <a:rPr lang="en-US" b="1" dirty="0"/>
              <a:t>L</a:t>
            </a:r>
            <a:r>
              <a:rPr lang="ru-RU" b="1" dirty="0"/>
              <a:t>. </a:t>
            </a:r>
            <a:r>
              <a:rPr lang="en-US" b="1" dirty="0"/>
              <a:t>Parrot</a:t>
            </a:r>
            <a:r>
              <a:rPr lang="ru-RU" b="1" dirty="0"/>
              <a:t>, </a:t>
            </a:r>
            <a:r>
              <a:rPr lang="en-US" b="1" dirty="0"/>
              <a:t>F</a:t>
            </a:r>
            <a:r>
              <a:rPr lang="ru-RU" b="1" dirty="0"/>
              <a:t>. </a:t>
            </a:r>
            <a:r>
              <a:rPr lang="en-US" b="1" dirty="0" err="1"/>
              <a:t>Lestoquard</a:t>
            </a:r>
            <a:r>
              <a:rPr lang="ru-RU" b="1" dirty="0"/>
              <a:t>, а в 1935 г. А.А. Марковым при </a:t>
            </a:r>
            <a:r>
              <a:rPr lang="ru-RU" b="1" dirty="0" err="1"/>
              <a:t>гондериозе</a:t>
            </a:r>
            <a:r>
              <a:rPr lang="ru-RU" b="1" dirty="0"/>
              <a:t> овец.</a:t>
            </a:r>
          </a:p>
          <a:p>
            <a:r>
              <a:rPr lang="ru-RU" b="1" dirty="0"/>
              <a:t>Г.А. </a:t>
            </a:r>
            <a:r>
              <a:rPr lang="ru-RU" b="1" dirty="0" err="1"/>
              <a:t>Оболдуев</a:t>
            </a:r>
            <a:r>
              <a:rPr lang="ru-RU" b="1" dirty="0"/>
              <a:t> и И.Г. </a:t>
            </a:r>
            <a:r>
              <a:rPr lang="ru-RU" b="1" dirty="0" err="1"/>
              <a:t>Галузо</a:t>
            </a:r>
            <a:r>
              <a:rPr lang="ru-RU" b="1" dirty="0"/>
              <a:t> (1928), изучая </a:t>
            </a:r>
            <a:r>
              <a:rPr lang="ru-RU" b="1" dirty="0" err="1"/>
              <a:t>тейлериоз</a:t>
            </a:r>
            <a:r>
              <a:rPr lang="ru-RU" b="1" dirty="0"/>
              <a:t> крупного рогатого скота в Узбекистане, установили, что на юго-востоке СССР эту болезнь вызывают возбудители самостоятельного вида, которых они назвали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turkestanica</a:t>
            </a:r>
            <a:r>
              <a:rPr lang="ru-RU" b="1" dirty="0"/>
              <a:t>. Однако уже в 1932 году те же авторы и З.М. </a:t>
            </a:r>
            <a:r>
              <a:rPr lang="ru-RU" b="1" dirty="0" err="1"/>
              <a:t>Бернадская</a:t>
            </a:r>
            <a:r>
              <a:rPr lang="ru-RU" b="1" dirty="0"/>
              <a:t>, а также В.Л. Якимов (1931), А.А. Целищев (1946), А.В. Богородицкий (1954 – 1957) доказали, что в Узбекистане и в других республиках Средней Азии и Казахстана широко распространен только один вид </a:t>
            </a:r>
            <a:r>
              <a:rPr lang="ru-RU" b="1" dirty="0" err="1"/>
              <a:t>тейлерий</a:t>
            </a:r>
            <a:r>
              <a:rPr lang="ru-RU" b="1" dirty="0"/>
              <a:t> -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annulata</a:t>
            </a:r>
            <a:r>
              <a:rPr lang="ru-RU" b="1" dirty="0"/>
              <a:t>, и поэтому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turkestanica</a:t>
            </a:r>
            <a:r>
              <a:rPr lang="ru-RU" b="1" dirty="0"/>
              <a:t> стали считать его синонимом.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86451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787208" cy="6597352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/>
              <a:t>В 1930 году В.Л. Якимов и Н.А. Дегтярев описали в качестве самостоятельного вида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sergenti</a:t>
            </a:r>
            <a:r>
              <a:rPr lang="ru-RU" b="1" dirty="0"/>
              <a:t> – возбудителя </a:t>
            </a:r>
            <a:r>
              <a:rPr lang="ru-RU" b="1" dirty="0" err="1"/>
              <a:t>тейлериоза</a:t>
            </a:r>
            <a:r>
              <a:rPr lang="ru-RU" b="1" dirty="0"/>
              <a:t> крупного рогатого скота на Дальнем Востоке (Приморский край). Годом позже В.Л. Якимов и В.В. </a:t>
            </a:r>
            <a:r>
              <a:rPr lang="ru-RU" b="1" dirty="0" err="1"/>
              <a:t>Судаченков</a:t>
            </a:r>
            <a:r>
              <a:rPr lang="ru-RU" b="1" dirty="0"/>
              <a:t> описали морфологически сходный с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sergenti</a:t>
            </a:r>
            <a:r>
              <a:rPr lang="ru-RU" b="1" dirty="0"/>
              <a:t> малопатогенный вид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orientalis</a:t>
            </a:r>
            <a:r>
              <a:rPr lang="ru-RU" b="1" dirty="0"/>
              <a:t>, носительство которого (80 – 90 %) установлено среди крупного рогатого скота в </a:t>
            </a:r>
            <a:r>
              <a:rPr lang="ru-RU" b="1" dirty="0" err="1"/>
              <a:t>Ольгинском</a:t>
            </a:r>
            <a:r>
              <a:rPr lang="ru-RU" b="1" dirty="0"/>
              <a:t> районе Приморского края.</a:t>
            </a:r>
          </a:p>
          <a:p>
            <a:r>
              <a:rPr lang="en-US" b="1" dirty="0"/>
              <a:t>W</a:t>
            </a:r>
            <a:r>
              <a:rPr lang="ru-RU" b="1" dirty="0"/>
              <a:t>.</a:t>
            </a:r>
            <a:r>
              <a:rPr lang="en-US" b="1" dirty="0"/>
              <a:t>O</a:t>
            </a:r>
            <a:r>
              <a:rPr lang="ru-RU" b="1" dirty="0"/>
              <a:t>. </a:t>
            </a:r>
            <a:r>
              <a:rPr lang="en-US" b="1" dirty="0" err="1"/>
              <a:t>Neitz</a:t>
            </a:r>
            <a:r>
              <a:rPr lang="ru-RU" b="1" dirty="0"/>
              <a:t> (1955) при изучении </a:t>
            </a:r>
            <a:r>
              <a:rPr lang="ru-RU" b="1" dirty="0" err="1"/>
              <a:t>тейлериоза</a:t>
            </a:r>
            <a:r>
              <a:rPr lang="ru-RU" b="1" dirty="0"/>
              <a:t> буйволов выделил новый вид возбудителя </a:t>
            </a:r>
            <a:r>
              <a:rPr lang="ru-RU" b="1" dirty="0" err="1"/>
              <a:t>тейлериоза</a:t>
            </a:r>
            <a:r>
              <a:rPr lang="ru-RU" b="1" dirty="0"/>
              <a:t> и назвал его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lawrencei</a:t>
            </a:r>
            <a:r>
              <a:rPr lang="ru-RU" b="1" dirty="0"/>
              <a:t>. Автор считал, что указанный возбудитель вызывает «коридорную» болезнь среди буйволов в районе между заповедниками диких животных в Кении. В 1957 г. </a:t>
            </a:r>
            <a:r>
              <a:rPr lang="en-US" b="1" dirty="0"/>
              <a:t>W</a:t>
            </a:r>
            <a:r>
              <a:rPr lang="ru-RU" b="1" dirty="0"/>
              <a:t>.</a:t>
            </a:r>
            <a:r>
              <a:rPr lang="en-US" b="1" dirty="0"/>
              <a:t>O</a:t>
            </a:r>
            <a:r>
              <a:rPr lang="ru-RU" b="1" dirty="0"/>
              <a:t>. </a:t>
            </a:r>
            <a:r>
              <a:rPr lang="en-US" b="1" dirty="0" err="1"/>
              <a:t>Neitz</a:t>
            </a:r>
            <a:r>
              <a:rPr lang="ru-RU" b="1" dirty="0"/>
              <a:t> описал возбудителя злокачественного </a:t>
            </a:r>
            <a:r>
              <a:rPr lang="ru-RU" b="1" dirty="0" err="1"/>
              <a:t>гондериоза</a:t>
            </a:r>
            <a:r>
              <a:rPr lang="ru-RU" b="1" dirty="0"/>
              <a:t> крупного рогатого скота в Родезии и назвал его </a:t>
            </a:r>
            <a:r>
              <a:rPr lang="en-US" b="1" dirty="0"/>
              <a:t>G</a:t>
            </a:r>
            <a:r>
              <a:rPr lang="ru-RU" b="1" dirty="0"/>
              <a:t>. </a:t>
            </a:r>
            <a:r>
              <a:rPr lang="en-US" b="1" dirty="0" err="1"/>
              <a:t>bovis</a:t>
            </a:r>
            <a:r>
              <a:rPr lang="ru-RU" b="1" dirty="0"/>
              <a:t>.</a:t>
            </a:r>
          </a:p>
          <a:p>
            <a:r>
              <a:rPr lang="ru-RU" b="1" dirty="0"/>
              <a:t>	</a:t>
            </a:r>
            <a:r>
              <a:rPr lang="en-US" b="1" dirty="0"/>
              <a:t>D</a:t>
            </a:r>
            <a:r>
              <a:rPr lang="ru-RU" b="1" dirty="0"/>
              <a:t>.</a:t>
            </a:r>
            <a:r>
              <a:rPr lang="en-US" b="1" dirty="0"/>
              <a:t>W</a:t>
            </a:r>
            <a:r>
              <a:rPr lang="ru-RU" b="1" dirty="0"/>
              <a:t>.  </a:t>
            </a:r>
            <a:r>
              <a:rPr lang="en-US" b="1" dirty="0" err="1"/>
              <a:t>Brocklesby</a:t>
            </a:r>
            <a:r>
              <a:rPr lang="ru-RU" b="1" dirty="0"/>
              <a:t> (1964) в докладе на первом </a:t>
            </a:r>
            <a:r>
              <a:rPr lang="ru-RU" b="1" dirty="0" err="1"/>
              <a:t>паразитологическом</a:t>
            </a:r>
            <a:r>
              <a:rPr lang="ru-RU" b="1" dirty="0"/>
              <a:t> конгрессе в Риме сообщил, что возбудитель береговой лихорадки –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parva</a:t>
            </a:r>
            <a:r>
              <a:rPr lang="ru-RU" b="1" dirty="0"/>
              <a:t> – вызывает заболевание не только у крупного рогатого скота, но и у буйволов. Автор полагает, что выделенный </a:t>
            </a:r>
            <a:r>
              <a:rPr lang="en-US" b="1" dirty="0"/>
              <a:t>W</a:t>
            </a:r>
            <a:r>
              <a:rPr lang="ru-RU" b="1" dirty="0"/>
              <a:t>.</a:t>
            </a:r>
            <a:r>
              <a:rPr lang="en-US" b="1" dirty="0"/>
              <a:t>O</a:t>
            </a:r>
            <a:r>
              <a:rPr lang="ru-RU" b="1" dirty="0"/>
              <a:t>. </a:t>
            </a:r>
            <a:r>
              <a:rPr lang="en-US" b="1" dirty="0" err="1"/>
              <a:t>Neitz</a:t>
            </a:r>
            <a:r>
              <a:rPr lang="ru-RU" b="1" dirty="0"/>
              <a:t> новый вид возбудителя </a:t>
            </a:r>
            <a:r>
              <a:rPr lang="ru-RU" b="1" dirty="0" err="1"/>
              <a:t>тейлериоза</a:t>
            </a:r>
            <a:r>
              <a:rPr lang="ru-RU" b="1" dirty="0"/>
              <a:t> в Кении –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lawrencei</a:t>
            </a:r>
            <a:r>
              <a:rPr lang="ru-RU" b="1" dirty="0"/>
              <a:t> – нельзя считать самостоятельным видом. По его мнению, африканских буйволов следует рассматривать как носителей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parva</a:t>
            </a:r>
            <a:r>
              <a:rPr lang="ru-RU" b="1" dirty="0"/>
              <a:t> в природе, поскольку этот вид </a:t>
            </a:r>
            <a:r>
              <a:rPr lang="ru-RU" b="1" dirty="0" err="1"/>
              <a:t>тейлерий</a:t>
            </a:r>
            <a:r>
              <a:rPr lang="ru-RU" b="1" dirty="0"/>
              <a:t> может передаваться от диких животных домашним клещами. </a:t>
            </a:r>
          </a:p>
          <a:p>
            <a:r>
              <a:rPr lang="ru-RU" b="1" dirty="0"/>
              <a:t>	В Египте </a:t>
            </a:r>
            <a:r>
              <a:rPr lang="ru-RU" b="1" dirty="0" err="1"/>
              <a:t>тейлериоз</a:t>
            </a:r>
            <a:r>
              <a:rPr lang="ru-RU" b="1" dirty="0"/>
              <a:t> овец, завезенных из Судана, был установлен впервые </a:t>
            </a:r>
            <a:r>
              <a:rPr lang="en-US" b="1" dirty="0"/>
              <a:t>W</a:t>
            </a:r>
            <a:r>
              <a:rPr lang="ru-RU" b="1" dirty="0"/>
              <a:t>. </a:t>
            </a:r>
            <a:r>
              <a:rPr lang="en-US" b="1" dirty="0"/>
              <a:t>Littlewood</a:t>
            </a:r>
            <a:r>
              <a:rPr lang="ru-RU" b="1" dirty="0"/>
              <a:t> в 1914 г. По данным этого автора, у большинства овец наблюдались лихорадка и желтуха, а при вскрытии трупов он находил у павших животных увеличение печени, селезенки и лимфатических узлов, значительное количество жидкости в брюшной полости, гипертрофию почек и кровоизлияния в различных органах. В мазках из паренхиматозных органов находил гранатные тела, или «</a:t>
            </a:r>
            <a:r>
              <a:rPr lang="ru-RU" b="1" dirty="0" err="1"/>
              <a:t>коховские</a:t>
            </a:r>
            <a:r>
              <a:rPr lang="ru-RU" b="1" dirty="0"/>
              <a:t> шары</a:t>
            </a:r>
            <a:r>
              <a:rPr lang="ru-RU" b="1" dirty="0" smtClean="0"/>
              <a:t>».</a:t>
            </a:r>
            <a:r>
              <a:rPr lang="en-US" b="1" dirty="0"/>
              <a:t> C</a:t>
            </a:r>
            <a:r>
              <a:rPr lang="ru-RU" b="1" dirty="0"/>
              <a:t>.</a:t>
            </a:r>
            <a:r>
              <a:rPr lang="en-US" b="1" dirty="0"/>
              <a:t>M</a:t>
            </a:r>
            <a:r>
              <a:rPr lang="ru-RU" b="1" dirty="0"/>
              <a:t>. </a:t>
            </a:r>
            <a:r>
              <a:rPr lang="en-US" b="1" dirty="0" err="1"/>
              <a:t>Wenyon</a:t>
            </a:r>
            <a:r>
              <a:rPr lang="ru-RU" b="1" dirty="0"/>
              <a:t> (1926) обнаружил в мазках крови овец, присланных из Родезии, мелкие формы паразитов, которых он отнес к виду </a:t>
            </a:r>
            <a:r>
              <a:rPr lang="en-US" b="1" dirty="0" err="1"/>
              <a:t>Babesia</a:t>
            </a:r>
            <a:r>
              <a:rPr lang="en-US" b="1" dirty="0"/>
              <a:t> </a:t>
            </a:r>
            <a:r>
              <a:rPr lang="en-US" b="1" dirty="0" err="1"/>
              <a:t>sergenti</a:t>
            </a:r>
            <a:r>
              <a:rPr lang="ru-RU" b="1" dirty="0"/>
              <a:t>.</a:t>
            </a:r>
          </a:p>
          <a:p>
            <a:r>
              <a:rPr lang="ru-RU" b="1" dirty="0"/>
              <a:t>	</a:t>
            </a:r>
            <a:r>
              <a:rPr lang="en-US" b="1" dirty="0"/>
              <a:t>J</a:t>
            </a:r>
            <a:r>
              <a:rPr lang="ru-RU" b="1" dirty="0"/>
              <a:t>. </a:t>
            </a:r>
            <a:r>
              <a:rPr lang="en-US" b="1" dirty="0" err="1"/>
              <a:t>Rodhain</a:t>
            </a:r>
            <a:r>
              <a:rPr lang="ru-RU" b="1" dirty="0"/>
              <a:t> (1916) находил мелкие формы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ovis</a:t>
            </a:r>
            <a:r>
              <a:rPr lang="ru-RU" b="1" dirty="0"/>
              <a:t> в мазках крови, которые были получены от овец из различных мест Конго.</a:t>
            </a:r>
          </a:p>
          <a:p>
            <a:r>
              <a:rPr lang="ru-RU" b="1" dirty="0"/>
              <a:t>	</a:t>
            </a:r>
            <a:r>
              <a:rPr lang="en-US" b="1" dirty="0"/>
              <a:t>E</a:t>
            </a:r>
            <a:r>
              <a:rPr lang="ru-RU" b="1" dirty="0"/>
              <a:t>. </a:t>
            </a:r>
            <a:r>
              <a:rPr lang="en-US" b="1" dirty="0" err="1"/>
              <a:t>Dschunkowcky</a:t>
            </a:r>
            <a:r>
              <a:rPr lang="ru-RU" b="1" dirty="0"/>
              <a:t> и </a:t>
            </a:r>
            <a:r>
              <a:rPr lang="en-US" b="1" dirty="0"/>
              <a:t>V</a:t>
            </a:r>
            <a:r>
              <a:rPr lang="ru-RU" b="1" dirty="0"/>
              <a:t>. </a:t>
            </a:r>
            <a:r>
              <a:rPr lang="en-US" b="1" dirty="0" err="1"/>
              <a:t>Urodschewich</a:t>
            </a:r>
            <a:r>
              <a:rPr lang="ru-RU" b="1" dirty="0"/>
              <a:t> (1924) описали острое течение </a:t>
            </a:r>
            <a:r>
              <a:rPr lang="ru-RU" b="1" dirty="0" err="1"/>
              <a:t>тейлериоза</a:t>
            </a:r>
            <a:r>
              <a:rPr lang="ru-RU" b="1" dirty="0"/>
              <a:t> коз в Югославии и назвали возбудителя болезни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hirci</a:t>
            </a:r>
            <a:r>
              <a:rPr lang="ru-RU" b="1" dirty="0"/>
              <a:t>.</a:t>
            </a:r>
          </a:p>
          <a:p>
            <a:r>
              <a:rPr lang="ru-RU" b="1" dirty="0"/>
              <a:t>	В дальнейшем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ovis</a:t>
            </a:r>
            <a:r>
              <a:rPr lang="ru-RU" b="1" dirty="0"/>
              <a:t> была обнаружена </a:t>
            </a:r>
            <a:r>
              <a:rPr lang="en-US" b="1" dirty="0"/>
              <a:t>F</a:t>
            </a:r>
            <a:r>
              <a:rPr lang="ru-RU" b="1" dirty="0"/>
              <a:t>. </a:t>
            </a:r>
            <a:r>
              <a:rPr lang="en-US" b="1" dirty="0" err="1"/>
              <a:t>Lestoquard</a:t>
            </a:r>
            <a:r>
              <a:rPr lang="ru-RU" b="1" dirty="0"/>
              <a:t> (1924) в Алжире, В.Л. Якимовым и Е.Ф. </a:t>
            </a:r>
            <a:r>
              <a:rPr lang="ru-RU" b="1" dirty="0" err="1"/>
              <a:t>Растегаевой</a:t>
            </a:r>
            <a:r>
              <a:rPr lang="ru-RU" b="1" dirty="0"/>
              <a:t> (1924) в Крыму, а затем В.Л. Якимов обнаружил </a:t>
            </a:r>
            <a:r>
              <a:rPr lang="ru-RU" b="1" dirty="0" err="1"/>
              <a:t>эритроцитарные</a:t>
            </a:r>
            <a:r>
              <a:rPr lang="ru-RU" b="1" dirty="0"/>
              <a:t> формы возбудителя </a:t>
            </a:r>
            <a:r>
              <a:rPr lang="ru-RU" b="1" dirty="0" err="1"/>
              <a:t>тейлериоза</a:t>
            </a:r>
            <a:r>
              <a:rPr lang="ru-RU" b="1" dirty="0"/>
              <a:t> в мазках крови овцы, присланных в 1929 г. с Северного Кавказа.</a:t>
            </a:r>
          </a:p>
          <a:p>
            <a:r>
              <a:rPr lang="ru-RU" b="1" dirty="0"/>
              <a:t>	</a:t>
            </a:r>
            <a:r>
              <a:rPr lang="en-US" b="1" dirty="0"/>
              <a:t>F</a:t>
            </a:r>
            <a:r>
              <a:rPr lang="ru-RU" b="1" dirty="0"/>
              <a:t>. </a:t>
            </a:r>
            <a:r>
              <a:rPr lang="en-US" b="1" dirty="0" err="1"/>
              <a:t>Lestoquard</a:t>
            </a:r>
            <a:r>
              <a:rPr lang="ru-RU" b="1" dirty="0"/>
              <a:t> (1926) сообщил о </a:t>
            </a:r>
            <a:r>
              <a:rPr lang="ru-RU" b="1" dirty="0" err="1"/>
              <a:t>тейлериозе</a:t>
            </a:r>
            <a:r>
              <a:rPr lang="ru-RU" b="1" dirty="0"/>
              <a:t> овец в Греции, а в 1929 г. он описал в Алжире слабопатогенный вид возбудителя, поэтому и дал название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recondita</a:t>
            </a:r>
            <a:r>
              <a:rPr lang="ru-RU" b="1" dirty="0"/>
              <a:t>.</a:t>
            </a:r>
          </a:p>
          <a:p>
            <a:r>
              <a:rPr lang="ru-RU" b="1" dirty="0"/>
              <a:t>	</a:t>
            </a:r>
            <a:r>
              <a:rPr lang="en-US" b="1" dirty="0" err="1"/>
              <a:t>Sarvar</a:t>
            </a:r>
            <a:r>
              <a:rPr lang="ru-RU" b="1" dirty="0"/>
              <a:t> (1935) и </a:t>
            </a:r>
            <a:r>
              <a:rPr lang="en-US" b="1" dirty="0"/>
              <a:t>Ray</a:t>
            </a:r>
            <a:r>
              <a:rPr lang="ru-RU" b="1" dirty="0"/>
              <a:t> (1939) установили </a:t>
            </a:r>
            <a:r>
              <a:rPr lang="ru-RU" b="1" dirty="0" err="1"/>
              <a:t>тейлериоз</a:t>
            </a:r>
            <a:r>
              <a:rPr lang="ru-RU" b="1" dirty="0"/>
              <a:t> овец в Индии. В Турции </a:t>
            </a:r>
            <a:r>
              <a:rPr lang="ru-RU" b="1" dirty="0" err="1"/>
              <a:t>тейлериоз</a:t>
            </a:r>
            <a:r>
              <a:rPr lang="ru-RU" b="1" dirty="0"/>
              <a:t> овец впервые наблюдал </a:t>
            </a:r>
            <a:r>
              <a:rPr lang="en-US" b="1" dirty="0" err="1"/>
              <a:t>Sprehn</a:t>
            </a:r>
            <a:r>
              <a:rPr lang="ru-RU" b="1" dirty="0"/>
              <a:t>, а у коз – </a:t>
            </a:r>
            <a:r>
              <a:rPr lang="en-US" b="1" dirty="0"/>
              <a:t>Baumann</a:t>
            </a:r>
            <a:r>
              <a:rPr lang="ru-RU" b="1" dirty="0"/>
              <a:t> в 1939 г. В Иране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ovis</a:t>
            </a:r>
            <a:r>
              <a:rPr lang="ru-RU" b="1" dirty="0"/>
              <a:t> описал </a:t>
            </a:r>
            <a:r>
              <a:rPr lang="en-US" b="1" dirty="0"/>
              <a:t>L</a:t>
            </a:r>
            <a:r>
              <a:rPr lang="ru-RU" b="1" dirty="0"/>
              <a:t>.</a:t>
            </a:r>
            <a:r>
              <a:rPr lang="en-US" b="1" dirty="0"/>
              <a:t>P</a:t>
            </a:r>
            <a:r>
              <a:rPr lang="ru-RU" b="1" dirty="0"/>
              <a:t>. </a:t>
            </a:r>
            <a:r>
              <a:rPr lang="en-US" b="1" dirty="0" err="1"/>
              <a:t>Delpi</a:t>
            </a:r>
            <a:r>
              <a:rPr lang="ru-RU" b="1" dirty="0"/>
              <a:t> в 1946 г.</a:t>
            </a:r>
          </a:p>
          <a:p>
            <a:r>
              <a:rPr lang="ru-RU" b="1" dirty="0"/>
              <a:t>	П.А. Батюшков (1950) наблюдал заболевание овец в Южном Казахстане и характеризовал его как </a:t>
            </a:r>
            <a:r>
              <a:rPr lang="ru-RU" b="1" dirty="0" err="1"/>
              <a:t>тейлериоз</a:t>
            </a:r>
            <a:r>
              <a:rPr lang="ru-RU" b="1" dirty="0"/>
              <a:t>.</a:t>
            </a:r>
          </a:p>
          <a:p>
            <a:r>
              <a:rPr lang="ru-RU" b="1" dirty="0"/>
              <a:t>	</a:t>
            </a:r>
            <a:r>
              <a:rPr lang="en-US" b="1" dirty="0"/>
              <a:t>K</a:t>
            </a:r>
            <a:r>
              <a:rPr lang="ru-RU" b="1" dirty="0"/>
              <a:t>. </a:t>
            </a:r>
            <a:r>
              <a:rPr lang="en-US" b="1" dirty="0" err="1"/>
              <a:t>Ragwaliari</a:t>
            </a:r>
            <a:r>
              <a:rPr lang="ru-RU" b="1" dirty="0"/>
              <a:t>, </a:t>
            </a:r>
            <a:r>
              <a:rPr lang="en-US" b="1" dirty="0"/>
              <a:t>A</a:t>
            </a:r>
            <a:r>
              <a:rPr lang="ru-RU" b="1" dirty="0"/>
              <a:t>. </a:t>
            </a:r>
            <a:r>
              <a:rPr lang="en-US" b="1" dirty="0" err="1"/>
              <a:t>Madwakrichn</a:t>
            </a:r>
            <a:r>
              <a:rPr lang="ru-RU" b="1" dirty="0"/>
              <a:t> (1956) наблюдали вспышку </a:t>
            </a:r>
            <a:r>
              <a:rPr lang="ru-RU" b="1" dirty="0" err="1"/>
              <a:t>тейлериоза</a:t>
            </a:r>
            <a:r>
              <a:rPr lang="ru-RU" b="1" dirty="0"/>
              <a:t> овец в Индии, которая сопровождалась высокой смертностью.</a:t>
            </a:r>
          </a:p>
          <a:p>
            <a:r>
              <a:rPr lang="ru-RU" b="1" dirty="0"/>
              <a:t>	</a:t>
            </a:r>
            <a:r>
              <a:rPr lang="ru-RU" b="1" dirty="0" err="1"/>
              <a:t>Тейлерии</a:t>
            </a:r>
            <a:r>
              <a:rPr lang="ru-RU" b="1" dirty="0"/>
              <a:t> многими исследователями были обнаружены также у некоторых видов диких животных, но возможность передачи от них возбудителя болезни сельскохозяйственным животным пока что не изучена.</a:t>
            </a:r>
          </a:p>
          <a:p>
            <a:r>
              <a:rPr lang="ru-RU" b="1" dirty="0"/>
              <a:t>	В 1906 г. </a:t>
            </a:r>
            <a:r>
              <a:rPr lang="en-US" b="1" dirty="0"/>
              <a:t>A</a:t>
            </a:r>
            <a:r>
              <a:rPr lang="ru-RU" b="1" dirty="0"/>
              <a:t>. </a:t>
            </a:r>
            <a:r>
              <a:rPr lang="en-US" b="1" dirty="0"/>
              <a:t>Bettencourt</a:t>
            </a:r>
            <a:r>
              <a:rPr lang="ru-RU" b="1" dirty="0"/>
              <a:t>, </a:t>
            </a:r>
            <a:r>
              <a:rPr lang="en-US" b="1" dirty="0"/>
              <a:t>C</a:t>
            </a:r>
            <a:r>
              <a:rPr lang="ru-RU" b="1" dirty="0"/>
              <a:t>. </a:t>
            </a:r>
            <a:r>
              <a:rPr lang="en-US" b="1" dirty="0"/>
              <a:t>Franca</a:t>
            </a:r>
            <a:r>
              <a:rPr lang="ru-RU" b="1" dirty="0"/>
              <a:t> и </a:t>
            </a:r>
            <a:r>
              <a:rPr lang="en-US" b="1" dirty="0"/>
              <a:t>I</a:t>
            </a:r>
            <a:r>
              <a:rPr lang="ru-RU" b="1" dirty="0"/>
              <a:t>. </a:t>
            </a:r>
            <a:r>
              <a:rPr lang="en-US" b="1" dirty="0"/>
              <a:t>Borges</a:t>
            </a:r>
            <a:r>
              <a:rPr lang="ru-RU" b="1" dirty="0"/>
              <a:t> описали палочковидные (1,5 – 2 мкм), овальные (1 – 1,5 х 0,74 – 1 мкм), кольцевидные (1 мкм) и крестовидные формы паразитов в крови лани, которая была поймана в Португалии. В 1907 г. авторы отнесли обнаруженного ими возбудителя к роду </a:t>
            </a:r>
            <a:r>
              <a:rPr lang="en-US" b="1" dirty="0" err="1"/>
              <a:t>Theileria</a:t>
            </a:r>
            <a:r>
              <a:rPr lang="ru-RU" b="1" dirty="0"/>
              <a:t> и назвали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cervi</a:t>
            </a:r>
            <a:r>
              <a:rPr lang="ru-RU" b="1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396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7920880" cy="6408712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	</a:t>
            </a:r>
            <a:r>
              <a:rPr lang="ru-RU" sz="3700" b="1" dirty="0"/>
              <a:t>В.Л. Якимов и Н.К. Коль-Якимова (1908), а затем В.Л. Якимов и </a:t>
            </a:r>
            <a:r>
              <a:rPr lang="ru-RU" sz="3700" b="1" dirty="0" err="1"/>
              <a:t>Сафронович</a:t>
            </a:r>
            <a:r>
              <a:rPr lang="ru-RU" sz="3700" b="1" dirty="0"/>
              <a:t> (1915) выделили из крови полевых мышей кольцевидные образования, имеющие цитоплазму и ядро, расположенные на периферии эритроцитов. Этого возбудителя авторы назвали  </a:t>
            </a:r>
            <a:r>
              <a:rPr lang="en-US" sz="3700" b="1" dirty="0"/>
              <a:t>G</a:t>
            </a:r>
            <a:r>
              <a:rPr lang="ru-RU" sz="3700" b="1" dirty="0"/>
              <a:t>. </a:t>
            </a:r>
            <a:r>
              <a:rPr lang="en-US" sz="3700" b="1" dirty="0" err="1"/>
              <a:t>rossica</a:t>
            </a:r>
            <a:r>
              <a:rPr lang="ru-RU" sz="3700" b="1" dirty="0"/>
              <a:t>.</a:t>
            </a:r>
          </a:p>
          <a:p>
            <a:r>
              <a:rPr lang="ru-RU" sz="3700" b="1" dirty="0"/>
              <a:t>	</a:t>
            </a:r>
            <a:r>
              <a:rPr lang="en-US" sz="3700" b="1" dirty="0"/>
              <a:t>A</a:t>
            </a:r>
            <a:r>
              <a:rPr lang="ru-RU" sz="3700" b="1" dirty="0"/>
              <a:t>.</a:t>
            </a:r>
            <a:r>
              <a:rPr lang="en-US" sz="3700" b="1" dirty="0"/>
              <a:t>J</a:t>
            </a:r>
            <a:r>
              <a:rPr lang="ru-RU" sz="3700" b="1" dirty="0"/>
              <a:t>. </a:t>
            </a:r>
            <a:r>
              <a:rPr lang="en-US" sz="3700" b="1" dirty="0" err="1"/>
              <a:t>Sprinhoiz</a:t>
            </a:r>
            <a:r>
              <a:rPr lang="ru-RU" sz="3700" b="1" dirty="0"/>
              <a:t>-</a:t>
            </a:r>
            <a:r>
              <a:rPr lang="en-US" sz="3700" b="1" dirty="0"/>
              <a:t>Schmidt</a:t>
            </a:r>
            <a:r>
              <a:rPr lang="ru-RU" sz="3700" b="1" dirty="0"/>
              <a:t> в 1937 г. установил </a:t>
            </a:r>
            <a:r>
              <a:rPr lang="ru-RU" sz="3700" b="1" dirty="0" err="1"/>
              <a:t>тейлериоз</a:t>
            </a:r>
            <a:r>
              <a:rPr lang="ru-RU" sz="3700" b="1" dirty="0"/>
              <a:t> у пятнистого оленя (</a:t>
            </a:r>
            <a:r>
              <a:rPr lang="en-US" sz="3700" b="1" dirty="0" err="1"/>
              <a:t>Cervus</a:t>
            </a:r>
            <a:r>
              <a:rPr lang="en-US" sz="3700" b="1" dirty="0"/>
              <a:t> </a:t>
            </a:r>
            <a:r>
              <a:rPr lang="en-US" sz="3700" b="1" dirty="0" err="1"/>
              <a:t>hortulorum</a:t>
            </a:r>
            <a:r>
              <a:rPr lang="ru-RU" sz="3700" b="1" dirty="0"/>
              <a:t>) на Дальнем Востоке и возбудителя отнес к </a:t>
            </a:r>
            <a:r>
              <a:rPr lang="en-US" sz="3700" b="1" dirty="0" err="1"/>
              <a:t>Th</a:t>
            </a:r>
            <a:r>
              <a:rPr lang="ru-RU" sz="3700" b="1" dirty="0"/>
              <a:t>. </a:t>
            </a:r>
            <a:r>
              <a:rPr lang="en-US" sz="3700" b="1" dirty="0" err="1"/>
              <a:t>cervi</a:t>
            </a:r>
            <a:r>
              <a:rPr lang="ru-RU" sz="3700" b="1" dirty="0"/>
              <a:t>. В этом же году автор выделил из крови бурундука (</a:t>
            </a:r>
            <a:r>
              <a:rPr lang="en-US" sz="3700" b="1" dirty="0" err="1"/>
              <a:t>Eutamias</a:t>
            </a:r>
            <a:r>
              <a:rPr lang="en-US" sz="3700" b="1" dirty="0"/>
              <a:t> </a:t>
            </a:r>
            <a:r>
              <a:rPr lang="en-US" sz="3700" b="1" dirty="0" err="1"/>
              <a:t>asiaticus</a:t>
            </a:r>
            <a:r>
              <a:rPr lang="en-US" sz="3700" b="1" dirty="0"/>
              <a:t> </a:t>
            </a:r>
            <a:r>
              <a:rPr lang="en-US" sz="3700" b="1" dirty="0" err="1"/>
              <a:t>orientalis</a:t>
            </a:r>
            <a:r>
              <a:rPr lang="ru-RU" sz="3700" b="1" dirty="0"/>
              <a:t>) новый вид </a:t>
            </a:r>
            <a:r>
              <a:rPr lang="ru-RU" sz="3700" b="1" dirty="0" err="1"/>
              <a:t>тейлерии</a:t>
            </a:r>
            <a:r>
              <a:rPr lang="ru-RU" sz="3700" b="1" dirty="0"/>
              <a:t>, который назвал </a:t>
            </a:r>
            <a:r>
              <a:rPr lang="en-US" sz="3700" b="1" dirty="0" err="1"/>
              <a:t>Th</a:t>
            </a:r>
            <a:r>
              <a:rPr lang="ru-RU" sz="3700" b="1" dirty="0"/>
              <a:t>. </a:t>
            </a:r>
            <a:r>
              <a:rPr lang="en-US" sz="3700" b="1" dirty="0"/>
              <a:t>ja</a:t>
            </a:r>
            <a:r>
              <a:rPr lang="ru-RU" sz="3700" b="1" dirty="0"/>
              <a:t>к</a:t>
            </a:r>
            <a:r>
              <a:rPr lang="en-US" sz="3700" b="1" dirty="0" err="1"/>
              <a:t>imovi</a:t>
            </a:r>
            <a:r>
              <a:rPr lang="ru-RU" sz="3700" b="1" dirty="0"/>
              <a:t>. </a:t>
            </a:r>
          </a:p>
          <a:p>
            <a:r>
              <a:rPr lang="ru-RU" sz="3700" b="1" dirty="0"/>
              <a:t>	Д.П. </a:t>
            </a:r>
            <a:r>
              <a:rPr lang="ru-RU" sz="3700" b="1" dirty="0" err="1"/>
              <a:t>Рухлядев</a:t>
            </a:r>
            <a:r>
              <a:rPr lang="ru-RU" sz="3700" b="1" dirty="0"/>
              <a:t> (1939), изучая паразитов диких животных в Крыму, обнаружил в крови благородного оленя (</a:t>
            </a:r>
            <a:r>
              <a:rPr lang="en-US" sz="3700" b="1" dirty="0" err="1"/>
              <a:t>Capreolus</a:t>
            </a:r>
            <a:r>
              <a:rPr lang="en-US" sz="3700" b="1" dirty="0"/>
              <a:t> </a:t>
            </a:r>
            <a:r>
              <a:rPr lang="en-US" sz="3700" b="1" dirty="0" err="1"/>
              <a:t>capreolus</a:t>
            </a:r>
            <a:r>
              <a:rPr lang="ru-RU" sz="3700" b="1" dirty="0"/>
              <a:t>) </a:t>
            </a:r>
            <a:r>
              <a:rPr lang="en-US" sz="3700" b="1" dirty="0" err="1"/>
              <a:t>Th</a:t>
            </a:r>
            <a:r>
              <a:rPr lang="ru-RU" sz="3700" b="1" dirty="0"/>
              <a:t>. </a:t>
            </a:r>
            <a:r>
              <a:rPr lang="en-US" sz="3700" b="1" dirty="0" err="1"/>
              <a:t>capreoli</a:t>
            </a:r>
            <a:r>
              <a:rPr lang="ru-RU" sz="3700" b="1" dirty="0"/>
              <a:t>.</a:t>
            </a:r>
          </a:p>
          <a:p>
            <a:r>
              <a:rPr lang="ru-RU" sz="3700" b="1" dirty="0"/>
              <a:t>	Б.В. </a:t>
            </a:r>
            <a:r>
              <a:rPr lang="ru-RU" sz="3700" b="1" dirty="0" err="1"/>
              <a:t>Лотоцкий</a:t>
            </a:r>
            <a:r>
              <a:rPr lang="ru-RU" sz="3700" b="1" dirty="0"/>
              <a:t> (1949), исследуя кровь тугайного оленя (</a:t>
            </a:r>
            <a:r>
              <a:rPr lang="en-US" sz="3700" b="1" dirty="0" err="1"/>
              <a:t>Cervus</a:t>
            </a:r>
            <a:r>
              <a:rPr lang="en-US" sz="3700" b="1" dirty="0"/>
              <a:t> </a:t>
            </a:r>
            <a:r>
              <a:rPr lang="en-US" sz="3700" b="1" dirty="0" err="1"/>
              <a:t>offinis</a:t>
            </a:r>
            <a:r>
              <a:rPr lang="en-US" sz="3700" b="1" dirty="0"/>
              <a:t> </a:t>
            </a:r>
            <a:r>
              <a:rPr lang="en-US" sz="3700" b="1" dirty="0" err="1"/>
              <a:t>bactrianus</a:t>
            </a:r>
            <a:r>
              <a:rPr lang="ru-RU" sz="3700" b="1" dirty="0"/>
              <a:t>), описал </a:t>
            </a:r>
            <a:r>
              <a:rPr lang="ru-RU" sz="3700" b="1" dirty="0" err="1"/>
              <a:t>эндоэритроцитарные</a:t>
            </a:r>
            <a:r>
              <a:rPr lang="ru-RU" sz="3700" b="1" dirty="0"/>
              <a:t> формы паразитов, которых он отнес к </a:t>
            </a:r>
            <a:r>
              <a:rPr lang="ru-RU" sz="3700" b="1" dirty="0" err="1"/>
              <a:t>тейлериям</a:t>
            </a:r>
            <a:r>
              <a:rPr lang="ru-RU" sz="3700" b="1" dirty="0"/>
              <a:t>. Однако автор не определил вид возбудителя, поскольку тугайные олени находились в зоне распространения </a:t>
            </a:r>
            <a:r>
              <a:rPr lang="ru-RU" sz="3700" b="1" dirty="0" err="1"/>
              <a:t>тейлериоза</a:t>
            </a:r>
            <a:r>
              <a:rPr lang="ru-RU" sz="3700" b="1" dirty="0"/>
              <a:t> крупного рогатого скота, и поэтому необходимы были дополнительные исследования, провести которые ему не удалось.</a:t>
            </a:r>
          </a:p>
          <a:p>
            <a:r>
              <a:rPr lang="ru-RU" sz="3700" b="1" dirty="0"/>
              <a:t>	</a:t>
            </a:r>
            <a:r>
              <a:rPr lang="en-US" sz="3700" b="1" dirty="0"/>
              <a:t>V</a:t>
            </a:r>
            <a:r>
              <a:rPr lang="ru-RU" sz="3700" b="1" dirty="0"/>
              <a:t>. </a:t>
            </a:r>
            <a:r>
              <a:rPr lang="en-US" sz="3700" b="1" dirty="0" err="1"/>
              <a:t>cervi</a:t>
            </a:r>
            <a:r>
              <a:rPr lang="ru-RU" sz="3700" b="1" dirty="0"/>
              <a:t> (1958) описал </a:t>
            </a:r>
            <a:r>
              <a:rPr lang="ru-RU" sz="3700" b="1" dirty="0" err="1"/>
              <a:t>тейлерий</a:t>
            </a:r>
            <a:r>
              <a:rPr lang="ru-RU" sz="3700" b="1" dirty="0"/>
              <a:t> в крови благородного оленя в Чехословакии .</a:t>
            </a:r>
          </a:p>
          <a:p>
            <a:r>
              <a:rPr lang="ru-RU" sz="3700" b="1" dirty="0"/>
              <a:t>	</a:t>
            </a:r>
            <a:r>
              <a:rPr lang="en-US" sz="3700" b="1" dirty="0"/>
              <a:t>J</a:t>
            </a:r>
            <a:r>
              <a:rPr lang="ru-RU" sz="3700" b="1" dirty="0"/>
              <a:t>. </a:t>
            </a:r>
            <a:r>
              <a:rPr lang="en-US" sz="3700" b="1" dirty="0" err="1"/>
              <a:t>Vaccari</a:t>
            </a:r>
            <a:r>
              <a:rPr lang="ru-RU" sz="3700" b="1" dirty="0"/>
              <a:t>, </a:t>
            </a:r>
            <a:r>
              <a:rPr lang="en-US" sz="3700" b="1" dirty="0"/>
              <a:t>G</a:t>
            </a:r>
            <a:r>
              <a:rPr lang="ru-RU" sz="3700" b="1" dirty="0"/>
              <a:t>. </a:t>
            </a:r>
            <a:r>
              <a:rPr lang="en-US" sz="3700" b="1" dirty="0" err="1"/>
              <a:t>Pieresca</a:t>
            </a:r>
            <a:r>
              <a:rPr lang="ru-RU" sz="3700" b="1" dirty="0"/>
              <a:t>, </a:t>
            </a:r>
            <a:r>
              <a:rPr lang="en-US" sz="3700" b="1" dirty="0"/>
              <a:t>G</a:t>
            </a:r>
            <a:r>
              <a:rPr lang="ru-RU" sz="3700" b="1" dirty="0"/>
              <a:t>.</a:t>
            </a:r>
            <a:r>
              <a:rPr lang="en-US" sz="3700" b="1" dirty="0"/>
              <a:t>L</a:t>
            </a:r>
            <a:r>
              <a:rPr lang="ru-RU" sz="3700" b="1" dirty="0"/>
              <a:t>. </a:t>
            </a:r>
            <a:r>
              <a:rPr lang="en-US" sz="3700" b="1" dirty="0" err="1"/>
              <a:t>Quaglio</a:t>
            </a:r>
            <a:r>
              <a:rPr lang="ru-RU" sz="3700" b="1" dirty="0"/>
              <a:t> (1958) установили </a:t>
            </a:r>
            <a:r>
              <a:rPr lang="ru-RU" sz="3700" b="1" dirty="0" err="1"/>
              <a:t>тейлериоз</a:t>
            </a:r>
            <a:r>
              <a:rPr lang="ru-RU" sz="3700" b="1" dirty="0"/>
              <a:t> у зайца (</a:t>
            </a:r>
            <a:r>
              <a:rPr lang="en-US" sz="3700" b="1" dirty="0"/>
              <a:t>Lepus </a:t>
            </a:r>
            <a:r>
              <a:rPr lang="en-US" sz="3700" b="1" dirty="0" err="1"/>
              <a:t>europalus</a:t>
            </a:r>
            <a:r>
              <a:rPr lang="ru-RU" sz="3700" b="1" dirty="0"/>
              <a:t>) и назвали возбудителя болезни – </a:t>
            </a:r>
            <a:r>
              <a:rPr lang="en-US" sz="3700" b="1" dirty="0" err="1"/>
              <a:t>Th</a:t>
            </a:r>
            <a:r>
              <a:rPr lang="ru-RU" sz="3700" b="1" dirty="0"/>
              <a:t>. </a:t>
            </a:r>
            <a:r>
              <a:rPr lang="en-US" sz="3700" b="1" dirty="0" err="1"/>
              <a:t>leporis</a:t>
            </a:r>
            <a:r>
              <a:rPr lang="ru-RU" sz="3700" b="1" dirty="0"/>
              <a:t>. </a:t>
            </a:r>
          </a:p>
          <a:p>
            <a:r>
              <a:rPr lang="ru-RU" sz="3700" b="1" dirty="0"/>
              <a:t>	М.В. Крылов (1962) в мазках крови из периферических сосудов тугайного оленя обнаружил возбудителя </a:t>
            </a:r>
            <a:r>
              <a:rPr lang="ru-RU" sz="3700" b="1" dirty="0" err="1"/>
              <a:t>тейлериоза</a:t>
            </a:r>
            <a:r>
              <a:rPr lang="ru-RU" sz="3700" b="1" dirty="0"/>
              <a:t>. Найденные им паразиты встречались по одному в эритроците. Величина их колебалась от 0,7 до 3 мкм, в среднем 1,7 мкм. </a:t>
            </a:r>
            <a:r>
              <a:rPr lang="ru-RU" sz="3700" b="1" dirty="0" err="1"/>
              <a:t>Микромерозоиты</a:t>
            </a:r>
            <a:r>
              <a:rPr lang="ru-RU" sz="3700" b="1" dirty="0"/>
              <a:t> чаще находились на периферии эритроцитов в виде овальных, палочковидных, </a:t>
            </a:r>
            <a:r>
              <a:rPr lang="ru-RU" sz="3700" b="1" dirty="0" err="1"/>
              <a:t>запятовидных</a:t>
            </a:r>
            <a:r>
              <a:rPr lang="ru-RU" sz="3700" b="1" dirty="0"/>
              <a:t> форм. Хроматин располагался компактно на одном конце. Автор указывает, что для определения видовой самостоятельности </a:t>
            </a:r>
            <a:r>
              <a:rPr lang="ru-RU" sz="3700" b="1" dirty="0" err="1"/>
              <a:t>тейлерий</a:t>
            </a:r>
            <a:r>
              <a:rPr lang="ru-RU" sz="3700" b="1" dirty="0"/>
              <a:t>, обнаруженных у тугайного оленя, он провел перекрестное заражение крупного рогатого скота и тугайных оленей. Заражая двух бычков кровью, которая была получена от больного </a:t>
            </a:r>
            <a:r>
              <a:rPr lang="ru-RU" sz="3700" b="1" dirty="0" err="1"/>
              <a:t>тейлериозом</a:t>
            </a:r>
            <a:r>
              <a:rPr lang="ru-RU" sz="3700" b="1" dirty="0"/>
              <a:t> тугайного олененка, а затем двух молодых оленей кровью и </a:t>
            </a:r>
            <a:r>
              <a:rPr lang="ru-RU" sz="3700" b="1" dirty="0" err="1"/>
              <a:t>пунктатом</a:t>
            </a:r>
            <a:r>
              <a:rPr lang="ru-RU" sz="3700" b="1" dirty="0"/>
              <a:t> лимфатических узлов от крупного рогатого скота, переболевшего острым </a:t>
            </a:r>
            <a:r>
              <a:rPr lang="ru-RU" sz="3700" b="1" dirty="0" err="1"/>
              <a:t>тейлериозом</a:t>
            </a:r>
            <a:r>
              <a:rPr lang="ru-RU" sz="3700" b="1" dirty="0"/>
              <a:t>, М.В. Крылов получил в обоих случаях отрицательные результаты. На основании этих исследований он пришел к выводу, что в организме тугайного оленя паразитирует самостоятельный вид </a:t>
            </a:r>
            <a:r>
              <a:rPr lang="ru-RU" sz="3700" b="1" dirty="0" err="1"/>
              <a:t>тейлерий</a:t>
            </a:r>
            <a:r>
              <a:rPr lang="ru-RU" sz="3700" b="1" dirty="0"/>
              <a:t>, и предложил назвать его </a:t>
            </a:r>
            <a:r>
              <a:rPr lang="en-US" sz="3700" b="1" dirty="0" err="1"/>
              <a:t>Th</a:t>
            </a:r>
            <a:r>
              <a:rPr lang="ru-RU" sz="3700" b="1" dirty="0"/>
              <a:t>. </a:t>
            </a:r>
            <a:r>
              <a:rPr lang="en-US" sz="3700" b="1" dirty="0" err="1"/>
              <a:t>lototzkyi</a:t>
            </a:r>
            <a:r>
              <a:rPr lang="ru-RU" sz="3700" b="1" dirty="0"/>
              <a:t> в честь проф. Б.В. </a:t>
            </a:r>
            <a:r>
              <a:rPr lang="ru-RU" sz="3700" b="1" dirty="0" err="1"/>
              <a:t>Лотоцкого</a:t>
            </a:r>
            <a:r>
              <a:rPr lang="ru-RU" sz="3700" b="1" dirty="0"/>
              <a:t>, впервые описавшего возбудителя у этого вида животных.</a:t>
            </a:r>
          </a:p>
          <a:p>
            <a:r>
              <a:rPr lang="ru-RU" sz="3700" b="1" dirty="0"/>
              <a:t>	В.И. Лаптев и О.Ф. Гробов (1963) описали возбудителя </a:t>
            </a:r>
            <a:r>
              <a:rPr lang="ru-RU" sz="3700" b="1" dirty="0" err="1"/>
              <a:t>тейлериоза</a:t>
            </a:r>
            <a:r>
              <a:rPr lang="ru-RU" sz="3700" b="1" dirty="0"/>
              <a:t> у сибирской косули (</a:t>
            </a:r>
            <a:r>
              <a:rPr lang="en-US" sz="3700" b="1" dirty="0" err="1"/>
              <a:t>Capreolus</a:t>
            </a:r>
            <a:r>
              <a:rPr lang="en-US" sz="3700" b="1" dirty="0"/>
              <a:t> </a:t>
            </a:r>
            <a:r>
              <a:rPr lang="en-US" sz="3700" b="1" dirty="0" err="1"/>
              <a:t>capreolus</a:t>
            </a:r>
            <a:r>
              <a:rPr lang="en-US" sz="3700" b="1" dirty="0"/>
              <a:t> </a:t>
            </a:r>
            <a:r>
              <a:rPr lang="en-US" sz="3700" b="1" dirty="0" err="1"/>
              <a:t>pygargus</a:t>
            </a:r>
            <a:r>
              <a:rPr lang="ru-RU" sz="3700" b="1" dirty="0"/>
              <a:t>). Эти авторы находили в эритроцитах кольцевидные, овальные, палочковидные, грушевидные и другие формы паразитов. Кольцевидные формы были диаметром от 0,4 до 1,5 мкм, в среднем 0,93 мкм. Они встречались наиболее часто и составляли 18 – 48%, в среднем 33,43 %. Овальные формы величиной 0,6 – 1,8 х 0,4 – 1,22 мкм, а в среднем 1,13 х 0,82 мкм, обнаруживались в 12 – 39 % случаев. Палочковидные формы были с одним и реже с двумя хроматиновыми массами величиной от 0,7 до 2,3 мкм в длину и от 0,28 до 0,56 мкм в ширину. Размер грушевидных форм был от 0,5 до 2,1 мкм в длину и 0,4 – 0,94 мкм в ширину, в среднем 1,28 х 0,54 мкм. Кроме этих форм, авторами были обнаружены </a:t>
            </a:r>
            <a:r>
              <a:rPr lang="ru-RU" sz="3700" b="1" dirty="0" err="1"/>
              <a:t>запятовидные</a:t>
            </a:r>
            <a:r>
              <a:rPr lang="ru-RU" sz="3700" b="1" dirty="0"/>
              <a:t> паразиты размером 1,2 – 1,6 х 0,5 – 0,8 мкм, в среднем 1,3 х 0,5 мкм, </a:t>
            </a:r>
            <a:r>
              <a:rPr lang="ru-RU" sz="3700" b="1" dirty="0" err="1"/>
              <a:t>анаплазмоидные</a:t>
            </a:r>
            <a:r>
              <a:rPr lang="ru-RU" sz="3700" b="1" dirty="0"/>
              <a:t> – размером 0,4 – 0,5 мкм и крестовидные - величиной от 1,09 х 0,9 до 1,41 х 1,31 мкм. Они занимали центральное положение в эритроцитах. На основании этих исследований авторы отнесли возбудителя к роду </a:t>
            </a:r>
            <a:r>
              <a:rPr lang="en-US" sz="3700" b="1" dirty="0" err="1"/>
              <a:t>Theileria</a:t>
            </a:r>
            <a:r>
              <a:rPr lang="ru-RU" sz="3700" b="1" dirty="0"/>
              <a:t> и виду </a:t>
            </a:r>
            <a:r>
              <a:rPr lang="en-US" sz="3700" b="1" dirty="0" err="1"/>
              <a:t>Th</a:t>
            </a:r>
            <a:r>
              <a:rPr lang="ru-RU" sz="3700" b="1" dirty="0"/>
              <a:t>. </a:t>
            </a:r>
            <a:r>
              <a:rPr lang="en-US" sz="3700" b="1" dirty="0" err="1"/>
              <a:t>cervi</a:t>
            </a:r>
            <a:r>
              <a:rPr lang="ru-RU" sz="3700" b="1" dirty="0"/>
              <a:t> (цит. по Н.А. </a:t>
            </a:r>
            <a:r>
              <a:rPr lang="ru-RU" sz="3700" b="1" dirty="0" err="1"/>
              <a:t>Колабскому</a:t>
            </a:r>
            <a:r>
              <a:rPr lang="ru-RU" sz="3700" b="1" dirty="0"/>
              <a:t>, 1978). </a:t>
            </a:r>
          </a:p>
          <a:p>
            <a:r>
              <a:rPr lang="ru-RU" sz="3700" b="1" dirty="0" err="1"/>
              <a:t>Тейлериоз</a:t>
            </a:r>
            <a:r>
              <a:rPr lang="ru-RU" sz="3700" b="1" dirty="0"/>
              <a:t> наносит значительный экономический ущерб животноводству. Потери определяются высокой смертностью заболевших животных (65 – 91,4 %), абортами, яловостью, снижением молоч­ной продуктивности коров, уменьшением массы и ухудшением качества мяса убойных животных, большими расходами на ле­чебно-профилактические мероприятия.</a:t>
            </a:r>
          </a:p>
          <a:p>
            <a:r>
              <a:rPr lang="ru-RU" sz="3700" b="1" dirty="0"/>
              <a:t>У быков в период </a:t>
            </a:r>
            <a:r>
              <a:rPr lang="ru-RU" sz="3700" b="1" dirty="0" err="1"/>
              <a:t>переболевания</a:t>
            </a:r>
            <a:r>
              <a:rPr lang="ru-RU" sz="3700" b="1" dirty="0"/>
              <a:t> и некоторое время после него прекращается </a:t>
            </a:r>
            <a:r>
              <a:rPr lang="ru-RU" sz="3700" b="1" dirty="0" err="1"/>
              <a:t>спермиогенез</a:t>
            </a:r>
            <a:r>
              <a:rPr lang="ru-RU" sz="3700" b="1" dirty="0"/>
              <a:t>, что сильно затрудняет племен­ную работу.</a:t>
            </a:r>
          </a:p>
          <a:p>
            <a:r>
              <a:rPr lang="ru-RU" sz="3700" b="1" dirty="0"/>
              <a:t>Специфических средств лечения больных </a:t>
            </a:r>
            <a:r>
              <a:rPr lang="ru-RU" sz="3700" b="1" dirty="0" err="1"/>
              <a:t>тейлериозом</a:t>
            </a:r>
            <a:r>
              <a:rPr lang="ru-RU" sz="3700" b="1" dirty="0"/>
              <a:t> животных нет, поэтому борьба с этой болезнью затруднена. Сохранение местного и особенно завозного скота возможно только при условии его стойлового содержания и регулярных еженедельных противоклещевых обработок весной, летом и осенью – сезоны </a:t>
            </a:r>
            <a:r>
              <a:rPr lang="ru-RU" sz="3700" b="1" dirty="0" err="1"/>
              <a:t>тейлериоза</a:t>
            </a:r>
            <a:r>
              <a:rPr lang="ru-RU" sz="3700" b="1" dirty="0"/>
              <a:t>. Все эти мероприятия связаны с большими экономическими затратами. Те хозяйства, которые не в состоянии их осуществить, продолжают нести большие убытки.</a:t>
            </a:r>
          </a:p>
          <a:p>
            <a:r>
              <a:rPr lang="ru-RU" sz="3700" b="1" dirty="0"/>
              <a:t>Борьба с </a:t>
            </a:r>
            <a:r>
              <a:rPr lang="ru-RU" sz="3700" b="1" dirty="0" err="1"/>
              <a:t>тейлериозом</a:t>
            </a:r>
            <a:r>
              <a:rPr lang="ru-RU" sz="3700" b="1" dirty="0"/>
              <a:t> осложняется еще и тем, что дойных коров, составляющих основную группу животных, подлежащих многократной обработке против клещей, практически нельзя обрабатывать большинством из известных акарицидов, так как остатки этих препаратов выделяются с молоком в течение 1 – 2 недель и более. Кроме того, при длительном применении одного акарицида могут появляться устойчивые к нему расы клещей - переносчиков.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071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r>
              <a:rPr lang="ru-RU" sz="3200" u="sng" dirty="0"/>
              <a:t>Характеристика возбудителей</a:t>
            </a:r>
            <a:r>
              <a:rPr lang="ru-RU" sz="3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7848872" cy="573325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У </a:t>
            </a:r>
            <a:r>
              <a:rPr lang="ru-RU" b="1" dirty="0"/>
              <a:t>крупного рогатого скота паразитируют </a:t>
            </a:r>
            <a:r>
              <a:rPr lang="en-US" b="1" dirty="0" err="1"/>
              <a:t>Theileria</a:t>
            </a:r>
            <a:r>
              <a:rPr lang="en-US" b="1" dirty="0"/>
              <a:t> </a:t>
            </a:r>
            <a:r>
              <a:rPr lang="en-US" b="1" dirty="0" err="1"/>
              <a:t>annulata</a:t>
            </a:r>
            <a:r>
              <a:rPr lang="ru-RU" b="1" dirty="0"/>
              <a:t>,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sergenti</a:t>
            </a:r>
            <a:r>
              <a:rPr lang="ru-RU" b="1" dirty="0"/>
              <a:t>,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mutans</a:t>
            </a:r>
            <a:r>
              <a:rPr lang="ru-RU" b="1" dirty="0"/>
              <a:t>,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orientalis</a:t>
            </a:r>
            <a:r>
              <a:rPr lang="ru-RU" b="1" dirty="0"/>
              <a:t>, у овец и коз -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ovis</a:t>
            </a:r>
            <a:r>
              <a:rPr lang="ru-RU" b="1" dirty="0"/>
              <a:t> и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recondita</a:t>
            </a:r>
            <a:r>
              <a:rPr lang="ru-RU" b="1" dirty="0"/>
              <a:t>.</a:t>
            </a:r>
          </a:p>
          <a:p>
            <a:r>
              <a:rPr lang="ru-RU" b="1" dirty="0"/>
              <a:t>Морфология </a:t>
            </a:r>
            <a:r>
              <a:rPr lang="en-US" b="1" dirty="0" err="1"/>
              <a:t>Theileria</a:t>
            </a:r>
            <a:r>
              <a:rPr lang="en-US" b="1" dirty="0"/>
              <a:t> </a:t>
            </a:r>
            <a:r>
              <a:rPr lang="en-US" b="1" dirty="0" err="1"/>
              <a:t>annulata</a:t>
            </a:r>
            <a:r>
              <a:rPr lang="ru-RU" b="1" dirty="0"/>
              <a:t> зависит от стадии развития. </a:t>
            </a:r>
            <a:r>
              <a:rPr lang="ru-RU" b="1" dirty="0" err="1"/>
              <a:t>Спорозоит</a:t>
            </a:r>
            <a:r>
              <a:rPr lang="ru-RU" b="1" dirty="0"/>
              <a:t>, попавший в организм животного со слюной клеща, размножается в клетках ретикуло-эндотелиальной системы и образует макро- и </a:t>
            </a:r>
            <a:r>
              <a:rPr lang="ru-RU" b="1" dirty="0" err="1"/>
              <a:t>микрошизонты</a:t>
            </a:r>
            <a:r>
              <a:rPr lang="ru-RU" b="1" dirty="0"/>
              <a:t> (гранатные тела или </a:t>
            </a:r>
            <a:r>
              <a:rPr lang="ru-RU" b="1" dirty="0" err="1"/>
              <a:t>коховские</a:t>
            </a:r>
            <a:r>
              <a:rPr lang="ru-RU" b="1" dirty="0"/>
              <a:t> шары). Цитоплазма </a:t>
            </a:r>
            <a:r>
              <a:rPr lang="ru-RU" b="1" dirty="0" err="1"/>
              <a:t>шизонтов</a:t>
            </a:r>
            <a:r>
              <a:rPr lang="ru-RU" b="1" dirty="0"/>
              <a:t> окрашивается в голубой цвет, а ядро - в темно-рубиновый. Форма их разнообразная, величина 9 - 30 мкм и более. </a:t>
            </a:r>
            <a:r>
              <a:rPr lang="ru-RU" b="1" dirty="0" err="1"/>
              <a:t>Микрошизонт</a:t>
            </a:r>
            <a:r>
              <a:rPr lang="ru-RU" b="1" dirty="0"/>
              <a:t> распадается на </a:t>
            </a:r>
            <a:r>
              <a:rPr lang="ru-RU" b="1" dirty="0" err="1"/>
              <a:t>микромерозоиты</a:t>
            </a:r>
            <a:r>
              <a:rPr lang="ru-RU" b="1" dirty="0"/>
              <a:t>, которые внедряются в эритроциты и имеют округлую, оваль­ную, палочковидную, крестообразную формы. Цитоплазма так­же окрашивается в голубой цвет, а ядро - в красный, и распола­гается оно у края клетки. Величина их от 0,5 до 2,5 мкм. В одном эритроците может быть 1 - 7, но чаще 2 - 3 паразита. Зараженность эритроцитов достигает 80 - 90 %.</a:t>
            </a:r>
          </a:p>
          <a:p>
            <a:r>
              <a:rPr lang="ru-RU" b="1" dirty="0"/>
              <a:t>Морфология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sergenti</a:t>
            </a:r>
            <a:r>
              <a:rPr lang="ru-RU" b="1" dirty="0"/>
              <a:t> отличается от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annulata</a:t>
            </a:r>
            <a:r>
              <a:rPr lang="ru-RU" b="1" dirty="0"/>
              <a:t>. Гра­натные тела несколько мельче, и их цитоплазма окрашивается по Романовскому бледнее. Число ядер в </a:t>
            </a:r>
            <a:r>
              <a:rPr lang="ru-RU" b="1" dirty="0" err="1"/>
              <a:t>шизонтах</a:t>
            </a:r>
            <a:r>
              <a:rPr lang="ru-RU" b="1" dirty="0"/>
              <a:t> этого вида больше. </a:t>
            </a:r>
            <a:r>
              <a:rPr lang="ru-RU" b="1" dirty="0" err="1"/>
              <a:t>Эритроцитарные</a:t>
            </a:r>
            <a:r>
              <a:rPr lang="ru-RU" b="1" dirty="0"/>
              <a:t> формы </a:t>
            </a:r>
            <a:r>
              <a:rPr lang="ru-RU" b="1" dirty="0" err="1"/>
              <a:t>тейлерий</a:t>
            </a:r>
            <a:r>
              <a:rPr lang="ru-RU" b="1" dirty="0"/>
              <a:t> крупнее и имеют не­сколько скоплений хроматина. Вытянутые формы преобладают над округлыми. Локализация центральная. Пораженность эрит­роцитов достигает 40 - 50 %.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73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smtClean="0"/>
              <a:t>Биология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/>
              <a:t>Развитие в позвоночном хозяине</a:t>
            </a:r>
            <a:r>
              <a:rPr lang="ru-RU" b="1" dirty="0"/>
              <a:t>. Инкубационный период при заражении через клещей варьирует от 8 до 25 суток, при заражении суспензией из селезенки или лимфатических узлов или кровью, полученной на пике заболевания, наиболее часто колеблется в приделах 17 – 18 суток.</a:t>
            </a:r>
          </a:p>
          <a:p>
            <a:r>
              <a:rPr lang="ru-RU" b="1" dirty="0" err="1"/>
              <a:t>Тейлерииды</a:t>
            </a:r>
            <a:r>
              <a:rPr lang="ru-RU" b="1" dirty="0"/>
              <a:t> развиваются в организме теплокровных животных и в клещах – переносчиках. Особое значение в биологии </a:t>
            </a:r>
            <a:r>
              <a:rPr lang="ru-RU" b="1" dirty="0" err="1"/>
              <a:t>тейлериид</a:t>
            </a:r>
            <a:r>
              <a:rPr lang="ru-RU" b="1" dirty="0"/>
              <a:t> имеют клещи рода </a:t>
            </a:r>
            <a:r>
              <a:rPr lang="en-US" b="1" dirty="0" err="1"/>
              <a:t>Hyalomma</a:t>
            </a:r>
            <a:r>
              <a:rPr lang="ru-RU" b="1" dirty="0"/>
              <a:t>: </a:t>
            </a:r>
            <a:r>
              <a:rPr lang="en-US" b="1" dirty="0" err="1"/>
              <a:t>Hyalomma</a:t>
            </a:r>
            <a:r>
              <a:rPr lang="en-US" b="1" dirty="0"/>
              <a:t> </a:t>
            </a:r>
            <a:r>
              <a:rPr lang="en-US" b="1" dirty="0" err="1"/>
              <a:t>detritum</a:t>
            </a:r>
            <a:r>
              <a:rPr lang="ru-RU" b="1" dirty="0"/>
              <a:t> (</a:t>
            </a:r>
            <a:r>
              <a:rPr lang="ru-RU" b="1" dirty="0" err="1"/>
              <a:t>двуххозяинный</a:t>
            </a:r>
            <a:r>
              <a:rPr lang="ru-RU" b="1" dirty="0"/>
              <a:t> клещ), </a:t>
            </a:r>
            <a:r>
              <a:rPr lang="en-US" b="1" dirty="0" err="1"/>
              <a:t>Hyalomma</a:t>
            </a:r>
            <a:r>
              <a:rPr lang="en-US" b="1" dirty="0"/>
              <a:t> </a:t>
            </a:r>
            <a:r>
              <a:rPr lang="en-US" b="1" dirty="0" err="1"/>
              <a:t>anatolicum</a:t>
            </a:r>
            <a:r>
              <a:rPr lang="ru-RU" b="1" dirty="0"/>
              <a:t> (</a:t>
            </a:r>
            <a:r>
              <a:rPr lang="ru-RU" b="1" dirty="0" err="1"/>
              <a:t>треххозяинный</a:t>
            </a:r>
            <a:r>
              <a:rPr lang="ru-RU" b="1" dirty="0"/>
              <a:t> клещ) и другие.</a:t>
            </a:r>
          </a:p>
          <a:p>
            <a:r>
              <a:rPr lang="ru-RU" b="1" dirty="0"/>
              <a:t>Возбудитель </a:t>
            </a:r>
            <a:r>
              <a:rPr lang="ru-RU" b="1" dirty="0" err="1"/>
              <a:t>тейлериоза</a:t>
            </a:r>
            <a:r>
              <a:rPr lang="ru-RU" b="1" dirty="0"/>
              <a:t> передается от больных или переболевших коров здоровым как пастбищными клещами семейства </a:t>
            </a:r>
            <a:r>
              <a:rPr lang="en-US" b="1" dirty="0" err="1"/>
              <a:t>Ixodidae</a:t>
            </a:r>
            <a:r>
              <a:rPr lang="ru-RU" b="1" dirty="0"/>
              <a:t>, а у овец и некоторыми видами клещей семейства </a:t>
            </a:r>
            <a:r>
              <a:rPr lang="en-US" b="1" dirty="0" err="1"/>
              <a:t>Argasidae</a:t>
            </a:r>
            <a:r>
              <a:rPr lang="ru-RU" b="1" dirty="0"/>
              <a:t>.</a:t>
            </a:r>
          </a:p>
          <a:p>
            <a:r>
              <a:rPr lang="ru-RU" b="1" dirty="0"/>
              <a:t>Нападение клещей происходит на пастбище и в помещениях, поэтому встречаются случаи </a:t>
            </a:r>
            <a:r>
              <a:rPr lang="ru-RU" b="1" dirty="0" err="1"/>
              <a:t>тейлериоза</a:t>
            </a:r>
            <a:r>
              <a:rPr lang="ru-RU" b="1" dirty="0"/>
              <a:t> при стойловом содержании.</a:t>
            </a:r>
          </a:p>
          <a:p>
            <a:r>
              <a:rPr lang="ru-RU" b="1" dirty="0" err="1"/>
              <a:t>Жизненый</a:t>
            </a:r>
            <a:r>
              <a:rPr lang="ru-RU" b="1" dirty="0"/>
              <a:t> цикл </a:t>
            </a:r>
            <a:r>
              <a:rPr lang="ru-RU" b="1" dirty="0" err="1"/>
              <a:t>тейлериид</a:t>
            </a:r>
            <a:r>
              <a:rPr lang="ru-RU" b="1" dirty="0"/>
              <a:t> наиболее подробно изучен в организме позвоночных животных, а что касаясь развития их в организме клещей, то в этом отношении ясных сведений нет.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133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638132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В организме позвоночных животных </a:t>
            </a:r>
            <a:r>
              <a:rPr lang="ru-RU" b="1" dirty="0" err="1"/>
              <a:t>тейлерииды</a:t>
            </a:r>
            <a:r>
              <a:rPr lang="ru-RU" b="1" dirty="0"/>
              <a:t> развиваются в клетках ретикулоэндотелиальной системы, то есть в лимфатических узлах, селезенки, печени, в почках и других паренхиматозных органах, и в эритроцитах.</a:t>
            </a:r>
          </a:p>
          <a:p>
            <a:r>
              <a:rPr lang="ru-RU" b="1" dirty="0"/>
              <a:t>Клещи – переносчики при сосании крови </a:t>
            </a:r>
            <a:r>
              <a:rPr lang="ru-RU" b="1" dirty="0" err="1"/>
              <a:t>инокулируют</a:t>
            </a:r>
            <a:r>
              <a:rPr lang="ru-RU" b="1" dirty="0"/>
              <a:t> вместе со слюной в кожу позвоночному хозяину мелкие одноядерные формы </a:t>
            </a:r>
            <a:r>
              <a:rPr lang="ru-RU" b="1" dirty="0" err="1"/>
              <a:t>тейлерий</a:t>
            </a:r>
            <a:r>
              <a:rPr lang="ru-RU" b="1" dirty="0"/>
              <a:t>, которые на стадии </a:t>
            </a:r>
            <a:r>
              <a:rPr lang="ru-RU" b="1" dirty="0" err="1"/>
              <a:t>спорозоитов</a:t>
            </a:r>
            <a:r>
              <a:rPr lang="ru-RU" b="1" dirty="0"/>
              <a:t> паразитируют в слюнных железах клеща. Попав в толщу кожи, </a:t>
            </a:r>
            <a:r>
              <a:rPr lang="ru-RU" b="1" dirty="0" err="1"/>
              <a:t>спорозоиты</a:t>
            </a:r>
            <a:r>
              <a:rPr lang="ru-RU" b="1" dirty="0"/>
              <a:t> вместе с лимфоцитами по периферическим лимфатическим сосудам мигрируют в </a:t>
            </a:r>
            <a:r>
              <a:rPr lang="ru-RU" b="1" dirty="0" err="1"/>
              <a:t>близрасположенные</a:t>
            </a:r>
            <a:r>
              <a:rPr lang="ru-RU" b="1" dirty="0"/>
              <a:t> лимфатические узлы и селезенку, где продолжают свое множественное деление, или шизогонию.</a:t>
            </a:r>
          </a:p>
          <a:p>
            <a:r>
              <a:rPr lang="ru-RU" b="1" dirty="0"/>
              <a:t>В этом случае </a:t>
            </a:r>
            <a:r>
              <a:rPr lang="ru-RU" b="1" dirty="0" err="1"/>
              <a:t>спорозоиты</a:t>
            </a:r>
            <a:r>
              <a:rPr lang="ru-RU" b="1" dirty="0"/>
              <a:t>, попадая в лимфоциты, моноциты и другие клетки белой крови, увеличиваются в объеме, их ядра начинают делиться на большое количество ядер, в результате чего образуются многоядерные клетки, или, как их сейчас называют, </a:t>
            </a:r>
            <a:r>
              <a:rPr lang="ru-RU" b="1" dirty="0" err="1"/>
              <a:t>макрошизонты</a:t>
            </a:r>
            <a:r>
              <a:rPr lang="ru-RU" b="1" dirty="0"/>
              <a:t> (</a:t>
            </a:r>
            <a:r>
              <a:rPr lang="ru-RU" b="1" dirty="0" err="1"/>
              <a:t>агамонты</a:t>
            </a:r>
            <a:r>
              <a:rPr lang="ru-RU" b="1" dirty="0"/>
              <a:t>). Последние распадаются на такое количество клеток, сколько было ядер, при этом образуются </a:t>
            </a:r>
            <a:r>
              <a:rPr lang="ru-RU" b="1" dirty="0" err="1"/>
              <a:t>макромерозоиты</a:t>
            </a:r>
            <a:r>
              <a:rPr lang="ru-RU" b="1" dirty="0"/>
              <a:t> (</a:t>
            </a:r>
            <a:r>
              <a:rPr lang="ru-RU" b="1" dirty="0" err="1"/>
              <a:t>агаметы</a:t>
            </a:r>
            <a:r>
              <a:rPr lang="ru-RU" b="1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381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33670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При делении (распаде) </a:t>
            </a:r>
            <a:r>
              <a:rPr lang="ru-RU" b="1" dirty="0" err="1"/>
              <a:t>макрошизонтов</a:t>
            </a:r>
            <a:r>
              <a:rPr lang="ru-RU" b="1" dirty="0"/>
              <a:t> разрушаются и клетки ретикулоэндотелиальной системы. Освободившиеся </a:t>
            </a:r>
            <a:r>
              <a:rPr lang="ru-RU" b="1" dirty="0" err="1"/>
              <a:t>макромерозоиты</a:t>
            </a:r>
            <a:r>
              <a:rPr lang="ru-RU" b="1" dirty="0"/>
              <a:t> заново проникают в клетки белой крови, где из них вновь образуются </a:t>
            </a:r>
            <a:r>
              <a:rPr lang="ru-RU" b="1" dirty="0" err="1"/>
              <a:t>макрошизонты</a:t>
            </a:r>
            <a:r>
              <a:rPr lang="ru-RU" b="1" dirty="0"/>
              <a:t>. Такая стадия шизогонии повторяется несколько раз.</a:t>
            </a:r>
          </a:p>
          <a:p>
            <a:r>
              <a:rPr lang="ru-RU" b="1" dirty="0"/>
              <a:t>В дальнейшем в клетках белой крови формируются </a:t>
            </a:r>
            <a:r>
              <a:rPr lang="ru-RU" b="1" dirty="0" err="1"/>
              <a:t>шизонты</a:t>
            </a:r>
            <a:r>
              <a:rPr lang="ru-RU" b="1" dirty="0"/>
              <a:t>, которых в настоящее время называют </a:t>
            </a:r>
            <a:r>
              <a:rPr lang="ru-RU" b="1" dirty="0" err="1"/>
              <a:t>микрошизонтами</a:t>
            </a:r>
            <a:r>
              <a:rPr lang="ru-RU" b="1" dirty="0"/>
              <a:t> (</a:t>
            </a:r>
            <a:r>
              <a:rPr lang="ru-RU" b="1" dirty="0" err="1"/>
              <a:t>гамонтами</a:t>
            </a:r>
            <a:r>
              <a:rPr lang="ru-RU" b="1" dirty="0"/>
              <a:t>). </a:t>
            </a:r>
            <a:r>
              <a:rPr lang="ru-RU" b="1" dirty="0" err="1"/>
              <a:t>Микрошизонты</a:t>
            </a:r>
            <a:r>
              <a:rPr lang="ru-RU" b="1" dirty="0"/>
              <a:t> отличаются от </a:t>
            </a:r>
            <a:r>
              <a:rPr lang="ru-RU" b="1" dirty="0" err="1"/>
              <a:t>макрошизонтов</a:t>
            </a:r>
            <a:r>
              <a:rPr lang="ru-RU" b="1" dirty="0"/>
              <a:t> по величине и форме ядер. У </a:t>
            </a:r>
            <a:r>
              <a:rPr lang="ru-RU" b="1" dirty="0" err="1"/>
              <a:t>микрошизонтов</a:t>
            </a:r>
            <a:r>
              <a:rPr lang="ru-RU" b="1" dirty="0"/>
              <a:t> ядра мелкие круглой или овальной формы, а у </a:t>
            </a:r>
            <a:r>
              <a:rPr lang="ru-RU" b="1" dirty="0" err="1"/>
              <a:t>макрошизонтов</a:t>
            </a:r>
            <a:r>
              <a:rPr lang="ru-RU" b="1" dirty="0"/>
              <a:t> они крупные и неправильной формы.</a:t>
            </a:r>
          </a:p>
          <a:p>
            <a:r>
              <a:rPr lang="ru-RU" b="1" dirty="0" err="1"/>
              <a:t>Шайн</a:t>
            </a:r>
            <a:r>
              <a:rPr lang="ru-RU" b="1" dirty="0"/>
              <a:t> с соавторами (</a:t>
            </a:r>
            <a:r>
              <a:rPr lang="en-US" b="1" dirty="0"/>
              <a:t>Schein et al</a:t>
            </a:r>
            <a:r>
              <a:rPr lang="ru-RU" b="1" dirty="0"/>
              <a:t>., 1978) считают, что </a:t>
            </a:r>
            <a:r>
              <a:rPr lang="ru-RU" b="1" dirty="0" err="1"/>
              <a:t>макрошизонты</a:t>
            </a:r>
            <a:r>
              <a:rPr lang="ru-RU" b="1" dirty="0"/>
              <a:t> – это </a:t>
            </a:r>
            <a:r>
              <a:rPr lang="ru-RU" b="1" dirty="0" err="1"/>
              <a:t>шизонты</a:t>
            </a:r>
            <a:r>
              <a:rPr lang="ru-RU" b="1" dirty="0"/>
              <a:t> в стадии деления ядер, а </a:t>
            </a:r>
            <a:r>
              <a:rPr lang="ru-RU" b="1" dirty="0" err="1"/>
              <a:t>микрошизонты</a:t>
            </a:r>
            <a:r>
              <a:rPr lang="ru-RU" b="1" dirty="0"/>
              <a:t> в стадии формирования </a:t>
            </a:r>
            <a:r>
              <a:rPr lang="ru-RU" b="1" dirty="0" err="1"/>
              <a:t>мерозоитов</a:t>
            </a:r>
            <a:r>
              <a:rPr lang="ru-RU" b="1" dirty="0"/>
              <a:t>. Соответственно предлагается стадии шизогонии называть </a:t>
            </a:r>
            <a:r>
              <a:rPr lang="ru-RU" b="1" dirty="0" err="1"/>
              <a:t>шизонтом</a:t>
            </a:r>
            <a:r>
              <a:rPr lang="ru-RU" b="1" dirty="0"/>
              <a:t>, </a:t>
            </a:r>
            <a:r>
              <a:rPr lang="ru-RU" b="1" dirty="0" err="1"/>
              <a:t>миронтом</a:t>
            </a:r>
            <a:r>
              <a:rPr lang="ru-RU" b="1" dirty="0"/>
              <a:t> и </a:t>
            </a:r>
            <a:r>
              <a:rPr lang="ru-RU" b="1" dirty="0" err="1"/>
              <a:t>мерозоитом</a:t>
            </a:r>
            <a:r>
              <a:rPr lang="ru-RU" b="1" dirty="0"/>
              <a:t>.</a:t>
            </a:r>
          </a:p>
          <a:p>
            <a:r>
              <a:rPr lang="ru-RU" b="1" dirty="0" err="1"/>
              <a:t>Макрошизонты</a:t>
            </a:r>
            <a:r>
              <a:rPr lang="ru-RU" b="1" dirty="0"/>
              <a:t> и </a:t>
            </a:r>
            <a:r>
              <a:rPr lang="ru-RU" b="1" dirty="0" err="1"/>
              <a:t>микрошизонты</a:t>
            </a:r>
            <a:r>
              <a:rPr lang="ru-RU" b="1" dirty="0"/>
              <a:t> принято называть гранатными телами, или «</a:t>
            </a:r>
            <a:r>
              <a:rPr lang="ru-RU" b="1" dirty="0" err="1"/>
              <a:t>коховскими</a:t>
            </a:r>
            <a:r>
              <a:rPr lang="ru-RU" b="1" dirty="0"/>
              <a:t> шарами».</a:t>
            </a:r>
          </a:p>
          <a:p>
            <a:r>
              <a:rPr lang="ru-RU" b="1" dirty="0" err="1"/>
              <a:t>Микрошизонты</a:t>
            </a:r>
            <a:r>
              <a:rPr lang="ru-RU" b="1" dirty="0"/>
              <a:t>, так же как и </a:t>
            </a:r>
            <a:r>
              <a:rPr lang="ru-RU" b="1" dirty="0" err="1"/>
              <a:t>макрошизонты</a:t>
            </a:r>
            <a:r>
              <a:rPr lang="ru-RU" b="1" dirty="0"/>
              <a:t>, делятся (распадаются), в результате чего образуются </a:t>
            </a:r>
            <a:r>
              <a:rPr lang="ru-RU" b="1" dirty="0" err="1"/>
              <a:t>микромерозоиты</a:t>
            </a:r>
            <a:r>
              <a:rPr lang="ru-RU" b="1" dirty="0"/>
              <a:t> (</a:t>
            </a:r>
            <a:r>
              <a:rPr lang="ru-RU" b="1" dirty="0" err="1"/>
              <a:t>гаметоциты</a:t>
            </a:r>
            <a:r>
              <a:rPr lang="ru-RU" b="1" dirty="0"/>
              <a:t>), которые проникают в кровь и заражают эритроциты. Появление </a:t>
            </a:r>
            <a:r>
              <a:rPr lang="ru-RU" b="1" dirty="0" err="1"/>
              <a:t>микромерозоитов</a:t>
            </a:r>
            <a:r>
              <a:rPr lang="ru-RU" b="1" dirty="0"/>
              <a:t> в эритроцитах наблюдается на 4 – 5 день после начала клинического проявления болезни.</a:t>
            </a:r>
          </a:p>
          <a:p>
            <a:r>
              <a:rPr lang="ru-RU" b="1" dirty="0" err="1"/>
              <a:t>Микромерозоиты</a:t>
            </a:r>
            <a:r>
              <a:rPr lang="ru-RU" b="1" dirty="0"/>
              <a:t> (</a:t>
            </a:r>
            <a:r>
              <a:rPr lang="ru-RU" b="1" dirty="0" err="1"/>
              <a:t>гаметоциты</a:t>
            </a:r>
            <a:r>
              <a:rPr lang="ru-RU" b="1" dirty="0"/>
              <a:t>) в крови больных животных обнаруживаются самой разнообразной формы: круглой, овальной, кольцевидной, </a:t>
            </a:r>
            <a:r>
              <a:rPr lang="ru-RU" b="1" dirty="0" err="1"/>
              <a:t>запятовидной</a:t>
            </a:r>
            <a:r>
              <a:rPr lang="ru-RU" b="1" dirty="0"/>
              <a:t>, </a:t>
            </a:r>
            <a:r>
              <a:rPr lang="ru-RU" b="1" dirty="0" err="1"/>
              <a:t>точковидной</a:t>
            </a:r>
            <a:r>
              <a:rPr lang="ru-RU" b="1" dirty="0"/>
              <a:t> и нередко крестообразной. Последние указывают на то, что эти простейшие, по – видимому, могут ограничено делиться и в эритроцитах у определенных видов </a:t>
            </a:r>
            <a:r>
              <a:rPr lang="ru-RU" b="1" dirty="0" err="1"/>
              <a:t>тейлерий</a:t>
            </a:r>
            <a:r>
              <a:rPr lang="ru-RU" b="1" dirty="0"/>
              <a:t>. Однако вопрос размножения </a:t>
            </a:r>
            <a:r>
              <a:rPr lang="ru-RU" b="1" dirty="0" err="1"/>
              <a:t>тейлерий</a:t>
            </a:r>
            <a:r>
              <a:rPr lang="ru-RU" b="1" dirty="0"/>
              <a:t> в эритроцитах требует дальнейших исследований.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33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571184" cy="605107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Многие исследователи полагают, что с образованием </a:t>
            </a:r>
            <a:r>
              <a:rPr lang="ru-RU" b="1" dirty="0" err="1"/>
              <a:t>микромерозоитов</a:t>
            </a:r>
            <a:r>
              <a:rPr lang="ru-RU" b="1" dirty="0"/>
              <a:t> в эритроцитах развитие </a:t>
            </a:r>
            <a:r>
              <a:rPr lang="ru-RU" b="1" dirty="0" err="1"/>
              <a:t>тейлерий</a:t>
            </a:r>
            <a:r>
              <a:rPr lang="ru-RU" b="1" dirty="0"/>
              <a:t> в организме позвоночных животных заканчивается. Животные или погибают, или выздоравливают. У выздоравливающих животных количество паразитов в крови быстро снижается, а затем они совершенно не обнаруживаются, хотя </a:t>
            </a:r>
            <a:r>
              <a:rPr lang="ru-RU" b="1" dirty="0" err="1"/>
              <a:t>тейлерии</a:t>
            </a:r>
            <a:r>
              <a:rPr lang="ru-RU" b="1" dirty="0"/>
              <a:t> в организме позвоночного хозяина могут встречаться в течение 6 лет, что позволяет рассматривать позвоночного хозяина как основного </a:t>
            </a:r>
            <a:r>
              <a:rPr lang="ru-RU" b="1" dirty="0" err="1"/>
              <a:t>резервента</a:t>
            </a:r>
            <a:r>
              <a:rPr lang="ru-RU" b="1" dirty="0"/>
              <a:t> </a:t>
            </a:r>
            <a:r>
              <a:rPr lang="ru-RU" b="1" dirty="0" err="1"/>
              <a:t>тейлерий</a:t>
            </a:r>
            <a:r>
              <a:rPr lang="ru-RU" b="1" dirty="0"/>
              <a:t> в природе. А.В. Богородицкий (1946) путем </a:t>
            </a:r>
            <a:r>
              <a:rPr lang="ru-RU" b="1" dirty="0" err="1"/>
              <a:t>пассирования</a:t>
            </a:r>
            <a:r>
              <a:rPr lang="ru-RU" b="1" dirty="0"/>
              <a:t> паразитов через организм восприимчивых животных получил штамм, содержащий лишь агамные формы, не способные заражать клещей.</a:t>
            </a:r>
          </a:p>
          <a:p>
            <a:r>
              <a:rPr lang="ru-RU" b="1" dirty="0"/>
              <a:t>Поражение эритроцитов может быть довольно сильным и на пике </a:t>
            </a:r>
            <a:r>
              <a:rPr lang="ru-RU" b="1" dirty="0" err="1"/>
              <a:t>паразитемии</a:t>
            </a:r>
            <a:r>
              <a:rPr lang="ru-RU" b="1" dirty="0"/>
              <a:t> достигать 80 – 95 %. </a:t>
            </a:r>
            <a:r>
              <a:rPr lang="ru-RU" b="1" dirty="0" err="1"/>
              <a:t>Эритроцитарные</a:t>
            </a:r>
            <a:r>
              <a:rPr lang="ru-RU" b="1" dirty="0"/>
              <a:t> стадии одними исследователями рассматриваются как </a:t>
            </a:r>
            <a:r>
              <a:rPr lang="ru-RU" b="1" dirty="0" err="1"/>
              <a:t>гаметоциты</a:t>
            </a:r>
            <a:r>
              <a:rPr lang="ru-RU" b="1" dirty="0"/>
              <a:t>, другими, отрицающими существование полового процесса у </a:t>
            </a:r>
            <a:r>
              <a:rPr lang="ru-RU" b="1" dirty="0" err="1"/>
              <a:t>тейлерий</a:t>
            </a:r>
            <a:r>
              <a:rPr lang="ru-RU" b="1" dirty="0"/>
              <a:t>, как </a:t>
            </a:r>
            <a:r>
              <a:rPr lang="ru-RU" b="1" dirty="0" err="1"/>
              <a:t>трофозоиты</a:t>
            </a:r>
            <a:r>
              <a:rPr lang="ru-RU" b="1" dirty="0"/>
              <a:t> и </a:t>
            </a:r>
            <a:r>
              <a:rPr lang="ru-RU" b="1" dirty="0" err="1"/>
              <a:t>мерозоиты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083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63093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Дальнейшее развитие </a:t>
            </a:r>
            <a:r>
              <a:rPr lang="ru-RU" b="1" dirty="0" err="1"/>
              <a:t>тейлерий</a:t>
            </a:r>
            <a:r>
              <a:rPr lang="ru-RU" b="1" dirty="0"/>
              <a:t> происходит в организме клещей - переносчиков.</a:t>
            </a:r>
          </a:p>
          <a:p>
            <a:r>
              <a:rPr lang="ru-RU" b="1" dirty="0"/>
              <a:t>При попадании </a:t>
            </a:r>
            <a:r>
              <a:rPr lang="ru-RU" b="1" dirty="0" err="1"/>
              <a:t>тейлерий</a:t>
            </a:r>
            <a:r>
              <a:rPr lang="ru-RU" b="1" dirty="0"/>
              <a:t> вместе с эритроцитами в желудок клеща паразиты быстро, уже через час, выходят из эритроцитов. В кишечнике клеща неполовозрелые стадии </a:t>
            </a:r>
            <a:r>
              <a:rPr lang="ru-RU" b="1" dirty="0" err="1"/>
              <a:t>тейлерий</a:t>
            </a:r>
            <a:r>
              <a:rPr lang="ru-RU" b="1" dirty="0"/>
              <a:t> погибают, а зрелые </a:t>
            </a:r>
            <a:r>
              <a:rPr lang="ru-RU" b="1" dirty="0" err="1"/>
              <a:t>микромерозоиты</a:t>
            </a:r>
            <a:r>
              <a:rPr lang="ru-RU" b="1" dirty="0"/>
              <a:t> образуют гаметы, которые копулируют и после слияния двух клеток образуют зиготу, а затем превращаются в </a:t>
            </a:r>
            <a:r>
              <a:rPr lang="ru-RU" b="1" dirty="0" err="1"/>
              <a:t>оокинету</a:t>
            </a:r>
            <a:r>
              <a:rPr lang="ru-RU" b="1" dirty="0"/>
              <a:t>. После линьки клещей в их слюнных железах и пищеварительном тракте находили крупные круглые и </a:t>
            </a:r>
            <a:r>
              <a:rPr lang="ru-RU" b="1" dirty="0" err="1"/>
              <a:t>цистоподобные</a:t>
            </a:r>
            <a:r>
              <a:rPr lang="ru-RU" b="1" dirty="0"/>
              <a:t> формы паразита с несколькими ядрами. Эти формы, по мнению </a:t>
            </a:r>
            <a:r>
              <a:rPr lang="en-US" b="1" dirty="0"/>
              <a:t>R</a:t>
            </a:r>
            <a:r>
              <a:rPr lang="ru-RU" b="1" dirty="0"/>
              <a:t>. </a:t>
            </a:r>
            <a:r>
              <a:rPr lang="en-US" b="1" dirty="0" err="1"/>
              <a:t>Gonder</a:t>
            </a:r>
            <a:r>
              <a:rPr lang="ru-RU" b="1" dirty="0"/>
              <a:t>, и делятся на </a:t>
            </a:r>
            <a:r>
              <a:rPr lang="ru-RU" b="1" dirty="0" err="1"/>
              <a:t>спорозоиты</a:t>
            </a:r>
            <a:r>
              <a:rPr lang="ru-RU" b="1" dirty="0"/>
              <a:t> (Дьяконов и </a:t>
            </a:r>
            <a:r>
              <a:rPr lang="en-US" b="1" dirty="0"/>
              <a:t>Schein</a:t>
            </a:r>
            <a:r>
              <a:rPr lang="ru-RU" b="1" dirty="0"/>
              <a:t> с соавторами пишут о том, что в жизненном цикле </a:t>
            </a:r>
            <a:r>
              <a:rPr lang="ru-RU" b="1" dirty="0" err="1"/>
              <a:t>тейлерий</a:t>
            </a:r>
            <a:r>
              <a:rPr lang="ru-RU" b="1" dirty="0"/>
              <a:t> есть половой процесс).</a:t>
            </a:r>
          </a:p>
          <a:p>
            <a:r>
              <a:rPr lang="ru-RU" b="1" dirty="0"/>
              <a:t>Передача инвазии клещами происходит в пределах одной генерации. Передача </a:t>
            </a:r>
            <a:r>
              <a:rPr lang="ru-RU" b="1" dirty="0" err="1"/>
              <a:t>тейлерий</a:t>
            </a:r>
            <a:r>
              <a:rPr lang="ru-RU" b="1" dirty="0"/>
              <a:t> происходит через специфических клещей </a:t>
            </a:r>
            <a:r>
              <a:rPr lang="ru-RU" b="1" dirty="0" err="1"/>
              <a:t>трансфазно</a:t>
            </a:r>
            <a:r>
              <a:rPr lang="ru-RU" b="1" dirty="0"/>
              <a:t>: если на больном животном питались личинки, инвазию передают нимфы, если питались нимфы – то имаго; </a:t>
            </a:r>
            <a:r>
              <a:rPr lang="ru-RU" b="1" dirty="0" err="1"/>
              <a:t>трансовариальная</a:t>
            </a:r>
            <a:r>
              <a:rPr lang="ru-RU" b="1" dirty="0"/>
              <a:t> передача паразитов большинством авторов отрицается (но имеются указания и о такой передаче).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8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Возбудитель пироплазмоза собак впервые зарегистрирован в Италии в 1895 г. </a:t>
            </a:r>
            <a:r>
              <a:rPr lang="en-US" b="1" dirty="0" err="1"/>
              <a:t>Piana</a:t>
            </a:r>
            <a:r>
              <a:rPr lang="ru-RU" b="1" dirty="0"/>
              <a:t> и </a:t>
            </a:r>
            <a:r>
              <a:rPr lang="en-US" b="1" dirty="0"/>
              <a:t>Galli </a:t>
            </a:r>
            <a:r>
              <a:rPr lang="en-US" b="1" dirty="0" err="1"/>
              <a:t>Walerio</a:t>
            </a:r>
            <a:r>
              <a:rPr lang="ru-RU" b="1" dirty="0"/>
              <a:t>. В России пироплазмоз плотоядных животных впервые был открыт В. Л. Якимовым и В. Л. </a:t>
            </a:r>
            <a:r>
              <a:rPr lang="ru-RU" b="1" dirty="0" err="1"/>
              <a:t>Любинецким</a:t>
            </a:r>
            <a:r>
              <a:rPr lang="ru-RU" b="1" dirty="0"/>
              <a:t> (1909).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3800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Тейлерии</a:t>
            </a:r>
            <a:r>
              <a:rPr lang="ru-RU" dirty="0" smtClean="0"/>
              <a:t> в эритроцитах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064375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243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Макрошизонты</a:t>
            </a:r>
            <a:r>
              <a:rPr lang="ru-RU" dirty="0"/>
              <a:t> в отпечатке лимфоузла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4612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651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Эпизоотологические данные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7516688" cy="525898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Тейлери­оз</a:t>
            </a:r>
            <a:r>
              <a:rPr lang="ru-RU" b="1" dirty="0" smtClean="0"/>
              <a:t> </a:t>
            </a:r>
            <a:r>
              <a:rPr lang="ru-RU" b="1" dirty="0"/>
              <a:t>распространен на Северном Кавказе, в республиках Закавка­зья и Средней Азии, в южном Казахстане, в Архангельской области, а также на Дальнем Востоке, в Корее, Японии и Китае. Основные переносчики </a:t>
            </a:r>
            <a:r>
              <a:rPr lang="ru-RU" b="1" dirty="0" err="1"/>
              <a:t>тейлерий</a:t>
            </a:r>
            <a:r>
              <a:rPr lang="ru-RU" b="1" dirty="0"/>
              <a:t> - клещи </a:t>
            </a:r>
            <a:r>
              <a:rPr lang="en-US" b="1" dirty="0" err="1"/>
              <a:t>Hyalomma</a:t>
            </a:r>
            <a:r>
              <a:rPr lang="en-US" b="1" dirty="0"/>
              <a:t> </a:t>
            </a:r>
            <a:r>
              <a:rPr lang="en-US" b="1" dirty="0" err="1"/>
              <a:t>anatolicum</a:t>
            </a:r>
            <a:r>
              <a:rPr lang="ru-RU" b="1" dirty="0"/>
              <a:t>, Н. </a:t>
            </a:r>
            <a:r>
              <a:rPr lang="en-US" b="1" dirty="0" err="1"/>
              <a:t>detritum</a:t>
            </a:r>
            <a:r>
              <a:rPr lang="ru-RU" b="1" dirty="0"/>
              <a:t>, </a:t>
            </a:r>
            <a:r>
              <a:rPr lang="en-US" b="1" dirty="0"/>
              <a:t>H</a:t>
            </a:r>
            <a:r>
              <a:rPr lang="ru-RU" b="1" dirty="0"/>
              <a:t>. </a:t>
            </a:r>
            <a:r>
              <a:rPr lang="en-US" b="1" dirty="0" err="1"/>
              <a:t>scupense</a:t>
            </a:r>
            <a:r>
              <a:rPr lang="ru-RU" b="1" dirty="0"/>
              <a:t> и Н. </a:t>
            </a:r>
            <a:r>
              <a:rPr lang="en-US" b="1" dirty="0" err="1"/>
              <a:t>plumbeum</a:t>
            </a:r>
            <a:r>
              <a:rPr lang="ru-RU" b="1" dirty="0"/>
              <a:t>, а на Дальнем Востоке –</a:t>
            </a:r>
            <a:r>
              <a:rPr lang="en-US" b="1" dirty="0" err="1"/>
              <a:t>Haemaphysalis</a:t>
            </a:r>
            <a:r>
              <a:rPr lang="en-US" b="1" dirty="0"/>
              <a:t> japonica</a:t>
            </a:r>
            <a:r>
              <a:rPr lang="ru-RU" b="1" dirty="0"/>
              <a:t>, </a:t>
            </a:r>
            <a:r>
              <a:rPr lang="en-US" b="1" dirty="0"/>
              <a:t>H</a:t>
            </a:r>
            <a:r>
              <a:rPr lang="ru-RU" b="1" dirty="0"/>
              <a:t>. </a:t>
            </a:r>
            <a:r>
              <a:rPr lang="en-US" b="1" dirty="0" err="1"/>
              <a:t>concinna</a:t>
            </a:r>
            <a:r>
              <a:rPr lang="ru-RU" b="1" dirty="0"/>
              <a:t> и Н. </a:t>
            </a:r>
            <a:r>
              <a:rPr lang="en-US" b="1" dirty="0" err="1"/>
              <a:t>longicornis</a:t>
            </a:r>
            <a:r>
              <a:rPr lang="ru-RU" b="1" dirty="0"/>
              <a:t> (</a:t>
            </a:r>
            <a:r>
              <a:rPr lang="en-US" b="1" dirty="0"/>
              <a:t>H</a:t>
            </a:r>
            <a:r>
              <a:rPr lang="ru-RU" b="1" dirty="0"/>
              <a:t>. </a:t>
            </a:r>
            <a:r>
              <a:rPr lang="en-US" b="1" dirty="0" err="1"/>
              <a:t>neumanni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 </a:t>
            </a:r>
            <a:r>
              <a:rPr lang="ru-RU" b="1" dirty="0"/>
              <a:t>Главную роль в эпизоотологии </a:t>
            </a:r>
            <a:r>
              <a:rPr lang="ru-RU" b="1" dirty="0" err="1"/>
              <a:t>тейлериоза</a:t>
            </a:r>
            <a:r>
              <a:rPr lang="ru-RU" b="1" dirty="0"/>
              <a:t> в Приморском крае играют клещи Н. </a:t>
            </a:r>
            <a:r>
              <a:rPr lang="en-US" b="1" dirty="0"/>
              <a:t>japonica</a:t>
            </a:r>
            <a:r>
              <a:rPr lang="ru-RU" b="1" dirty="0"/>
              <a:t>. </a:t>
            </a:r>
            <a:r>
              <a:rPr lang="ru-RU" b="1" dirty="0" err="1"/>
              <a:t>Тейлериоз</a:t>
            </a:r>
            <a:r>
              <a:rPr lang="ru-RU" b="1" dirty="0"/>
              <a:t> протекает в виде одной эпизоотической вспышки в летние жаркие месяцы - июне, июле и августе. </a:t>
            </a:r>
            <a:endParaRPr lang="ru-RU" b="1" dirty="0" smtClean="0"/>
          </a:p>
          <a:p>
            <a:r>
              <a:rPr lang="ru-RU" b="1" dirty="0" smtClean="0"/>
              <a:t>Отдельные </a:t>
            </a:r>
            <a:r>
              <a:rPr lang="ru-RU" b="1" dirty="0"/>
              <a:t>случаи заболеваний могут быть ранней весной и осенью.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727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u="sng" dirty="0"/>
              <a:t>Патогенез.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61662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Патогенез </a:t>
            </a:r>
            <a:r>
              <a:rPr lang="ru-RU" b="1" dirty="0"/>
              <a:t>детально изучен советскими исследователями: В.Л. Якимовым (1931), А.А. Целищевым (1946), А.И. Федоровым (1955), Ф.Ф. Пороховым (1956), В.Ф. Поляковым (1974) и др.</a:t>
            </a:r>
          </a:p>
          <a:p>
            <a:r>
              <a:rPr lang="ru-RU" b="1" dirty="0"/>
              <a:t>Патогенез обусловливается внедрением </a:t>
            </a:r>
            <a:r>
              <a:rPr lang="ru-RU" b="1" dirty="0" err="1"/>
              <a:t>тейлерий</a:t>
            </a:r>
            <a:r>
              <a:rPr lang="ru-RU" b="1" dirty="0"/>
              <a:t> в ретикулоэндотелиальную систему, а затем и в эритроциты. Процент зараженных эритроцитов бывает значительным. На месте внедрения клеток развивается лимфаденит. 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Развиваясь в клетках лимфоидно-макрофагальной системы, </a:t>
            </a:r>
            <a:r>
              <a:rPr lang="ru-RU" b="1" dirty="0" err="1"/>
              <a:t>тейлерии</a:t>
            </a:r>
            <a:r>
              <a:rPr lang="ru-RU" b="1" dirty="0"/>
              <a:t> вызывают пролиферацию клеток, превращая их в </a:t>
            </a:r>
            <a:r>
              <a:rPr lang="ru-RU" b="1" dirty="0" err="1"/>
              <a:t>бластные</a:t>
            </a:r>
            <a:r>
              <a:rPr lang="ru-RU" b="1" dirty="0"/>
              <a:t>. Это ведет к гиперплазии лимфатических узлов, селезенки, печени. Размножение </a:t>
            </a:r>
            <a:r>
              <a:rPr lang="ru-RU" b="1" dirty="0" err="1"/>
              <a:t>тейлериид</a:t>
            </a:r>
            <a:r>
              <a:rPr lang="ru-RU" b="1" dirty="0"/>
              <a:t> в кровеносных органах ведет к разносторонним и глубоким нарушениям в организме, болезненный процесс становится </a:t>
            </a:r>
            <a:r>
              <a:rPr lang="ru-RU" b="1" dirty="0" err="1"/>
              <a:t>генерализованным</a:t>
            </a:r>
            <a:r>
              <a:rPr lang="ru-RU" b="1" dirty="0"/>
              <a:t>.</a:t>
            </a:r>
          </a:p>
          <a:p>
            <a:r>
              <a:rPr lang="ru-RU" b="1" dirty="0"/>
              <a:t>Массовое размножение возбудителей сопровождается поступлением в организм продуктов их жизнедеятельности, которые оказывают влияние на нервную систему, особенно на теплорегулирующий центр. Сосудистые расстройства головного мозга в начале болезни вызывают повышенную возбудимость, а в последующем – сильное угнетение животных.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6796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571184" cy="626469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При</a:t>
            </a:r>
            <a:r>
              <a:rPr lang="ru-RU" dirty="0"/>
              <a:t> </a:t>
            </a:r>
            <a:r>
              <a:rPr lang="ru-RU" b="1" dirty="0"/>
              <a:t>размножении </a:t>
            </a:r>
            <a:r>
              <a:rPr lang="ru-RU" b="1" dirty="0" err="1"/>
              <a:t>тейлериид</a:t>
            </a:r>
            <a:r>
              <a:rPr lang="ru-RU" b="1" dirty="0"/>
              <a:t> в кровеносных органах развивается анемия. Газовый и белковый обмены нарушаются. В местах скопления </a:t>
            </a:r>
            <a:r>
              <a:rPr lang="ru-RU" b="1" dirty="0" err="1"/>
              <a:t>шизонтов</a:t>
            </a:r>
            <a:r>
              <a:rPr lang="ru-RU" b="1" dirty="0"/>
              <a:t> повреждаются стенки сосудов, появляются </a:t>
            </a:r>
            <a:r>
              <a:rPr lang="ru-RU" b="1" dirty="0" err="1"/>
              <a:t>гранулоподобные</a:t>
            </a:r>
            <a:r>
              <a:rPr lang="ru-RU" b="1" dirty="0"/>
              <a:t> образования и на их месте позже язвы. Особенно характерны такие изъязвления на стенках сычуга и кровеносных сосудов. Вследствие повышенной </a:t>
            </a:r>
            <a:r>
              <a:rPr lang="ru-RU" b="1" dirty="0" err="1"/>
              <a:t>порозности</a:t>
            </a:r>
            <a:r>
              <a:rPr lang="ru-RU" b="1" dirty="0"/>
              <a:t> сосудов, а может быть, и изъязвлений появляются массовые кровоизлияния на слизистых и серозных оболочках внутренних органов, отеки. Нарушается процесс пищеварения, развивается атония желудочно-кишечного тракта, содержимое становится сухим.</a:t>
            </a:r>
          </a:p>
          <a:p>
            <a:r>
              <a:rPr lang="ru-RU" b="1" dirty="0"/>
              <a:t>Биохимическими исследованиями сыворотки крови установлено уменьшение содержания общего белка, альбуминов и увеличение глобулинов – показатель гуморального фактора иммунитета. В крови увеличивается содержание глюкозы и снижается количество гликогена. Изменяется активность ферментов. В организме больного животного накапливаются свободные аминокислоты, максимально возрастает содержание азота, полипептидов и остаточного азота. Количество железа постепенно уменьшается при одновременном увеличении марганца, никеля и меди. В период выздоровления животного описанные изменения постепенно нормализуются.</a:t>
            </a:r>
          </a:p>
          <a:p>
            <a:r>
              <a:rPr lang="ru-RU" b="1" dirty="0"/>
              <a:t>Анемия и наступающее в связи с этим резкое кислородное голодание сильно ухудшают общее состояние больных животных, они обычно лежат, в тяжелых случаях через 8 – 12 дней после начала болезни погибают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87524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ru-RU" u="sng" dirty="0"/>
              <a:t>Симптомы болезни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Инкубационный </a:t>
            </a:r>
            <a:r>
              <a:rPr lang="ru-RU" dirty="0"/>
              <a:t>период при заражении </a:t>
            </a:r>
            <a:r>
              <a:rPr lang="en-US" dirty="0" err="1"/>
              <a:t>Th</a:t>
            </a:r>
            <a:r>
              <a:rPr lang="ru-RU" dirty="0"/>
              <a:t>. </a:t>
            </a:r>
            <a:r>
              <a:rPr lang="en-US" dirty="0" err="1"/>
              <a:t>annulata</a:t>
            </a:r>
            <a:r>
              <a:rPr lang="ru-RU" dirty="0"/>
              <a:t> длится 9 - 19 дней, при заражении </a:t>
            </a:r>
            <a:r>
              <a:rPr lang="en-US" dirty="0" err="1"/>
              <a:t>Th</a:t>
            </a:r>
            <a:r>
              <a:rPr lang="ru-RU" dirty="0"/>
              <a:t>. </a:t>
            </a:r>
            <a:r>
              <a:rPr lang="en-US" dirty="0" err="1"/>
              <a:t>sergenti</a:t>
            </a:r>
            <a:r>
              <a:rPr lang="ru-RU" dirty="0"/>
              <a:t> – 15 - 35 дней. Заболевание проявляется высокой температурой, увеличе­нием лимфатических узлов и общим угнетением. Видимые сли­зистые оболочки вначале гиперемированы, а затем становятся анемичными и желтушными, нередко с точечными или разлиты­ми кровоизлияниями. Пульс и дыхание учащаются, сердечный толчок усилен. На 2 - 3-й день болезни животные отказываются от корма, худеют, больше лежат, стонут. Резко изменяется рабо­та желудочно-кишечного тракта (поносы, атония, запоры). Акт мочеиспускания затруднен, гемоглобинурия отсутствует.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0571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Патологоанатомические изменения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Павшие </a:t>
            </a:r>
            <a:r>
              <a:rPr lang="ru-RU" b="1" dirty="0"/>
              <a:t>животные ис­тощены. Кожа и слизистые оболочки слегка желтушны, лимфа­тические узлы, печень, почки и селезенка увеличены. Слизистая желудочно-кишечного тракта гиперемирована, в сычуге изъязв­ления. Сердце дряблое, бледное. Под эпикардом, а иногда и эн­докардом, а также во внутренних органах, на слизистых и сероз­ных оболочках массовые кровоизлияния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06674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0040"/>
            <a:ext cx="7920880" cy="732696"/>
          </a:xfrm>
        </p:spPr>
        <p:txBody>
          <a:bodyPr>
            <a:normAutofit/>
          </a:bodyPr>
          <a:lstStyle/>
          <a:p>
            <a:r>
              <a:rPr lang="ru-RU" sz="3200" u="sng" dirty="0"/>
              <a:t>Микроскопические исследования</a:t>
            </a:r>
            <a:r>
              <a:rPr lang="ru-RU" sz="3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208912" cy="518697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Для </a:t>
            </a:r>
            <a:r>
              <a:rPr lang="ru-RU" b="1" dirty="0"/>
              <a:t>ранней диагностики болезни берут </a:t>
            </a:r>
            <a:r>
              <a:rPr lang="ru-RU" b="1" dirty="0" err="1"/>
              <a:t>пунктат</a:t>
            </a:r>
            <a:r>
              <a:rPr lang="ru-RU" b="1" dirty="0"/>
              <a:t> из увеличенных поверхностных лимфа­тических узлов, печени, селезенки, приготавливают тонкий ма­зок и окрашивают его по Романовскому, затем ищут гранатные тела. В эритроцитах находят мелких округлых или другой фор­мы паразитов, у которых хорошо видно ядро и небольшой обо­док цитоплазмы. </a:t>
            </a:r>
            <a:r>
              <a:rPr lang="en-US" b="1" dirty="0" err="1"/>
              <a:t>Theileria</a:t>
            </a:r>
            <a:r>
              <a:rPr lang="en-US" b="1" dirty="0"/>
              <a:t> </a:t>
            </a:r>
            <a:r>
              <a:rPr lang="en-US" b="1" dirty="0" err="1"/>
              <a:t>sergenti</a:t>
            </a:r>
            <a:r>
              <a:rPr lang="ru-RU" b="1" dirty="0"/>
              <a:t> отличается от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annulata</a:t>
            </a:r>
            <a:r>
              <a:rPr lang="ru-RU" b="1" dirty="0"/>
              <a:t> несколько большей величиной и соотношением </a:t>
            </a:r>
            <a:r>
              <a:rPr lang="ru-RU" b="1" dirty="0" err="1"/>
              <a:t>запятовидных</a:t>
            </a:r>
            <a:r>
              <a:rPr lang="ru-RU" b="1" dirty="0"/>
              <a:t> и палочковидных форм к округлым. Вытянутых форм больше при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sergenti</a:t>
            </a:r>
            <a:r>
              <a:rPr lang="ru-RU" b="1" dirty="0"/>
              <a:t>, чем при </a:t>
            </a:r>
            <a:r>
              <a:rPr lang="en-US" b="1" dirty="0" err="1"/>
              <a:t>Th</a:t>
            </a:r>
            <a:r>
              <a:rPr lang="ru-RU" b="1" dirty="0"/>
              <a:t>. </a:t>
            </a:r>
            <a:r>
              <a:rPr lang="en-US" b="1" dirty="0" err="1"/>
              <a:t>annulata</a:t>
            </a:r>
            <a:r>
              <a:rPr lang="ru-RU" b="1" dirty="0"/>
              <a:t>.</a:t>
            </a:r>
          </a:p>
          <a:p>
            <a:r>
              <a:rPr lang="ru-RU" b="1" dirty="0"/>
              <a:t>Для диагностики и выявления </a:t>
            </a:r>
            <a:r>
              <a:rPr lang="ru-RU" b="1" dirty="0" err="1"/>
              <a:t>тейлерионосительства</a:t>
            </a:r>
            <a:r>
              <a:rPr lang="ru-RU" b="1" dirty="0"/>
              <a:t> раз­работаны серологические реакции (РСК, РДСК, РИФ) с антиге­нами из различных стадий развития </a:t>
            </a:r>
            <a:r>
              <a:rPr lang="ru-RU" b="1" dirty="0" err="1"/>
              <a:t>тейлерий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7915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Иммунитет и иммунизация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 err="1"/>
              <a:t>тейлериозе</a:t>
            </a:r>
            <a:r>
              <a:rPr lang="ru-RU" dirty="0"/>
              <a:t> сущест­вует нестерильный иммунитет, или </a:t>
            </a:r>
            <a:r>
              <a:rPr lang="ru-RU" dirty="0" err="1"/>
              <a:t>премуниция</a:t>
            </a:r>
            <a:r>
              <a:rPr lang="ru-RU" dirty="0"/>
              <a:t>. Напря­женность и длительность его зависят от тяжести тече­ния болезни. Если </a:t>
            </a:r>
            <a:r>
              <a:rPr lang="ru-RU" dirty="0" err="1"/>
              <a:t>тейлериоз</a:t>
            </a:r>
            <a:r>
              <a:rPr lang="ru-RU" dirty="0"/>
              <a:t> протекал тяжело, продол­жительность иммунитета не превышала 4 лет. При лег­ком </a:t>
            </a:r>
            <a:r>
              <a:rPr lang="ru-RU" dirty="0" err="1"/>
              <a:t>переболевании</a:t>
            </a:r>
            <a:r>
              <a:rPr lang="ru-RU" dirty="0"/>
              <a:t> иммунитет короче и менее напряжен­ный. В последнее время многие исследователи склонны считать, что невосприимчивость к повторному зараже­нию у переболевших </a:t>
            </a:r>
            <a:r>
              <a:rPr lang="ru-RU" dirty="0" err="1"/>
              <a:t>тейлериозом</a:t>
            </a:r>
            <a:r>
              <a:rPr lang="ru-RU" dirty="0"/>
              <a:t> животных вызвана скорее клеточным иммунитетом, чем гуморальным (</a:t>
            </a:r>
            <a:r>
              <a:rPr lang="en-US" dirty="0" err="1"/>
              <a:t>Pipano</a:t>
            </a:r>
            <a:r>
              <a:rPr lang="ru-RU" dirty="0"/>
              <a:t>, 1976, цит. по Н.И. Степановой, Н.А. Казакову, Т.В. Заболоцкому и др., 1982).</a:t>
            </a:r>
          </a:p>
          <a:p>
            <a:r>
              <a:rPr lang="ru-RU" dirty="0"/>
              <a:t>Многие исследователи ведут работы по совершенство­ванию методов терапии и специфической профилактики </a:t>
            </a:r>
            <a:r>
              <a:rPr lang="ru-RU" dirty="0" err="1"/>
              <a:t>тейлериоза</a:t>
            </a:r>
            <a:r>
              <a:rPr lang="ru-RU" dirty="0"/>
              <a:t> - иммунизации.</a:t>
            </a:r>
          </a:p>
          <a:p>
            <a:r>
              <a:rPr lang="ru-RU" dirty="0"/>
              <a:t>В различное время для иммунизации скота против </a:t>
            </a:r>
            <a:r>
              <a:rPr lang="ru-RU" dirty="0" err="1"/>
              <a:t>тейлериоза</a:t>
            </a:r>
            <a:r>
              <a:rPr lang="ru-RU" dirty="0"/>
              <a:t> применяли: кровь от переболевших или боль­ных животных; суспензию клеток селезенки, лимфати­ческих узлов и других органов от больных </a:t>
            </a:r>
            <a:r>
              <a:rPr lang="ru-RU" dirty="0" err="1"/>
              <a:t>тейлериозом</a:t>
            </a:r>
            <a:r>
              <a:rPr lang="ru-RU" dirty="0"/>
              <a:t> животных, содержащую гранатные тела - тканевую фазу развития </a:t>
            </a:r>
            <a:r>
              <a:rPr lang="ru-RU" dirty="0" err="1"/>
              <a:t>тейлерий</a:t>
            </a:r>
            <a:r>
              <a:rPr lang="ru-RU" dirty="0"/>
              <a:t>; инактивированные вакцины; слабовирулентные штаммы, полученные путем </a:t>
            </a:r>
            <a:r>
              <a:rPr lang="ru-RU" dirty="0" err="1"/>
              <a:t>пасси­рования</a:t>
            </a:r>
            <a:r>
              <a:rPr lang="ru-RU" dirty="0"/>
              <a:t> </a:t>
            </a:r>
            <a:r>
              <a:rPr lang="ru-RU" dirty="0" err="1"/>
              <a:t>тейлерий</a:t>
            </a:r>
            <a:r>
              <a:rPr lang="ru-RU" dirty="0"/>
              <a:t> через теплокровного хозяина без уча­стия   клещей - переносчиков,   и   ряд   других   методов.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7910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7920880" cy="648072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В Российской Федерации исследования по культивирова­нию </a:t>
            </a:r>
            <a:r>
              <a:rPr lang="ru-RU" b="1" dirty="0" err="1"/>
              <a:t>тейлерий</a:t>
            </a:r>
            <a:r>
              <a:rPr lang="ru-RU" b="1" dirty="0"/>
              <a:t> </a:t>
            </a:r>
            <a:r>
              <a:rPr lang="en-US" b="1" dirty="0"/>
              <a:t>in vitro</a:t>
            </a:r>
            <a:r>
              <a:rPr lang="ru-RU" b="1" dirty="0"/>
              <a:t> проводятся в лаборатории про­тозоологии и арахнологии ВИЭВ с 1964 г. В этой ла­боратории создана </a:t>
            </a:r>
            <a:r>
              <a:rPr lang="ru-RU" b="1" dirty="0" err="1"/>
              <a:t>культуральная</a:t>
            </a:r>
            <a:r>
              <a:rPr lang="ru-RU" b="1" dirty="0"/>
              <a:t> вакцина против </a:t>
            </a:r>
            <a:r>
              <a:rPr lang="ru-RU" b="1" dirty="0" err="1"/>
              <a:t>тей­лериоза</a:t>
            </a:r>
            <a:r>
              <a:rPr lang="ru-RU" b="1" dirty="0"/>
              <a:t> крупного рогатого скота (Н. И. Степанова, В. Т. Заблоцкий), которая проходит широкие производ­ственные испытания в неблагополучных по этому забо­леванию хозяйствах Узбекистана, Таджикистана и Ка­захстана. Всего привито свыше 30 тыс. голов восприим­чивого молодняка крупного рогатого скота в возрасте 6 - 18 месяцев. Все вакцинированные животные приоб­рели напряженный иммунитет и не заболели при </a:t>
            </a:r>
            <a:r>
              <a:rPr lang="ru-RU" b="1" dirty="0" err="1"/>
              <a:t>выпасании</a:t>
            </a:r>
            <a:r>
              <a:rPr lang="ru-RU" b="1" dirty="0"/>
              <a:t> их на пастбищах, расположенных в неблаго­получных по </a:t>
            </a:r>
            <a:r>
              <a:rPr lang="ru-RU" b="1" dirty="0" err="1"/>
              <a:t>тейлериозу</a:t>
            </a:r>
            <a:r>
              <a:rPr lang="ru-RU" b="1" dirty="0"/>
              <a:t> зонах страны. При этом имму­низированный скот не подвергали противоклещевым обработкам.</a:t>
            </a:r>
          </a:p>
          <a:p>
            <a:r>
              <a:rPr lang="ru-RU" b="1" dirty="0"/>
              <a:t>Вакцина изготовлена из </a:t>
            </a:r>
            <a:r>
              <a:rPr lang="ru-RU" b="1" dirty="0" err="1"/>
              <a:t>шизонтов</a:t>
            </a:r>
            <a:r>
              <a:rPr lang="ru-RU" b="1" dirty="0"/>
              <a:t> (гранатных тел) </a:t>
            </a:r>
            <a:r>
              <a:rPr lang="ru-RU" b="1" dirty="0" err="1"/>
              <a:t>тейлерий</a:t>
            </a:r>
            <a:r>
              <a:rPr lang="ru-RU" b="1" dirty="0"/>
              <a:t>, выращенных в культуре лимфоидных клеток органов и тканей крупного рогатого скота, и пред­ставляет собой </a:t>
            </a:r>
            <a:r>
              <a:rPr lang="ru-RU" b="1" dirty="0" err="1"/>
              <a:t>криогенизированную</a:t>
            </a:r>
            <a:r>
              <a:rPr lang="ru-RU" b="1" dirty="0"/>
              <a:t> в защитной среде взвесь </a:t>
            </a:r>
            <a:r>
              <a:rPr lang="ru-RU" b="1" dirty="0" err="1"/>
              <a:t>инвазированных</a:t>
            </a:r>
            <a:r>
              <a:rPr lang="ru-RU" b="1" dirty="0"/>
              <a:t> живыми  </a:t>
            </a:r>
            <a:r>
              <a:rPr lang="ru-RU" b="1" dirty="0" err="1"/>
              <a:t>тейлериями</a:t>
            </a:r>
            <a:r>
              <a:rPr lang="ru-RU" b="1" dirty="0"/>
              <a:t>  клеток.</a:t>
            </a:r>
          </a:p>
          <a:p>
            <a:r>
              <a:rPr lang="ru-RU" b="1" dirty="0"/>
              <a:t>Иммунизацию восприимчивого молодняка проводят в осенне-зимний период и заканчивают за 2 - 3 месяца до появления па пастбищах клещей - переносчиков </a:t>
            </a:r>
            <a:r>
              <a:rPr lang="ru-RU" b="1" dirty="0" err="1"/>
              <a:t>тейлерий</a:t>
            </a:r>
            <a:r>
              <a:rPr lang="ru-RU" b="1" dirty="0"/>
              <a:t>.</a:t>
            </a:r>
          </a:p>
          <a:p>
            <a:r>
              <a:rPr lang="ru-RU" b="1" dirty="0"/>
              <a:t>Вакцину вводят однократно подкожно в дозе 1 мл каждому теленку независимо от его массы и воз­раста.</a:t>
            </a:r>
          </a:p>
          <a:p>
            <a:r>
              <a:rPr lang="ru-RU" b="1" dirty="0"/>
              <a:t>У вакцинированных животных через 14 - 22 дня пос­ле прививок может наблюдаться 1 - 7-дневное повыше­ние температуры тела на 0,5 - 2°С и увеличение регио­нарного </a:t>
            </a:r>
            <a:r>
              <a:rPr lang="ru-RU" b="1" dirty="0" err="1"/>
              <a:t>предлопаточного</a:t>
            </a:r>
            <a:r>
              <a:rPr lang="ru-RU" b="1" dirty="0"/>
              <a:t> лимфатического узла. Эти явления довольно быстро исчезают без лечебного вме­шательства.</a:t>
            </a:r>
          </a:p>
          <a:p>
            <a:r>
              <a:rPr lang="ru-RU" b="1" dirty="0"/>
              <a:t>Иммунитет у привитых телят наступает на 30 - 35-й день и сохраняется пожизненно, если животные еже­годно подвергаются нападению </a:t>
            </a:r>
            <a:r>
              <a:rPr lang="ru-RU" b="1" dirty="0" err="1"/>
              <a:t>инвазированных</a:t>
            </a:r>
            <a:r>
              <a:rPr lang="ru-RU" b="1" dirty="0"/>
              <a:t> </a:t>
            </a:r>
            <a:r>
              <a:rPr lang="ru-RU" b="1" dirty="0" err="1"/>
              <a:t>тейлериями</a:t>
            </a:r>
            <a:r>
              <a:rPr lang="ru-RU" b="1" dirty="0"/>
              <a:t> клещей. В условиях, исключающих повторное </a:t>
            </a:r>
            <a:r>
              <a:rPr lang="ru-RU" b="1" dirty="0" err="1"/>
              <a:t>инвазирование</a:t>
            </a:r>
            <a:r>
              <a:rPr lang="ru-RU" b="1" dirty="0"/>
              <a:t> привитых животных, вакцина создает иммунитет продолжительностью до 2 лет (срок наблю­дения).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46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ru-RU" dirty="0"/>
              <a:t>Морфология.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>
            <a:normAutofit/>
          </a:bodyPr>
          <a:lstStyle/>
          <a:p>
            <a:r>
              <a:rPr lang="ru-RU" b="1" dirty="0" smtClean="0"/>
              <a:t>Возбудитель </a:t>
            </a:r>
            <a:r>
              <a:rPr lang="ru-RU" b="1" dirty="0" err="1"/>
              <a:t>Babesia</a:t>
            </a:r>
            <a:r>
              <a:rPr lang="ru-RU" b="1" dirty="0"/>
              <a:t> </a:t>
            </a:r>
            <a:r>
              <a:rPr lang="ru-RU" b="1" dirty="0" err="1"/>
              <a:t>canis</a:t>
            </a:r>
            <a:r>
              <a:rPr lang="ru-RU" b="1" dirty="0"/>
              <a:t> (</a:t>
            </a:r>
            <a:r>
              <a:rPr lang="ru-RU" b="1" dirty="0" err="1"/>
              <a:t>Piroplasma</a:t>
            </a:r>
            <a:r>
              <a:rPr lang="ru-RU" b="1" dirty="0"/>
              <a:t> </a:t>
            </a:r>
            <a:r>
              <a:rPr lang="ru-RU" b="1" dirty="0" err="1"/>
              <a:t>canis</a:t>
            </a:r>
            <a:r>
              <a:rPr lang="ru-RU" b="1" dirty="0"/>
              <a:t>) – округлой, овальной, грушевидной и амебовидной формы.  </a:t>
            </a:r>
            <a:endParaRPr lang="ru-RU" b="1" dirty="0" smtClean="0"/>
          </a:p>
          <a:p>
            <a:r>
              <a:rPr lang="ru-RU" b="1" dirty="0" smtClean="0"/>
              <a:t>Паразиты </a:t>
            </a:r>
            <a:r>
              <a:rPr lang="ru-RU" b="1" dirty="0"/>
              <a:t>обнаруживаются в эритроцитах, плазме крови, нейтрофилах, </a:t>
            </a:r>
            <a:r>
              <a:rPr lang="ru-RU" b="1" dirty="0" err="1"/>
              <a:t>мононуклеарах</a:t>
            </a:r>
            <a:r>
              <a:rPr lang="ru-RU" b="1" dirty="0"/>
              <a:t> и в паренхиматозных органах. 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последних находят пироплазм в виде мелких округлых форм. </a:t>
            </a:r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740182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dirty="0"/>
              <a:t>Лечение.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Больных </a:t>
            </a:r>
            <a:r>
              <a:rPr lang="ru-RU" b="1" dirty="0"/>
              <a:t>животных оставляют на скотном дворе или ставят под навес. У них должна быть посто­янно вода. В острый период болезни в рацион вклю­чают свежескошенную траву, мелко изрезанные корне­плоды (морковь, свекла и др.), молоко (2 - 3 раза в день по 1,5 л - 2 л). Из всех испытанных лечебных средств и способов наиболее эффективны комплексные методы терапии. Однако эти методы лечения при </a:t>
            </a:r>
            <a:r>
              <a:rPr lang="ru-RU" b="1" dirty="0" err="1"/>
              <a:t>тейлериозах</a:t>
            </a:r>
            <a:r>
              <a:rPr lang="ru-RU" b="1" dirty="0"/>
              <a:t> дают положительные результаты только в тех случаях, когда их начинают применять не позднее чем на второй - третий день заболевания. При </a:t>
            </a:r>
            <a:r>
              <a:rPr lang="ru-RU" b="1" dirty="0" err="1"/>
              <a:t>тейлериозе</a:t>
            </a:r>
            <a:r>
              <a:rPr lang="ru-RU" b="1" dirty="0"/>
              <a:t> рекомендуют несколько схем лечения больных живот­ных.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232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7920880" cy="6453336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1. Схема ВИЭВ</a:t>
            </a:r>
            <a:r>
              <a:rPr lang="ru-RU" dirty="0"/>
              <a:t>. Больному животному вводят внутрь 1%-</a:t>
            </a:r>
            <a:r>
              <a:rPr lang="ru-RU" dirty="0" err="1"/>
              <a:t>ный</a:t>
            </a:r>
            <a:r>
              <a:rPr lang="ru-RU" dirty="0"/>
              <a:t> водный раствор </a:t>
            </a:r>
            <a:r>
              <a:rPr lang="ru-RU" dirty="0" err="1"/>
              <a:t>хиноцида</a:t>
            </a:r>
            <a:r>
              <a:rPr lang="ru-RU" dirty="0"/>
              <a:t> в дозе 1 мг сухого вещества на 1 кг массы животного 1 раз в день 3 дня подряд. На 4-й и 5-й дни лечения вводят </a:t>
            </a:r>
            <a:r>
              <a:rPr lang="ru-RU" dirty="0" err="1"/>
              <a:t>бигумаль</a:t>
            </a:r>
            <a:r>
              <a:rPr lang="ru-RU" dirty="0"/>
              <a:t> то­же внутрь в дозе 12,5 мг сухого вещества на 1 кг мас­сы животного. В тех случаях, когда в дни применения одного из этих препаратов наблюдалось повышение температуры тела у больных, им вводили оба препарата одновременно в тех же дозах.</a:t>
            </a:r>
          </a:p>
          <a:p>
            <a:r>
              <a:rPr lang="ru-RU" dirty="0"/>
              <a:t>Патогенетические и симптоматические средства при­меняют при необходимости.</a:t>
            </a:r>
          </a:p>
          <a:p>
            <a:r>
              <a:rPr lang="ru-RU" dirty="0"/>
              <a:t>При повышении температуры тела вводят кофеин - </a:t>
            </a:r>
            <a:r>
              <a:rPr lang="ru-RU" dirty="0" err="1"/>
              <a:t>бензоат</a:t>
            </a:r>
            <a:r>
              <a:rPr lang="ru-RU" dirty="0"/>
              <a:t> натрия в дозе 2 г внутрь 1 - 2 раза в день; в качестве антимикробного и противовоспалительного средства - фталазол:   10,0  г  внутрь    с  водой     (100 - 400 мл), 1 раз в день 2 - 3 дня подряд. При появлении анемии — хлористый кобальт в дозе 50 мг, сернокис­лую медь - 500 мг внутрь с водой 1 раз в день,  вита­мин </a:t>
            </a:r>
            <a:r>
              <a:rPr lang="en-US" dirty="0"/>
              <a:t>B</a:t>
            </a:r>
            <a:r>
              <a:rPr lang="ru-RU" baseline="-25000" dirty="0"/>
              <a:t>12</a:t>
            </a:r>
            <a:r>
              <a:rPr lang="ru-RU" dirty="0"/>
              <a:t> - 300 мкг внутримышечно 1 раз в 2 - 3 дня до выздоровления. </a:t>
            </a:r>
          </a:p>
          <a:p>
            <a:r>
              <a:rPr lang="ru-RU" dirty="0"/>
              <a:t>При выраженных клинических признаках применяют пять дней подряд </a:t>
            </a:r>
            <a:r>
              <a:rPr lang="ru-RU" dirty="0" err="1"/>
              <a:t>хиноцид</a:t>
            </a:r>
            <a:r>
              <a:rPr lang="ru-RU" dirty="0"/>
              <a:t> одновременно с </a:t>
            </a:r>
            <a:r>
              <a:rPr lang="ru-RU" dirty="0" err="1"/>
              <a:t>бигумалем</a:t>
            </a:r>
            <a:r>
              <a:rPr lang="ru-RU" dirty="0"/>
              <a:t> 1 раз в день. Если после двух дней температура не снижается до нормы, </a:t>
            </a:r>
            <a:r>
              <a:rPr lang="ru-RU" dirty="0" err="1"/>
              <a:t>бигумаль</a:t>
            </a:r>
            <a:r>
              <a:rPr lang="ru-RU" dirty="0"/>
              <a:t> вводят внутривенно в дозе 10 мг/кг в виде 1%-</a:t>
            </a:r>
            <a:r>
              <a:rPr lang="ru-RU" dirty="0" err="1"/>
              <a:t>ного</a:t>
            </a:r>
            <a:r>
              <a:rPr lang="ru-RU" dirty="0"/>
              <a:t> водного раствора (стерилизация кипячени­ем) 1 раз в день. Если температура снизилась, </a:t>
            </a:r>
            <a:r>
              <a:rPr lang="ru-RU" dirty="0" err="1"/>
              <a:t>бигумаль</a:t>
            </a:r>
            <a:r>
              <a:rPr lang="ru-RU" dirty="0"/>
              <a:t> применяют 2 раза в день - утром внутривенно в дозе 10 мг/ кг и вечером внутрь в дозе 12,5 мг/кг; одновременно назначают </a:t>
            </a:r>
            <a:r>
              <a:rPr lang="ru-RU" dirty="0" err="1"/>
              <a:t>хиноцид</a:t>
            </a:r>
            <a:r>
              <a:rPr lang="ru-RU" dirty="0"/>
              <a:t> внутрь 1 раз в день до снижения температуры тела. После этого оба препарата задают внутрь 1 раз в день , в течение 2 - 3 дней. Общий курс лечения не должен пре­вышать 5 - 7 дней. При обострении болезни курс лечения повторяют и обращают внимание на лечение сопутствующих заболеваний.</a:t>
            </a:r>
          </a:p>
          <a:p>
            <a:r>
              <a:rPr lang="ru-RU" dirty="0"/>
              <a:t>В особо тяжелых случаях, когда лечение начато с боль­шим опозданием и у животных уже прогрессирует исхудание, перед внутривенным применением </a:t>
            </a:r>
            <a:r>
              <a:rPr lang="ru-RU" dirty="0" err="1"/>
              <a:t>бигумаля</a:t>
            </a:r>
            <a:r>
              <a:rPr lang="ru-RU" dirty="0"/>
              <a:t> следует вводить кофеин (10 мл 20%-</a:t>
            </a:r>
            <a:r>
              <a:rPr lang="ru-RU" dirty="0" err="1"/>
              <a:t>ного</a:t>
            </a:r>
            <a:r>
              <a:rPr lang="ru-RU" dirty="0"/>
              <a:t> раствора) вместе с глюко­зой (60 - 80 мл 40%-</a:t>
            </a:r>
            <a:r>
              <a:rPr lang="ru-RU" dirty="0" err="1"/>
              <a:t>ного</a:t>
            </a:r>
            <a:r>
              <a:rPr lang="ru-RU" dirty="0"/>
              <a:t> раствора) и двууглекислой содой (300 - 500 мл 1%-</a:t>
            </a:r>
            <a:r>
              <a:rPr lang="ru-RU" dirty="0" err="1"/>
              <a:t>ного</a:t>
            </a:r>
            <a:r>
              <a:rPr lang="ru-RU" dirty="0"/>
              <a:t> раствора), чередуя последнюю с ги­пертоническим (10%-</a:t>
            </a:r>
            <a:r>
              <a:rPr lang="ru-RU" dirty="0" err="1"/>
              <a:t>ным</a:t>
            </a:r>
            <a:r>
              <a:rPr lang="ru-RU" dirty="0"/>
              <a:t>) раствором поваренной соли в та­ком же объеме.</a:t>
            </a:r>
          </a:p>
          <a:p>
            <a:r>
              <a:rPr lang="ru-RU" dirty="0"/>
              <a:t>Дозы симптоматических средств указаны для взрослых животных. Молодняку в возрасте двух лет назначают 1/2 часть дозы, в возрасте одного года - 1/4, телятам от 4 до 8 мес.</a:t>
            </a:r>
            <a:r>
              <a:rPr lang="ru-RU" cap="small" dirty="0"/>
              <a:t>  </a:t>
            </a:r>
            <a:r>
              <a:rPr lang="ru-RU" dirty="0"/>
              <a:t>- 1/16 часть дозы взрослого животного.</a:t>
            </a:r>
          </a:p>
          <a:p>
            <a:r>
              <a:rPr lang="ru-RU" dirty="0"/>
              <a:t>Необходимо помнить, что </a:t>
            </a:r>
            <a:r>
              <a:rPr lang="ru-RU" dirty="0" err="1"/>
              <a:t>бигумаль</a:t>
            </a:r>
            <a:r>
              <a:rPr lang="ru-RU" dirty="0"/>
              <a:t> несовместим с солями серебра, свинца, с алкалоидными реактивами (например, с йодистым калием и с веществами щелоч­ного характера).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293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7588696" cy="597906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2. Схема </a:t>
            </a:r>
            <a:r>
              <a:rPr lang="ru-RU" dirty="0" err="1"/>
              <a:t>КазНИВИ</a:t>
            </a:r>
            <a:r>
              <a:rPr lang="ru-RU" dirty="0"/>
              <a:t>. Больному животному вводят препараты комплекса № 1: 7%-</a:t>
            </a:r>
            <a:r>
              <a:rPr lang="ru-RU" dirty="0" err="1"/>
              <a:t>ный</a:t>
            </a:r>
            <a:r>
              <a:rPr lang="ru-RU" dirty="0"/>
              <a:t> водный раствор </a:t>
            </a:r>
            <a:r>
              <a:rPr lang="ru-RU" dirty="0" err="1"/>
              <a:t>беренила</a:t>
            </a:r>
            <a:r>
              <a:rPr lang="ru-RU" dirty="0"/>
              <a:t> или </a:t>
            </a:r>
            <a:r>
              <a:rPr lang="ru-RU" dirty="0" err="1"/>
              <a:t>азидина</a:t>
            </a:r>
            <a:r>
              <a:rPr lang="ru-RU" dirty="0"/>
              <a:t> в дозе 3,5 мг на 1 кг массы живот­ного внутримышечно, </a:t>
            </a:r>
            <a:r>
              <a:rPr lang="ru-RU" dirty="0" err="1"/>
              <a:t>окситетрациклин</a:t>
            </a:r>
            <a:r>
              <a:rPr lang="ru-RU" dirty="0"/>
              <a:t> (</a:t>
            </a:r>
            <a:r>
              <a:rPr lang="ru-RU" dirty="0" err="1"/>
              <a:t>террамицин</a:t>
            </a:r>
            <a:r>
              <a:rPr lang="ru-RU" dirty="0"/>
              <a:t>) в дозе 2 - 5 тыс. ЕД на 1 кг массы животного внутримы­шечно; 20%-</a:t>
            </a:r>
            <a:r>
              <a:rPr lang="ru-RU" dirty="0" err="1"/>
              <a:t>ный</a:t>
            </a:r>
            <a:r>
              <a:rPr lang="ru-RU" dirty="0"/>
              <a:t> раствор кофеина подкожно от 5 до 20 мл; витамин В</a:t>
            </a:r>
            <a:r>
              <a:rPr lang="ru-RU" baseline="-25000" dirty="0"/>
              <a:t>12</a:t>
            </a:r>
            <a:r>
              <a:rPr lang="ru-RU" dirty="0"/>
              <a:t> от 1 до 2 мкг на 1 кг массы внут­римышечно.</a:t>
            </a:r>
          </a:p>
          <a:p>
            <a:r>
              <a:rPr lang="ru-RU" dirty="0"/>
              <a:t>Через 2 - 6 ч животному внутривенно вводят препа­раты комплекса № 2: 10%-</a:t>
            </a:r>
            <a:r>
              <a:rPr lang="ru-RU" dirty="0" err="1"/>
              <a:t>ный</a:t>
            </a:r>
            <a:r>
              <a:rPr lang="ru-RU" dirty="0"/>
              <a:t> раствор хлористого натрия в дозе 0,5 мл на 1 кг массы животного и 10%-</a:t>
            </a:r>
            <a:r>
              <a:rPr lang="ru-RU" dirty="0" err="1"/>
              <a:t>ный</a:t>
            </a:r>
            <a:r>
              <a:rPr lang="ru-RU" dirty="0"/>
              <a:t> раствор аскорбиновой кислоты в дозе 1 мл на 3 - 5 кг массы животного. Сразу после введения этих двух растворов животному дают вволю воду, обрат или молочную   сыворотку.</a:t>
            </a:r>
          </a:p>
          <a:p>
            <a:r>
              <a:rPr lang="ru-RU" dirty="0"/>
              <a:t>Наряду с указанными в практике применяют и дру­гие схемы лечения. В частности, Т. </a:t>
            </a:r>
            <a:r>
              <a:rPr lang="en-US" dirty="0"/>
              <a:t>X</a:t>
            </a:r>
            <a:r>
              <a:rPr lang="ru-RU" dirty="0"/>
              <a:t>. Рахимов и др. (1975) предложили для лечения животных при </a:t>
            </a:r>
            <a:r>
              <a:rPr lang="ru-RU" dirty="0" err="1"/>
              <a:t>тейлериозе</a:t>
            </a:r>
            <a:r>
              <a:rPr lang="ru-RU" dirty="0"/>
              <a:t> противомалярийный препарат АБП (акрихин в сочетании с </a:t>
            </a:r>
            <a:r>
              <a:rPr lang="ru-RU" dirty="0" err="1"/>
              <a:t>бигумалем</a:t>
            </a:r>
            <a:r>
              <a:rPr lang="ru-RU" dirty="0"/>
              <a:t> и плазмоцидом). Установлено, что акрихин и </a:t>
            </a:r>
            <a:r>
              <a:rPr lang="ru-RU" dirty="0" err="1"/>
              <a:t>бигумаль</a:t>
            </a:r>
            <a:r>
              <a:rPr lang="ru-RU" dirty="0"/>
              <a:t> губительно действуют на </a:t>
            </a:r>
            <a:r>
              <a:rPr lang="ru-RU" dirty="0" err="1"/>
              <a:t>шизонты</a:t>
            </a:r>
            <a:r>
              <a:rPr lang="ru-RU" dirty="0"/>
              <a:t> малярийного плазмодия, а плазмоцид - на </a:t>
            </a:r>
            <a:r>
              <a:rPr lang="ru-RU" dirty="0" err="1"/>
              <a:t>гаметоцитов</a:t>
            </a:r>
            <a:r>
              <a:rPr lang="ru-RU" dirty="0"/>
              <a:t> всех видов малярии. Авторами рекоменду­ется суточная доза 1,1 г (0,5 г акрихина, 0,5 г </a:t>
            </a:r>
            <a:r>
              <a:rPr lang="ru-RU" dirty="0" err="1"/>
              <a:t>бигумаля</a:t>
            </a:r>
            <a:r>
              <a:rPr lang="ru-RU" dirty="0"/>
              <a:t> и 0,1 г плазмоцида) на 100 кг массы животного при даче внутрь.</a:t>
            </a:r>
          </a:p>
          <a:p>
            <a:r>
              <a:rPr lang="ru-RU" dirty="0"/>
              <a:t>Препарат лучше применять один раз в сутки в те­чение 5 - 8 дней до снижения температуры тела и па­разитарной реакции. Одновременно можно назначать антибиотики и симптоматические средства (кофеин или камфорное масло, настойку чемерицы или раститель­ное масло, витамины </a:t>
            </a:r>
            <a:r>
              <a:rPr lang="en-US" dirty="0"/>
              <a:t>B</a:t>
            </a:r>
            <a:r>
              <a:rPr lang="ru-RU" baseline="-25000" dirty="0"/>
              <a:t>1</a:t>
            </a:r>
            <a:r>
              <a:rPr lang="ru-RU" dirty="0"/>
              <a:t> и В</a:t>
            </a:r>
            <a:r>
              <a:rPr lang="ru-RU" baseline="-25000" dirty="0"/>
              <a:t>12</a:t>
            </a:r>
            <a:r>
              <a:rPr lang="ru-RU" dirty="0"/>
              <a:t>).</a:t>
            </a:r>
          </a:p>
          <a:p>
            <a:r>
              <a:rPr lang="ru-RU" dirty="0"/>
              <a:t>При очень тяжелом состоянии больного и при понижении температуры тела (норма и ниже) вместо комплекса № 2 вводят комплекс N° 3 - 40%-</a:t>
            </a:r>
            <a:r>
              <a:rPr lang="ru-RU" dirty="0" err="1"/>
              <a:t>ный</a:t>
            </a:r>
            <a:r>
              <a:rPr lang="ru-RU" dirty="0"/>
              <a:t> раствор глюкозы (0,5 мг/ кг) + 10%-</a:t>
            </a:r>
            <a:r>
              <a:rPr lang="ru-RU" dirty="0" err="1"/>
              <a:t>ный</a:t>
            </a:r>
            <a:r>
              <a:rPr lang="ru-RU" dirty="0"/>
              <a:t> раствор аскорбиновой кислоты (1 мл на 3 кг массы тела животного) внутривенно.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9501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33670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3. </a:t>
            </a:r>
            <a:r>
              <a:rPr lang="ru-RU" dirty="0">
                <a:solidFill>
                  <a:srgbClr val="FF0000"/>
                </a:solidFill>
              </a:rPr>
              <a:t>Комплекс лечения по схеме Таджикского НИВИ и ГНКИ</a:t>
            </a:r>
            <a:r>
              <a:rPr lang="ru-RU" dirty="0"/>
              <a:t>. Лечение начинают в день повышения температуры  тела. Первый и третий день - 1%-</a:t>
            </a:r>
            <a:r>
              <a:rPr lang="ru-RU" dirty="0" err="1"/>
              <a:t>ный</a:t>
            </a:r>
            <a:r>
              <a:rPr lang="ru-RU" dirty="0"/>
              <a:t> раствор </a:t>
            </a:r>
            <a:r>
              <a:rPr lang="ru-RU" dirty="0" err="1"/>
              <a:t>трипафлавина</a:t>
            </a:r>
            <a:r>
              <a:rPr lang="ru-RU" dirty="0"/>
              <a:t> в дозе 0,003 г/кг внутривенно, 20% -</a:t>
            </a:r>
            <a:r>
              <a:rPr lang="ru-RU" dirty="0" err="1"/>
              <a:t>ное</a:t>
            </a:r>
            <a:r>
              <a:rPr lang="ru-RU" dirty="0"/>
              <a:t> камфорное масло 20 мл, аскорбиновая кислота 3 - 5 г внутрь. Второй день - </a:t>
            </a:r>
            <a:r>
              <a:rPr lang="ru-RU" dirty="0" err="1"/>
              <a:t>тетран</a:t>
            </a:r>
            <a:r>
              <a:rPr lang="ru-RU" dirty="0"/>
              <a:t> в дозе 0,03 г/кг в 300 мл воды внутрь (введение анти­биотика повторяют на четвертый день), витамин В</a:t>
            </a:r>
            <a:r>
              <a:rPr lang="ru-RU" baseline="-25000" dirty="0"/>
              <a:t>12</a:t>
            </a:r>
            <a:r>
              <a:rPr lang="ru-RU" dirty="0"/>
              <a:t> – 600 - 800 мкг подкожно, камфорное масло по усмотрению ветеринарного врача. Пятый день - </a:t>
            </a:r>
            <a:r>
              <a:rPr lang="ru-RU" dirty="0" err="1"/>
              <a:t>тетран</a:t>
            </a:r>
            <a:r>
              <a:rPr lang="ru-RU" dirty="0"/>
              <a:t> в дозе 0,03 г/кг в 300 мл воды внутрь, витамин В</a:t>
            </a:r>
            <a:r>
              <a:rPr lang="ru-RU" baseline="-25000" dirty="0"/>
              <a:t>1</a:t>
            </a:r>
            <a:r>
              <a:rPr lang="ru-RU" dirty="0"/>
              <a:t> - 0,4 - 0,6 г в 10 мл дистиллированной воды подкожно,    аскорбиновая кислота 3-5 г внутрь. </a:t>
            </a:r>
            <a:r>
              <a:rPr lang="ru-RU" dirty="0" err="1"/>
              <a:t>Тетран</a:t>
            </a:r>
            <a:r>
              <a:rPr lang="ru-RU" dirty="0"/>
              <a:t> применяют до снижения температуры тела. Одновременно вводят витамины, чередуя их, как ука­зано выше, и камфорное масло. Вместо </a:t>
            </a:r>
            <a:r>
              <a:rPr lang="ru-RU" dirty="0" err="1"/>
              <a:t>тетрана</a:t>
            </a:r>
            <a:r>
              <a:rPr lang="ru-RU" dirty="0"/>
              <a:t> можно ис­пользовать </a:t>
            </a:r>
            <a:r>
              <a:rPr lang="ru-RU" dirty="0" err="1"/>
              <a:t>окситетрациклин</a:t>
            </a:r>
            <a:r>
              <a:rPr lang="ru-RU" dirty="0"/>
              <a:t> (</a:t>
            </a:r>
            <a:r>
              <a:rPr lang="ru-RU" dirty="0" err="1"/>
              <a:t>террамицин</a:t>
            </a:r>
            <a:r>
              <a:rPr lang="ru-RU" dirty="0"/>
              <a:t>) в той же дозе.</a:t>
            </a:r>
          </a:p>
          <a:p>
            <a:r>
              <a:rPr lang="ru-RU" dirty="0"/>
              <a:t>4. </a:t>
            </a:r>
            <a:r>
              <a:rPr lang="ru-RU" dirty="0">
                <a:solidFill>
                  <a:srgbClr val="FF0000"/>
                </a:solidFill>
              </a:rPr>
              <a:t>Лечение и профилактика </a:t>
            </a:r>
            <a:r>
              <a:rPr lang="ru-RU" dirty="0" err="1">
                <a:solidFill>
                  <a:srgbClr val="FF0000"/>
                </a:solidFill>
              </a:rPr>
              <a:t>тейлериоза</a:t>
            </a:r>
            <a:r>
              <a:rPr lang="ru-RU" dirty="0">
                <a:solidFill>
                  <a:srgbClr val="FF0000"/>
                </a:solidFill>
              </a:rPr>
              <a:t> по методу Уз­бекского НИВИ</a:t>
            </a:r>
            <a:r>
              <a:rPr lang="ru-RU" dirty="0"/>
              <a:t>. Первый день - 1%-</a:t>
            </a:r>
            <a:r>
              <a:rPr lang="ru-RU" dirty="0" err="1"/>
              <a:t>ный</a:t>
            </a:r>
            <a:r>
              <a:rPr lang="ru-RU" dirty="0"/>
              <a:t> водный раствор </a:t>
            </a:r>
            <a:r>
              <a:rPr lang="ru-RU" dirty="0" err="1"/>
              <a:t>бигумаля</a:t>
            </a:r>
            <a:r>
              <a:rPr lang="ru-RU" dirty="0"/>
              <a:t> в дозе 5 мг/кг внутривенно и 7%-</a:t>
            </a:r>
            <a:r>
              <a:rPr lang="ru-RU" dirty="0" err="1"/>
              <a:t>ный</a:t>
            </a:r>
            <a:r>
              <a:rPr lang="ru-RU" dirty="0"/>
              <a:t> водный раст­вор </a:t>
            </a:r>
            <a:r>
              <a:rPr lang="ru-RU" dirty="0" err="1"/>
              <a:t>азидина</a:t>
            </a:r>
            <a:r>
              <a:rPr lang="ru-RU" dirty="0"/>
              <a:t> в дозе 3,5 мг/кг подкожно. Далее препараты при­меняют поочередно: второй, четвертый, шестой день - </a:t>
            </a:r>
            <a:r>
              <a:rPr lang="ru-RU" dirty="0" err="1"/>
              <a:t>бигумаль</a:t>
            </a:r>
            <a:r>
              <a:rPr lang="ru-RU" dirty="0"/>
              <a:t>; третий, пятый и седьмой день - </a:t>
            </a:r>
            <a:r>
              <a:rPr lang="ru-RU" dirty="0" err="1"/>
              <a:t>азидин</a:t>
            </a:r>
            <a:r>
              <a:rPr lang="ru-RU" dirty="0"/>
              <a:t> в тех же дозах, как и в первый день. Одновременно назначают сим­птоматические средства: 20%-</a:t>
            </a:r>
            <a:r>
              <a:rPr lang="ru-RU" dirty="0" err="1"/>
              <a:t>ный</a:t>
            </a:r>
            <a:r>
              <a:rPr lang="ru-RU" dirty="0"/>
              <a:t> водный раствор кофеина 5 - 10 мл подкожно 1 - 2 раза в день; хлористый кобальт в дозе 50 мг и медный купорос 1 г внутрь с водой 1 раз в день и витамин В</a:t>
            </a:r>
            <a:r>
              <a:rPr lang="ru-RU" baseline="-25000" dirty="0"/>
              <a:t>12</a:t>
            </a:r>
            <a:r>
              <a:rPr lang="ru-RU" dirty="0"/>
              <a:t> в дозе 250 - 500 мл. Растительные масла в дозе 200 - 300 мл дают внутрь в начале заболевания через день с добавлением 12 - 15 мл настойки чемерицы.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6402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Профилактику </a:t>
            </a:r>
            <a:r>
              <a:rPr lang="ru-RU" b="1" dirty="0" err="1"/>
              <a:t>тейлериоза</a:t>
            </a:r>
            <a:r>
              <a:rPr lang="ru-RU" b="1" dirty="0"/>
              <a:t> крупного рогатого скота </a:t>
            </a:r>
            <a:r>
              <a:rPr lang="ru-RU" b="1" dirty="0" err="1"/>
              <a:t>бегумалем</a:t>
            </a:r>
            <a:r>
              <a:rPr lang="ru-RU" b="1" dirty="0"/>
              <a:t> в сочетании с </a:t>
            </a:r>
            <a:r>
              <a:rPr lang="ru-RU" b="1" dirty="0" err="1"/>
              <a:t>азидином</a:t>
            </a:r>
            <a:r>
              <a:rPr lang="ru-RU" b="1" dirty="0"/>
              <a:t> проводят с момента попадания на животных клещей рода </a:t>
            </a:r>
            <a:r>
              <a:rPr lang="ru-RU" b="1" dirty="0" err="1"/>
              <a:t>Hyalomma</a:t>
            </a:r>
            <a:r>
              <a:rPr lang="ru-RU" b="1" dirty="0"/>
              <a:t>  или после появления единичных больных животных. Препараты вводят всем условно здоровым животным в указанных выше дозах. При необходимости введение препаратов повторяют через каждые 15 дней.                                                                                                                              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26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Пироплазмы в эритроците собак больших размеров, чем у других видов животных. Они нередко достигают 7 мкм и заполняют весь эритроцит. Одиночные округлые пироплазмы равны 2,0 - 4,2 мкм, грушевидные парные - 3,1 - 5,3 х 1,9 - 3,1 мкм.</a:t>
            </a:r>
          </a:p>
          <a:p>
            <a:r>
              <a:rPr lang="ru-RU" b="1" dirty="0" smtClean="0"/>
              <a:t>Характерная </a:t>
            </a:r>
            <a:r>
              <a:rPr lang="ru-RU" b="1" dirty="0"/>
              <a:t>диагностическая форма в виде парных образований, расположенных под острым углом друг к другу. </a:t>
            </a:r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35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В начале заболевания пироплазм в крови мало. Одиночные формы превалируют над парными. На 2 - 4-й день количество паразитов в крови резко возрастает. В ходе развития болезни увеличивается количество парных грушевидных форм. Во вто­рой период болезни соотношение одиночных и парных груше­видных форм становится почти равным. Чаще в</a:t>
            </a:r>
            <a:r>
              <a:rPr lang="ru-RU" b="1" cap="small" dirty="0"/>
              <a:t> </a:t>
            </a:r>
            <a:r>
              <a:rPr lang="ru-RU" b="1" dirty="0"/>
              <a:t>эритроците об­наруживают 1 - 2 пироплазмы, нередко больше (4, 8, 16, 32). Зараженность эритроцитов достигает 6 - 10 %.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44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Babesia</a:t>
            </a:r>
            <a:r>
              <a:rPr lang="en-US" dirty="0"/>
              <a:t> </a:t>
            </a:r>
            <a:r>
              <a:rPr lang="en-US" dirty="0" err="1"/>
              <a:t>canis</a:t>
            </a:r>
            <a:r>
              <a:rPr lang="en-US" b="0" dirty="0"/>
              <a:t/>
            </a:r>
            <a:br>
              <a:rPr lang="en-US" b="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6664325" cy="473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21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Babesia</a:t>
            </a:r>
            <a:r>
              <a:rPr lang="en-US" dirty="0"/>
              <a:t> </a:t>
            </a:r>
            <a:r>
              <a:rPr lang="en-US" dirty="0" err="1"/>
              <a:t>canis</a:t>
            </a:r>
            <a:r>
              <a:rPr lang="en-US" b="0" dirty="0"/>
              <a:t/>
            </a:r>
            <a:br>
              <a:rPr lang="en-US" b="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6908800" cy="495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601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466</TotalTime>
  <Words>5893</Words>
  <Application>Microsoft Office PowerPoint</Application>
  <PresentationFormat>Экран (4:3)</PresentationFormat>
  <Paragraphs>183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Изящная</vt:lpstr>
      <vt:lpstr>Бабезиоз собак (пироплазмоз)‏ </vt:lpstr>
      <vt:lpstr>Презентация PowerPoint</vt:lpstr>
      <vt:lpstr>Презентация PowerPoint</vt:lpstr>
      <vt:lpstr>Историческая справка</vt:lpstr>
      <vt:lpstr>Морфология.  </vt:lpstr>
      <vt:lpstr>Презентация PowerPoint</vt:lpstr>
      <vt:lpstr>Презентация PowerPoint</vt:lpstr>
      <vt:lpstr>Babesia canis </vt:lpstr>
      <vt:lpstr>Babesia canis </vt:lpstr>
      <vt:lpstr>Биология развития</vt:lpstr>
      <vt:lpstr>Эпизоотологические данные.  </vt:lpstr>
      <vt:lpstr>Презентация PowerPoint</vt:lpstr>
      <vt:lpstr>Презентация PowerPoint</vt:lpstr>
      <vt:lpstr>Презентация PowerPoint</vt:lpstr>
      <vt:lpstr>Патогенез.</vt:lpstr>
      <vt:lpstr>Клинические признаки</vt:lpstr>
      <vt:lpstr>Презентация PowerPoint</vt:lpstr>
      <vt:lpstr>Презентация PowerPoint</vt:lpstr>
      <vt:lpstr>Иммунитет.</vt:lpstr>
      <vt:lpstr>Презентация PowerPoint</vt:lpstr>
      <vt:lpstr>Презентация PowerPoint</vt:lpstr>
      <vt:lpstr>Презентация PowerPoint</vt:lpstr>
      <vt:lpstr>Лечение.</vt:lpstr>
      <vt:lpstr>Презентация PowerPoint</vt:lpstr>
      <vt:lpstr>Презентация PowerPoint</vt:lpstr>
      <vt:lpstr>Презентация PowerPoint</vt:lpstr>
      <vt:lpstr>Профилактика.</vt:lpstr>
      <vt:lpstr>Тейлериоз крупного рогатого скота </vt:lpstr>
      <vt:lpstr>Презентация PowerPoint</vt:lpstr>
      <vt:lpstr>Экономический ущерб </vt:lpstr>
      <vt:lpstr>Историческая справка</vt:lpstr>
      <vt:lpstr>Презентация PowerPoint</vt:lpstr>
      <vt:lpstr>Презентация PowerPoint</vt:lpstr>
      <vt:lpstr>Характеристика возбудителей.</vt:lpstr>
      <vt:lpstr>Биология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Тейлерии в эритроцитах</vt:lpstr>
      <vt:lpstr>Макрошизонты в отпечатке лимфоузла </vt:lpstr>
      <vt:lpstr>Эпизоотологические данные.</vt:lpstr>
      <vt:lpstr>Патогенез.</vt:lpstr>
      <vt:lpstr>Презентация PowerPoint</vt:lpstr>
      <vt:lpstr>Симптомы болезни.</vt:lpstr>
      <vt:lpstr>Патологоанатомические изменения.</vt:lpstr>
      <vt:lpstr>Микроскопические исследования.</vt:lpstr>
      <vt:lpstr>Иммунитет и иммунизация.</vt:lpstr>
      <vt:lpstr>Презентация PowerPoint</vt:lpstr>
      <vt:lpstr>Лечение.</vt:lpstr>
      <vt:lpstr>Презентация PowerPoint</vt:lpstr>
      <vt:lpstr>Презентация PowerPoint</vt:lpstr>
      <vt:lpstr>Презентация PowerPoint</vt:lpstr>
      <vt:lpstr>Профилактика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2020-10-11T20:26:14Z</dcterms:created>
  <dcterms:modified xsi:type="dcterms:W3CDTF">2020-10-12T04:12:22Z</dcterms:modified>
</cp:coreProperties>
</file>