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6T09:50:34.5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330 1 24575,'892'0'0,"-711"15"0,-88-5 0,-57-6 0,526 57 0,-534-58 0,-22-3 0,0 0 0,0 0 0,0 1 0,0 0 0,0 0 0,0 1 0,-1-1 0,1 1 0,0 0 0,-1 1 0,1-1 0,-1 1 0,0 0 0,0 0 0,0 1 0,-1 0 0,1 0 0,-1 0 0,0 0 0,5 7 0,0 1 0,0 0 0,-1 0 0,-1 1 0,0 0 0,-1 0 0,0 0 0,-1 1 0,0 0 0,-1 0 0,-1 0 0,-1 1 0,2 28 0,-4-25 0,-2 0 0,0 1 0,-1-1 0,0 0 0,-2 0 0,0-1 0,-1 1 0,-14 25 0,6-17 0,-1 0 0,-1-1 0,-1 0 0,-32 33 0,43-52 0,0-1 0,0 0 0,-1 0 0,1 0 0,-1-1 0,0 0 0,-1 0 0,1-1 0,0 0 0,-12 3 0,-11 1 0,-45 6 0,1-1 0,29-5 0,0-1 0,0-3 0,-86-4 0,47-1 0,51 1 0,-51-10 0,50 6 0,-48-2 0,-17 8 0,56 1 0,-1-1 0,0-3 0,1-1 0,0-2 0,-79-20 0,91 17 0,-1 1 0,1 2 0,-37-2 0,-26-4 0,-29-4 0,-18-4 0,85 4 0,40 9 0,0 2 0,-30-5 0,36 8 0,0-1 0,1 0 0,-1-1 0,1 0 0,-1 0 0,1-1 0,0-1 0,1 1 0,-1-1 0,1-1 0,0 1 0,0-1 0,0-1 0,1 1 0,0-1 0,-11-15 0,11 12 0,0 0 0,1-1 0,0 0 0,0 0 0,1 0 0,1-1 0,0 1 0,0-1 0,1 0 0,1-1 0,0 1 0,1 0 0,0-13 0,1 12 0,0-16 0,1-1 0,1 1 0,8-39 0,-8 60 0,0-1 0,1 1 0,0 0 0,1 0 0,-1 0 0,2 0 0,-1 1 0,1-1 0,0 1 0,0 0 0,1 1 0,0-1 0,0 1 0,1 0 0,12-8 0,-5 6-105,0 0 0,0 2 0,1-1 0,0 2 0,0 0 0,1 1 0,-1 0 0,1 2 0,0-1 0,0 2 0,0 0 0,27 3 0,-19-2-6721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6T09:51:27.9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6T09:51:27.9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426EC-EE05-A8BA-B690-A6464306D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D93645-DE9C-C76B-A283-C99B63964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12AFC-1C55-1DF6-8B86-609ED289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562-756B-4609-8773-15881B4396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B31E09-8A7B-8868-2C15-8E67321E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32E4A3-4133-0138-B1A4-A4EBE156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148E-8958-4452-B6DB-5121FF94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2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45AE0-32B4-435B-5382-F10D3631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DDA904-9164-31B7-3C04-00C16633C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FC2C2F-8D37-4F62-C978-B394A6E2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562-756B-4609-8773-15881B4396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DF2993-91B5-51D7-4E9F-3D3639DC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BFB87-098B-8558-8B36-DE6AE13B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148E-8958-4452-B6DB-5121FF94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2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0D4A3-78FD-197C-C13B-2CB235DE9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6A7427-99BE-C33C-68C0-78C26123A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7FCFE-0A57-1B12-C204-AE8D3B59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562-756B-4609-8773-15881B4396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C7BD39-3507-149F-21D7-33F115C86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68A7AC-815F-EA57-2099-0539F5DD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148E-8958-4452-B6DB-5121FF94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2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2E8CD-B5E6-96E0-C011-361316CF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DCF4A-D4CA-0B73-250F-A48972C6A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389E6-A9A5-37E6-CAC3-F2005CC38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562-756B-4609-8773-15881B4396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8A6E1-4858-42CB-9089-17FA9EBE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751B9A-D211-DBC1-DC6F-221C38D9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148E-8958-4452-B6DB-5121FF94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2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00590-1777-9E9A-517E-F65D13EC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284154-110D-18D4-83C4-0A6DF00CD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48F6F-E0FD-B2DE-BD51-9BE83914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562-756B-4609-8773-15881B4396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971D8-710A-B840-B7D2-A1A96671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12EA89-3F68-910A-615A-23BA1D3C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148E-8958-4452-B6DB-5121FF94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37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56190-BD67-9097-07B1-B0C8590C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B2DFD-CDFF-1653-4FC6-D071EB6FD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CEFCF2-EB95-E159-5270-AF15D3EC5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196AF-DA76-B110-9B5E-EDADD0E5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562-756B-4609-8773-15881B4396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16310-7D35-DFCB-654B-FC3DF982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2A964-B2AE-F5C9-8D63-2CCBFAAF3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148E-8958-4452-B6DB-5121FF94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6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C8785-4320-08B5-22BB-BD974392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B1FB15-8146-6A97-2015-F861D8F42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0806E2-B8D9-9198-5A6F-381D379DB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1E7E04-45BA-DC53-45F4-6C1BD3E32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47D268-6DAB-EAF1-3545-DDB1DAFFA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C95DD2-AEB8-F325-95A1-194EC34F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562-756B-4609-8773-15881B4396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AF5624-2EC9-0477-688A-4B9FDDDC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564AD-EC23-7456-04CF-BABD281F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148E-8958-4452-B6DB-5121FF94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0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03A07-9A86-6517-9A81-5EB89DF6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1615A5-26EF-7FFB-DCF6-AA6F6402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562-756B-4609-8773-15881B4396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06922D-D99F-9358-CDCB-E84AD44E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5CA776-4EC1-0A16-357B-2F472A21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148E-8958-4452-B6DB-5121FF94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7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9DA06B-EC50-6A42-F24D-F841D626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562-756B-4609-8773-15881B4396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04F46D-E051-A352-5270-675163A1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BCA6EE-042E-86FA-B5A5-CC8A0B08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148E-8958-4452-B6DB-5121FF94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3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EED66-A8A3-4D2F-8D76-C37B9198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48EB47-A974-CFED-E2CF-61BA56F07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34271-386A-F751-8D22-C2E90466D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69D35-D244-84AB-D867-542D5478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562-756B-4609-8773-15881B4396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DC0AA9-F375-3F8C-3B2F-DB8A4BD9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B0700-2FB8-9239-57BD-DC9087E8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148E-8958-4452-B6DB-5121FF94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9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2DDBE-5E60-E5FD-EFAB-1FB53CE5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A0FC78-31E1-CD24-AAA4-0C07E74A9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6BA71-5547-70E8-D7FA-E88728199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4E4C58-FC12-C477-83F4-D9673F91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E562-756B-4609-8773-15881B4396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43C310-307D-A214-7414-00294AD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E339F3-98EA-A38E-C752-52EAAF54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148E-8958-4452-B6DB-5121FF94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C7C1E-3156-0873-AF97-E1FB0450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5D4ED9-B73F-2640-7EB7-5F7495F06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28B691-21EB-932B-F485-D54261961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6E562-756B-4609-8773-15881B4396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BD2E6-99FF-1C00-A0B5-270ECE34B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1FEA6-EE90-8524-661E-7CB22CEF0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F148E-8958-4452-B6DB-5121FF94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7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79EF4-701E-3542-E4F2-6F6F4DE7F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4B4B4B"/>
                </a:solidFill>
                <a:effectLst/>
                <a:latin typeface="TitilliumText22LBold"/>
              </a:rPr>
              <a:t>Программное обеспечение «Рабочие программы дисциплин»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9EBB82-7A7C-4201-7BF0-1204E890B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E1A9-F215-45AC-68F9-F2F1D6EE7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965D88-97E4-C123-50A0-3B89C9786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29" y="628234"/>
            <a:ext cx="8848695" cy="6234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4FBE6-AD37-6F4E-DBA1-C157B7192A16}"/>
              </a:ext>
            </a:extLst>
          </p:cNvPr>
          <p:cNvSpPr txBox="1"/>
          <p:nvPr/>
        </p:nvSpPr>
        <p:spPr>
          <a:xfrm>
            <a:off x="4252431" y="0"/>
            <a:ext cx="535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Вкладка Содержание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A3365A3-CFA2-48FF-269C-1490DF2E77A5}"/>
              </a:ext>
            </a:extLst>
          </p:cNvPr>
          <p:cNvCxnSpPr>
            <a:cxnSpLocks/>
          </p:cNvCxnSpPr>
          <p:nvPr/>
        </p:nvCxnSpPr>
        <p:spPr>
          <a:xfrm flipH="1">
            <a:off x="3262964" y="584775"/>
            <a:ext cx="3542097" cy="77238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B26E451-83AB-324B-6735-C89B183A0C03}"/>
              </a:ext>
            </a:extLst>
          </p:cNvPr>
          <p:cNvGrpSpPr/>
          <p:nvPr/>
        </p:nvGrpSpPr>
        <p:grpSpPr>
          <a:xfrm>
            <a:off x="1053218" y="553533"/>
            <a:ext cx="8459898" cy="6266848"/>
            <a:chOff x="1053218" y="553533"/>
            <a:chExt cx="8459898" cy="626684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61BF9E6-3E81-EA81-4AC6-7B9559234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3218" y="553533"/>
              <a:ext cx="8459898" cy="626684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E5CDB71D-E561-A9C6-DAC4-704DF8335AD8}"/>
                    </a:ext>
                  </a:extLst>
                </p14:cNvPr>
                <p14:cNvContentPartPr/>
                <p14:nvPr/>
              </p14:nvContentPartPr>
              <p14:xfrm>
                <a:off x="1248597" y="2010452"/>
                <a:ext cx="833040" cy="286560"/>
              </p14:xfrm>
            </p:contentPart>
          </mc:Choice>
          <mc:Fallback xmlns=""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E5CDB71D-E561-A9C6-DAC4-704DF8335AD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2477" y="2004332"/>
                  <a:ext cx="845280" cy="29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793E3520-D072-4D5A-3BFD-75BB3E584215}"/>
                  </a:ext>
                </a:extLst>
              </p14:cNvPr>
              <p14:cNvContentPartPr/>
              <p14:nvPr/>
            </p14:nvContentPartPr>
            <p14:xfrm>
              <a:off x="1778080" y="3070169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793E3520-D072-4D5A-3BFD-75BB3E5842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71960" y="3064049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48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E1A9-F215-45AC-68F9-F2F1D6EE7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D0194C-B435-8740-E090-78487F96C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09" y="678756"/>
            <a:ext cx="8764426" cy="6095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4FBE6-AD37-6F4E-DBA1-C157B7192A16}"/>
              </a:ext>
            </a:extLst>
          </p:cNvPr>
          <p:cNvSpPr txBox="1"/>
          <p:nvPr/>
        </p:nvSpPr>
        <p:spPr>
          <a:xfrm>
            <a:off x="4252431" y="0"/>
            <a:ext cx="535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Вкладка Содержание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A3365A3-CFA2-48FF-269C-1490DF2E77A5}"/>
              </a:ext>
            </a:extLst>
          </p:cNvPr>
          <p:cNvCxnSpPr>
            <a:cxnSpLocks/>
          </p:cNvCxnSpPr>
          <p:nvPr/>
        </p:nvCxnSpPr>
        <p:spPr>
          <a:xfrm flipH="1">
            <a:off x="3262964" y="584775"/>
            <a:ext cx="3542097" cy="77238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793E3520-D072-4D5A-3BFD-75BB3E584215}"/>
                  </a:ext>
                </a:extLst>
              </p14:cNvPr>
              <p14:cNvContentPartPr/>
              <p14:nvPr/>
            </p14:nvContentPartPr>
            <p14:xfrm>
              <a:off x="1778080" y="3070169"/>
              <a:ext cx="360" cy="36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793E3520-D072-4D5A-3BFD-75BB3E5842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1960" y="3064049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Овал 7">
            <a:extLst>
              <a:ext uri="{FF2B5EF4-FFF2-40B4-BE49-F238E27FC236}">
                <a16:creationId xmlns:a16="http://schemas.microsoft.com/office/drawing/2014/main" id="{53451608-5A1B-4C3A-F6BF-EFB89C2089BF}"/>
              </a:ext>
            </a:extLst>
          </p:cNvPr>
          <p:cNvSpPr/>
          <p:nvPr/>
        </p:nvSpPr>
        <p:spPr>
          <a:xfrm>
            <a:off x="1426488" y="1550174"/>
            <a:ext cx="1836476" cy="391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B1BC44D-7C9D-CD46-801E-C48AAC6BF176}"/>
              </a:ext>
            </a:extLst>
          </p:cNvPr>
          <p:cNvCxnSpPr>
            <a:cxnSpLocks/>
          </p:cNvCxnSpPr>
          <p:nvPr/>
        </p:nvCxnSpPr>
        <p:spPr>
          <a:xfrm flipH="1">
            <a:off x="3181143" y="970968"/>
            <a:ext cx="7254762" cy="86636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8A4466-728B-44A4-96CB-35F6B74EC7A6}"/>
              </a:ext>
            </a:extLst>
          </p:cNvPr>
          <p:cNvSpPr txBox="1"/>
          <p:nvPr/>
        </p:nvSpPr>
        <p:spPr>
          <a:xfrm>
            <a:off x="10330963" y="647802"/>
            <a:ext cx="1948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Шаг 1 Вводим </a:t>
            </a:r>
          </a:p>
          <a:p>
            <a:r>
              <a:rPr lang="ru-RU" dirty="0">
                <a:solidFill>
                  <a:srgbClr val="FF0000"/>
                </a:solidFill>
              </a:rPr>
              <a:t>название раздела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1B1FF00-7FDD-EB00-DCAC-C53DE2DD563E}"/>
              </a:ext>
            </a:extLst>
          </p:cNvPr>
          <p:cNvSpPr/>
          <p:nvPr/>
        </p:nvSpPr>
        <p:spPr>
          <a:xfrm>
            <a:off x="1778080" y="1941937"/>
            <a:ext cx="371140" cy="189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D2ADF2B-9CCB-EF5C-834C-53C42DBA2DB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016950" y="1768739"/>
            <a:ext cx="761130" cy="26790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236E6CC-C371-480C-2253-846E120485B0}"/>
              </a:ext>
            </a:extLst>
          </p:cNvPr>
          <p:cNvSpPr txBox="1"/>
          <p:nvPr/>
        </p:nvSpPr>
        <p:spPr>
          <a:xfrm>
            <a:off x="-65075" y="1357162"/>
            <a:ext cx="1520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Шаг 2 создаем</a:t>
            </a:r>
          </a:p>
          <a:p>
            <a:r>
              <a:rPr lang="ru-RU" dirty="0">
                <a:solidFill>
                  <a:srgbClr val="FF0000"/>
                </a:solidFill>
              </a:rPr>
              <a:t>новую тему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D0D69E7-C644-7307-0F38-BDADE9EFAD19}"/>
              </a:ext>
            </a:extLst>
          </p:cNvPr>
          <p:cNvSpPr/>
          <p:nvPr/>
        </p:nvSpPr>
        <p:spPr>
          <a:xfrm>
            <a:off x="2552079" y="1888729"/>
            <a:ext cx="3609439" cy="391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612C0C02-F4A1-9C0E-ECC4-F06583679F31}"/>
              </a:ext>
            </a:extLst>
          </p:cNvPr>
          <p:cNvCxnSpPr>
            <a:cxnSpLocks/>
            <a:stCxn id="25" idx="1"/>
            <a:endCxn id="23" idx="6"/>
          </p:cNvCxnSpPr>
          <p:nvPr/>
        </p:nvCxnSpPr>
        <p:spPr>
          <a:xfrm flipH="1">
            <a:off x="6161518" y="1565564"/>
            <a:ext cx="4216010" cy="51904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EA5BE8C-580F-D093-00D9-B320BE65A7A9}"/>
              </a:ext>
            </a:extLst>
          </p:cNvPr>
          <p:cNvSpPr txBox="1"/>
          <p:nvPr/>
        </p:nvSpPr>
        <p:spPr>
          <a:xfrm>
            <a:off x="10377528" y="1242398"/>
            <a:ext cx="166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Шаг 3 Вводим </a:t>
            </a:r>
          </a:p>
          <a:p>
            <a:r>
              <a:rPr lang="ru-RU" dirty="0">
                <a:solidFill>
                  <a:srgbClr val="FF0000"/>
                </a:solidFill>
              </a:rPr>
              <a:t>название темы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255F42E-951D-99D6-4B5A-C6A053EB11F9}"/>
              </a:ext>
            </a:extLst>
          </p:cNvPr>
          <p:cNvSpPr/>
          <p:nvPr/>
        </p:nvSpPr>
        <p:spPr>
          <a:xfrm>
            <a:off x="1930480" y="2333618"/>
            <a:ext cx="371140" cy="189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6FC00911-681C-1F94-7E52-9AE3D9872F25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1148056" y="2428324"/>
            <a:ext cx="782424" cy="33897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D7A887A-C8CA-DFB2-7333-6E99F45E8C16}"/>
              </a:ext>
            </a:extLst>
          </p:cNvPr>
          <p:cNvSpPr txBox="1"/>
          <p:nvPr/>
        </p:nvSpPr>
        <p:spPr>
          <a:xfrm>
            <a:off x="19375" y="2374473"/>
            <a:ext cx="1520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Шаг 4 создаем новые виды работ по теме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7A9F5FBE-32AD-E2BE-618C-20F83E230DE0}"/>
              </a:ext>
            </a:extLst>
          </p:cNvPr>
          <p:cNvSpPr/>
          <p:nvPr/>
        </p:nvSpPr>
        <p:spPr>
          <a:xfrm>
            <a:off x="2112074" y="2500891"/>
            <a:ext cx="1589620" cy="266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8D7351C-F138-DE65-7F3B-9D3C60BDF865}"/>
              </a:ext>
            </a:extLst>
          </p:cNvPr>
          <p:cNvCxnSpPr>
            <a:cxnSpLocks/>
            <a:stCxn id="33" idx="1"/>
            <a:endCxn id="31" idx="6"/>
          </p:cNvCxnSpPr>
          <p:nvPr/>
        </p:nvCxnSpPr>
        <p:spPr>
          <a:xfrm flipH="1" flipV="1">
            <a:off x="3701694" y="2634097"/>
            <a:ext cx="6588800" cy="10221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5673097-925D-5005-AE53-CDE4CCE9B52F}"/>
              </a:ext>
            </a:extLst>
          </p:cNvPr>
          <p:cNvSpPr txBox="1"/>
          <p:nvPr/>
        </p:nvSpPr>
        <p:spPr>
          <a:xfrm>
            <a:off x="10290494" y="1997648"/>
            <a:ext cx="1967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Шаг 5 Выбираем </a:t>
            </a:r>
          </a:p>
          <a:p>
            <a:r>
              <a:rPr lang="ru-RU" dirty="0">
                <a:solidFill>
                  <a:srgbClr val="FF0000"/>
                </a:solidFill>
              </a:rPr>
              <a:t>вид работ </a:t>
            </a:r>
          </a:p>
          <a:p>
            <a:r>
              <a:rPr lang="ru-RU" dirty="0">
                <a:solidFill>
                  <a:srgbClr val="FF0000"/>
                </a:solidFill>
              </a:rPr>
              <a:t>Вводим название </a:t>
            </a:r>
          </a:p>
          <a:p>
            <a:r>
              <a:rPr lang="ru-RU" dirty="0">
                <a:solidFill>
                  <a:srgbClr val="FF0000"/>
                </a:solidFill>
              </a:rPr>
              <a:t>Указываем </a:t>
            </a:r>
          </a:p>
          <a:p>
            <a:r>
              <a:rPr lang="ru-RU" dirty="0">
                <a:solidFill>
                  <a:srgbClr val="FF0000"/>
                </a:solidFill>
              </a:rPr>
              <a:t>количество часов </a:t>
            </a:r>
          </a:p>
        </p:txBody>
      </p:sp>
    </p:spTree>
    <p:extLst>
      <p:ext uri="{BB962C8B-B14F-4D97-AF65-F5344CB8AC3E}">
        <p14:creationId xmlns:p14="http://schemas.microsoft.com/office/powerpoint/2010/main" val="1908906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E1A9-F215-45AC-68F9-F2F1D6EE7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7CD5B1-746A-F1AF-DE7E-1F9BB690C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09" y="678756"/>
            <a:ext cx="8764426" cy="6095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4FBE6-AD37-6F4E-DBA1-C157B7192A16}"/>
              </a:ext>
            </a:extLst>
          </p:cNvPr>
          <p:cNvSpPr txBox="1"/>
          <p:nvPr/>
        </p:nvSpPr>
        <p:spPr>
          <a:xfrm>
            <a:off x="4252431" y="0"/>
            <a:ext cx="535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Вкладка Содержание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A3365A3-CFA2-48FF-269C-1490DF2E77A5}"/>
              </a:ext>
            </a:extLst>
          </p:cNvPr>
          <p:cNvCxnSpPr>
            <a:cxnSpLocks/>
          </p:cNvCxnSpPr>
          <p:nvPr/>
        </p:nvCxnSpPr>
        <p:spPr>
          <a:xfrm flipH="1">
            <a:off x="3262964" y="584775"/>
            <a:ext cx="3542097" cy="77238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25E5A79D-2A69-6E41-C013-1745CE4BE7A5}"/>
              </a:ext>
            </a:extLst>
          </p:cNvPr>
          <p:cNvSpPr/>
          <p:nvPr/>
        </p:nvSpPr>
        <p:spPr>
          <a:xfrm>
            <a:off x="3229292" y="2366282"/>
            <a:ext cx="4248278" cy="391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6AEED6-5CE7-7BB8-1977-A8D11265442D}"/>
              </a:ext>
            </a:extLst>
          </p:cNvPr>
          <p:cNvSpPr txBox="1"/>
          <p:nvPr/>
        </p:nvSpPr>
        <p:spPr>
          <a:xfrm>
            <a:off x="10186579" y="1269501"/>
            <a:ext cx="20054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Поля для ввода </a:t>
            </a:r>
          </a:p>
          <a:p>
            <a:r>
              <a:rPr lang="ru-RU" dirty="0">
                <a:solidFill>
                  <a:srgbClr val="FF0000"/>
                </a:solidFill>
              </a:rPr>
              <a:t>информации: </a:t>
            </a:r>
          </a:p>
          <a:p>
            <a:r>
              <a:rPr lang="ru-RU" dirty="0"/>
              <a:t>(нажать</a:t>
            </a:r>
            <a:r>
              <a:rPr lang="ru-RU" dirty="0">
                <a:solidFill>
                  <a:srgbClr val="00B050"/>
                </a:solidFill>
              </a:rPr>
              <a:t> «+»</a:t>
            </a:r>
            <a:r>
              <a:rPr lang="ru-RU" dirty="0"/>
              <a:t>)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О литературе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Методических </a:t>
            </a:r>
          </a:p>
          <a:p>
            <a:r>
              <a:rPr lang="ru-RU" dirty="0" err="1">
                <a:solidFill>
                  <a:srgbClr val="FF0000"/>
                </a:solidFill>
              </a:rPr>
              <a:t>рекоменгдациях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3. Результаты </a:t>
            </a:r>
          </a:p>
          <a:p>
            <a:r>
              <a:rPr lang="ru-RU" dirty="0">
                <a:solidFill>
                  <a:srgbClr val="FF0000"/>
                </a:solidFill>
              </a:rPr>
              <a:t>обучения</a:t>
            </a:r>
          </a:p>
          <a:p>
            <a:r>
              <a:rPr lang="ru-RU" dirty="0">
                <a:solidFill>
                  <a:srgbClr val="FF0000"/>
                </a:solidFill>
              </a:rPr>
              <a:t>4. Электронные </a:t>
            </a:r>
          </a:p>
          <a:p>
            <a:r>
              <a:rPr lang="ru-RU" dirty="0">
                <a:solidFill>
                  <a:srgbClr val="FF0000"/>
                </a:solidFill>
              </a:rPr>
              <a:t>ресурсы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9BED1EC-D8BB-E29D-ACCD-DDB885D3F646}"/>
              </a:ext>
            </a:extLst>
          </p:cNvPr>
          <p:cNvCxnSpPr>
            <a:cxnSpLocks/>
          </p:cNvCxnSpPr>
          <p:nvPr/>
        </p:nvCxnSpPr>
        <p:spPr>
          <a:xfrm flipH="1">
            <a:off x="7477570" y="2562163"/>
            <a:ext cx="2706665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51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0C17-BDAF-57C8-3BE1-0323C9DC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литературы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E6C40A-29EA-D7D5-253D-8ED92B718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06" y="1472574"/>
            <a:ext cx="7153275" cy="5172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9AE505-2F22-EA0A-65E5-53FF0EF72E51}"/>
              </a:ext>
            </a:extLst>
          </p:cNvPr>
          <p:cNvSpPr txBox="1"/>
          <p:nvPr/>
        </p:nvSpPr>
        <p:spPr>
          <a:xfrm>
            <a:off x="7734781" y="1996581"/>
            <a:ext cx="4458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Каталог поиска основной литературы </a:t>
            </a:r>
          </a:p>
          <a:p>
            <a:r>
              <a:rPr lang="ru-RU" dirty="0"/>
              <a:t>В библиотеке ФГБОУ ВО Костромской ГСХА </a:t>
            </a:r>
          </a:p>
        </p:txBody>
      </p:sp>
    </p:spTree>
    <p:extLst>
      <p:ext uri="{BB962C8B-B14F-4D97-AF65-F5344CB8AC3E}">
        <p14:creationId xmlns:p14="http://schemas.microsoft.com/office/powerpoint/2010/main" val="1103291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0C17-BDAF-57C8-3BE1-0323C9DC3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53" y="71510"/>
            <a:ext cx="10515600" cy="1325563"/>
          </a:xfrm>
        </p:spPr>
        <p:txBody>
          <a:bodyPr/>
          <a:lstStyle/>
          <a:p>
            <a:r>
              <a:rPr lang="ru-RU" dirty="0"/>
              <a:t>Выбор литературы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AE505-2F22-EA0A-65E5-53FF0EF72E51}"/>
              </a:ext>
            </a:extLst>
          </p:cNvPr>
          <p:cNvSpPr txBox="1"/>
          <p:nvPr/>
        </p:nvSpPr>
        <p:spPr>
          <a:xfrm>
            <a:off x="7684447" y="1321356"/>
            <a:ext cx="244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Выбранная литература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20FDCF-CA8D-D6A2-1963-EB6ED6AF8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18" y="1122812"/>
            <a:ext cx="7143441" cy="51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14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0C17-BDAF-57C8-3BE1-0323C9DC3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53" y="71510"/>
            <a:ext cx="10515600" cy="1325563"/>
          </a:xfrm>
        </p:spPr>
        <p:txBody>
          <a:bodyPr/>
          <a:lstStyle/>
          <a:p>
            <a:r>
              <a:rPr lang="ru-RU" dirty="0"/>
              <a:t>Результаты обучения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F68723-9151-29EF-A895-B9EF2C67E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12" y="1295575"/>
            <a:ext cx="94202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15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0C17-BDAF-57C8-3BE1-0323C9DC3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53" y="71510"/>
            <a:ext cx="10515600" cy="1325563"/>
          </a:xfrm>
        </p:spPr>
        <p:txBody>
          <a:bodyPr/>
          <a:lstStyle/>
          <a:p>
            <a:r>
              <a:rPr lang="ru-RU" dirty="0"/>
              <a:t>Ресурсы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67716D-6AE1-B16A-11A7-ECDEFA760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36559"/>
            <a:ext cx="115824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2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E1A9-F215-45AC-68F9-F2F1D6EE7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BF55BC-5E1C-AAC1-6943-D5E10D648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354"/>
            <a:ext cx="12192000" cy="4935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4FBE6-AD37-6F4E-DBA1-C157B7192A16}"/>
              </a:ext>
            </a:extLst>
          </p:cNvPr>
          <p:cNvSpPr txBox="1"/>
          <p:nvPr/>
        </p:nvSpPr>
        <p:spPr>
          <a:xfrm>
            <a:off x="4252431" y="0"/>
            <a:ext cx="535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Вкладка Литература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A3365A3-CFA2-48FF-269C-1490DF2E77A5}"/>
              </a:ext>
            </a:extLst>
          </p:cNvPr>
          <p:cNvCxnSpPr>
            <a:cxnSpLocks/>
          </p:cNvCxnSpPr>
          <p:nvPr/>
        </p:nvCxnSpPr>
        <p:spPr>
          <a:xfrm flipH="1">
            <a:off x="4345497" y="584775"/>
            <a:ext cx="2459564" cy="52257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6AEED6-5CE7-7BB8-1977-A8D11265442D}"/>
              </a:ext>
            </a:extLst>
          </p:cNvPr>
          <p:cNvSpPr txBox="1"/>
          <p:nvPr/>
        </p:nvSpPr>
        <p:spPr>
          <a:xfrm>
            <a:off x="10186579" y="1269501"/>
            <a:ext cx="18780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Поля для ввода </a:t>
            </a:r>
          </a:p>
          <a:p>
            <a:r>
              <a:rPr lang="ru-RU" dirty="0">
                <a:solidFill>
                  <a:srgbClr val="FF0000"/>
                </a:solidFill>
              </a:rPr>
              <a:t>дополнительной</a:t>
            </a:r>
          </a:p>
          <a:p>
            <a:r>
              <a:rPr lang="ru-RU" dirty="0">
                <a:solidFill>
                  <a:srgbClr val="FF0000"/>
                </a:solidFill>
              </a:rPr>
              <a:t> литературы </a:t>
            </a:r>
          </a:p>
          <a:p>
            <a:r>
              <a:rPr lang="ru-RU" dirty="0">
                <a:solidFill>
                  <a:srgbClr val="FF0000"/>
                </a:solidFill>
              </a:rPr>
              <a:t>отсутствующей в </a:t>
            </a:r>
          </a:p>
          <a:p>
            <a:r>
              <a:rPr lang="ru-RU" dirty="0">
                <a:solidFill>
                  <a:srgbClr val="FF0000"/>
                </a:solidFill>
              </a:rPr>
              <a:t>библиотеке</a:t>
            </a:r>
          </a:p>
          <a:p>
            <a:r>
              <a:rPr lang="ru-RU" dirty="0">
                <a:solidFill>
                  <a:srgbClr val="FF0000"/>
                </a:solidFill>
              </a:rPr>
              <a:t>академии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9BED1EC-D8BB-E29D-ACCD-DDB885D3F646}"/>
              </a:ext>
            </a:extLst>
          </p:cNvPr>
          <p:cNvCxnSpPr>
            <a:cxnSpLocks/>
          </p:cNvCxnSpPr>
          <p:nvPr/>
        </p:nvCxnSpPr>
        <p:spPr>
          <a:xfrm flipH="1">
            <a:off x="7477570" y="2562163"/>
            <a:ext cx="2706665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58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E1A9-F215-45AC-68F9-F2F1D6EE7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272FD5-5FFC-A21C-A147-F983F15BA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4" y="783992"/>
            <a:ext cx="10853159" cy="6100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4FBE6-AD37-6F4E-DBA1-C157B7192A16}"/>
              </a:ext>
            </a:extLst>
          </p:cNvPr>
          <p:cNvSpPr txBox="1"/>
          <p:nvPr/>
        </p:nvSpPr>
        <p:spPr>
          <a:xfrm>
            <a:off x="4252431" y="0"/>
            <a:ext cx="535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Вкладка ОТ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A3365A3-CFA2-48FF-269C-1490DF2E77A5}"/>
              </a:ext>
            </a:extLst>
          </p:cNvPr>
          <p:cNvCxnSpPr>
            <a:cxnSpLocks/>
          </p:cNvCxnSpPr>
          <p:nvPr/>
        </p:nvCxnSpPr>
        <p:spPr>
          <a:xfrm flipH="1">
            <a:off x="4999290" y="584775"/>
            <a:ext cx="1805771" cy="3809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6AEED6-5CE7-7BB8-1977-A8D11265442D}"/>
              </a:ext>
            </a:extLst>
          </p:cNvPr>
          <p:cNvSpPr txBox="1"/>
          <p:nvPr/>
        </p:nvSpPr>
        <p:spPr>
          <a:xfrm>
            <a:off x="9607946" y="2018381"/>
            <a:ext cx="2809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Поля для ввода </a:t>
            </a:r>
          </a:p>
          <a:p>
            <a:r>
              <a:rPr lang="ru-RU" dirty="0">
                <a:solidFill>
                  <a:srgbClr val="FF0000"/>
                </a:solidFill>
              </a:rPr>
              <a:t>перечня образовательных</a:t>
            </a:r>
          </a:p>
          <a:p>
            <a:r>
              <a:rPr lang="ru-RU" dirty="0">
                <a:solidFill>
                  <a:srgbClr val="FF0000"/>
                </a:solidFill>
              </a:rPr>
              <a:t>технологий используемых </a:t>
            </a:r>
          </a:p>
          <a:p>
            <a:r>
              <a:rPr lang="ru-RU" dirty="0">
                <a:solidFill>
                  <a:srgbClr val="FF0000"/>
                </a:solidFill>
              </a:rPr>
              <a:t>ври обучении  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9BED1EC-D8BB-E29D-ACCD-DDB885D3F646}"/>
              </a:ext>
            </a:extLst>
          </p:cNvPr>
          <p:cNvCxnSpPr>
            <a:cxnSpLocks/>
          </p:cNvCxnSpPr>
          <p:nvPr/>
        </p:nvCxnSpPr>
        <p:spPr>
          <a:xfrm flipH="1">
            <a:off x="7477570" y="2238998"/>
            <a:ext cx="2042445" cy="32316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6537D2F-51F7-D7CF-DB18-274885C5A064}"/>
              </a:ext>
            </a:extLst>
          </p:cNvPr>
          <p:cNvCxnSpPr>
            <a:cxnSpLocks/>
          </p:cNvCxnSpPr>
          <p:nvPr/>
        </p:nvCxnSpPr>
        <p:spPr>
          <a:xfrm flipV="1">
            <a:off x="8759439" y="3709603"/>
            <a:ext cx="1738045" cy="83510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A962BC7-D52C-877D-442D-1CC0611A66CC}"/>
              </a:ext>
            </a:extLst>
          </p:cNvPr>
          <p:cNvSpPr txBox="1"/>
          <p:nvPr/>
        </p:nvSpPr>
        <p:spPr>
          <a:xfrm>
            <a:off x="6930188" y="4497534"/>
            <a:ext cx="475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Выбор образовательных технологий из списка</a:t>
            </a:r>
          </a:p>
        </p:txBody>
      </p:sp>
    </p:spTree>
    <p:extLst>
      <p:ext uri="{BB962C8B-B14F-4D97-AF65-F5344CB8AC3E}">
        <p14:creationId xmlns:p14="http://schemas.microsoft.com/office/powerpoint/2010/main" val="1704488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E1A9-F215-45AC-68F9-F2F1D6EE7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34ABE8-A247-976D-5F69-0C03ADA45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91" y="451594"/>
            <a:ext cx="10953750" cy="6153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4FBE6-AD37-6F4E-DBA1-C157B7192A16}"/>
              </a:ext>
            </a:extLst>
          </p:cNvPr>
          <p:cNvSpPr txBox="1"/>
          <p:nvPr/>
        </p:nvSpPr>
        <p:spPr>
          <a:xfrm>
            <a:off x="2826303" y="14358"/>
            <a:ext cx="535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Вкладка ИТ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A3365A3-CFA2-48FF-269C-1490DF2E77A5}"/>
              </a:ext>
            </a:extLst>
          </p:cNvPr>
          <p:cNvCxnSpPr>
            <a:cxnSpLocks/>
          </p:cNvCxnSpPr>
          <p:nvPr/>
        </p:nvCxnSpPr>
        <p:spPr>
          <a:xfrm>
            <a:off x="5986937" y="528506"/>
            <a:ext cx="1554766" cy="33556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6AEED6-5CE7-7BB8-1977-A8D11265442D}"/>
              </a:ext>
            </a:extLst>
          </p:cNvPr>
          <p:cNvSpPr txBox="1"/>
          <p:nvPr/>
        </p:nvSpPr>
        <p:spPr>
          <a:xfrm>
            <a:off x="9757791" y="1421083"/>
            <a:ext cx="2536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Поля для ввода </a:t>
            </a:r>
          </a:p>
          <a:p>
            <a:r>
              <a:rPr lang="ru-RU" dirty="0">
                <a:solidFill>
                  <a:srgbClr val="FF0000"/>
                </a:solidFill>
              </a:rPr>
              <a:t>перечня программного </a:t>
            </a:r>
          </a:p>
          <a:p>
            <a:r>
              <a:rPr lang="ru-RU" dirty="0">
                <a:solidFill>
                  <a:srgbClr val="FF0000"/>
                </a:solidFill>
              </a:rPr>
              <a:t>обеспечения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9BED1EC-D8BB-E29D-ACCD-DDB885D3F646}"/>
              </a:ext>
            </a:extLst>
          </p:cNvPr>
          <p:cNvCxnSpPr>
            <a:cxnSpLocks/>
          </p:cNvCxnSpPr>
          <p:nvPr/>
        </p:nvCxnSpPr>
        <p:spPr>
          <a:xfrm flipH="1">
            <a:off x="7715346" y="1977429"/>
            <a:ext cx="2042445" cy="32316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6537D2F-51F7-D7CF-DB18-274885C5A064}"/>
              </a:ext>
            </a:extLst>
          </p:cNvPr>
          <p:cNvCxnSpPr>
            <a:cxnSpLocks/>
          </p:cNvCxnSpPr>
          <p:nvPr/>
        </p:nvCxnSpPr>
        <p:spPr>
          <a:xfrm flipH="1" flipV="1">
            <a:off x="10474613" y="3793336"/>
            <a:ext cx="190538" cy="209825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A962BC7-D52C-877D-442D-1CC0611A66CC}"/>
              </a:ext>
            </a:extLst>
          </p:cNvPr>
          <p:cNvSpPr txBox="1"/>
          <p:nvPr/>
        </p:nvSpPr>
        <p:spPr>
          <a:xfrm>
            <a:off x="9605590" y="5847769"/>
            <a:ext cx="237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Выбор из списка баз данных и ИСС</a:t>
            </a:r>
          </a:p>
        </p:txBody>
      </p:sp>
    </p:spTree>
    <p:extLst>
      <p:ext uri="{BB962C8B-B14F-4D97-AF65-F5344CB8AC3E}">
        <p14:creationId xmlns:p14="http://schemas.microsoft.com/office/powerpoint/2010/main" val="298884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28BE9-010D-6B9C-E4F9-BCCA657F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>
                <a:solidFill>
                  <a:srgbClr val="FF0000"/>
                </a:solidFill>
              </a:rPr>
              <a:t>plans.kgsxa.ru/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669590-513E-3319-9937-FED18D6AB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013" y="1497088"/>
            <a:ext cx="9244668" cy="5360912"/>
          </a:xfrm>
        </p:spPr>
      </p:pic>
    </p:spTree>
    <p:extLst>
      <p:ext uri="{BB962C8B-B14F-4D97-AF65-F5344CB8AC3E}">
        <p14:creationId xmlns:p14="http://schemas.microsoft.com/office/powerpoint/2010/main" val="41797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E1A9-F215-45AC-68F9-F2F1D6EE7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F63718-79E2-0563-055E-593712B5E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281"/>
            <a:ext cx="11889909" cy="4752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4FBE6-AD37-6F4E-DBA1-C157B7192A16}"/>
              </a:ext>
            </a:extLst>
          </p:cNvPr>
          <p:cNvSpPr txBox="1"/>
          <p:nvPr/>
        </p:nvSpPr>
        <p:spPr>
          <a:xfrm>
            <a:off x="2826303" y="14358"/>
            <a:ext cx="535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Вкладка МТО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A3365A3-CFA2-48FF-269C-1490DF2E77A5}"/>
              </a:ext>
            </a:extLst>
          </p:cNvPr>
          <p:cNvCxnSpPr>
            <a:cxnSpLocks/>
          </p:cNvCxnSpPr>
          <p:nvPr/>
        </p:nvCxnSpPr>
        <p:spPr>
          <a:xfrm flipH="1">
            <a:off x="5276675" y="528506"/>
            <a:ext cx="710262" cy="77178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1B2B21F-3777-3BC9-E5E4-63AE2B3F4D9D}"/>
              </a:ext>
            </a:extLst>
          </p:cNvPr>
          <p:cNvCxnSpPr>
            <a:cxnSpLocks/>
          </p:cNvCxnSpPr>
          <p:nvPr/>
        </p:nvCxnSpPr>
        <p:spPr>
          <a:xfrm flipH="1" flipV="1">
            <a:off x="10259736" y="5654180"/>
            <a:ext cx="246024" cy="60130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67FAAE-3A33-B84D-0216-449EBBBD4153}"/>
              </a:ext>
            </a:extLst>
          </p:cNvPr>
          <p:cNvSpPr txBox="1"/>
          <p:nvPr/>
        </p:nvSpPr>
        <p:spPr>
          <a:xfrm>
            <a:off x="8951053" y="6211669"/>
            <a:ext cx="287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Перечень всех аудиторий</a:t>
            </a:r>
          </a:p>
        </p:txBody>
      </p:sp>
    </p:spTree>
    <p:extLst>
      <p:ext uri="{BB962C8B-B14F-4D97-AF65-F5344CB8AC3E}">
        <p14:creationId xmlns:p14="http://schemas.microsoft.com/office/powerpoint/2010/main" val="3818863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E1A9-F215-45AC-68F9-F2F1D6EE7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74FBE6-AD37-6F4E-DBA1-C157B7192A16}"/>
              </a:ext>
            </a:extLst>
          </p:cNvPr>
          <p:cNvSpPr txBox="1"/>
          <p:nvPr/>
        </p:nvSpPr>
        <p:spPr>
          <a:xfrm>
            <a:off x="2826303" y="14358"/>
            <a:ext cx="535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Вкладка МТО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F80BD8-E029-D996-ED83-CD9084704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126"/>
            <a:ext cx="12192000" cy="4900196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A3365A3-CFA2-48FF-269C-1490DF2E77A5}"/>
              </a:ext>
            </a:extLst>
          </p:cNvPr>
          <p:cNvCxnSpPr>
            <a:cxnSpLocks/>
          </p:cNvCxnSpPr>
          <p:nvPr/>
        </p:nvCxnSpPr>
        <p:spPr>
          <a:xfrm flipH="1">
            <a:off x="5276675" y="528506"/>
            <a:ext cx="710262" cy="77178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24114B-F614-D12E-53F5-EA4D4E271D9E}"/>
              </a:ext>
            </a:extLst>
          </p:cNvPr>
          <p:cNvSpPr/>
          <p:nvPr/>
        </p:nvSpPr>
        <p:spPr>
          <a:xfrm>
            <a:off x="6350466" y="2053832"/>
            <a:ext cx="461395" cy="260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E01753C-949F-0F68-F217-39EA87110110}"/>
              </a:ext>
            </a:extLst>
          </p:cNvPr>
          <p:cNvCxnSpPr>
            <a:cxnSpLocks/>
          </p:cNvCxnSpPr>
          <p:nvPr/>
        </p:nvCxnSpPr>
        <p:spPr>
          <a:xfrm flipH="1">
            <a:off x="6581163" y="914400"/>
            <a:ext cx="1296099" cy="115768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0FC72B5-BDD8-93BB-F835-C4C6E17BA2AA}"/>
              </a:ext>
            </a:extLst>
          </p:cNvPr>
          <p:cNvSpPr txBox="1"/>
          <p:nvPr/>
        </p:nvSpPr>
        <p:spPr>
          <a:xfrm>
            <a:off x="7923228" y="671463"/>
            <a:ext cx="296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Поиск аудитории по номеру</a:t>
            </a:r>
          </a:p>
        </p:txBody>
      </p:sp>
    </p:spTree>
    <p:extLst>
      <p:ext uri="{BB962C8B-B14F-4D97-AF65-F5344CB8AC3E}">
        <p14:creationId xmlns:p14="http://schemas.microsoft.com/office/powerpoint/2010/main" val="956680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E1A9-F215-45AC-68F9-F2F1D6EE7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74FBE6-AD37-6F4E-DBA1-C157B7192A16}"/>
              </a:ext>
            </a:extLst>
          </p:cNvPr>
          <p:cNvSpPr txBox="1"/>
          <p:nvPr/>
        </p:nvSpPr>
        <p:spPr>
          <a:xfrm>
            <a:off x="2826303" y="14358"/>
            <a:ext cx="535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Вкладка МТО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8C6E6A-CB1E-3A8B-5CA9-5C6701915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198"/>
            <a:ext cx="12192000" cy="4871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B3768F-6813-B5CB-0747-548C4FE2176B}"/>
              </a:ext>
            </a:extLst>
          </p:cNvPr>
          <p:cNvSpPr txBox="1"/>
          <p:nvPr/>
        </p:nvSpPr>
        <p:spPr>
          <a:xfrm>
            <a:off x="5159229" y="6074201"/>
            <a:ext cx="26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Ошибки при заполнении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B34001-BBE9-0269-AD5E-8FFEB7A48F5D}"/>
              </a:ext>
            </a:extLst>
          </p:cNvPr>
          <p:cNvSpPr/>
          <p:nvPr/>
        </p:nvSpPr>
        <p:spPr>
          <a:xfrm>
            <a:off x="385894" y="1887523"/>
            <a:ext cx="1132513" cy="796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4DE7DE9-E78B-416D-8765-A1483A29BDD2}"/>
              </a:ext>
            </a:extLst>
          </p:cNvPr>
          <p:cNvSpPr/>
          <p:nvPr/>
        </p:nvSpPr>
        <p:spPr>
          <a:xfrm>
            <a:off x="4999838" y="1887523"/>
            <a:ext cx="394283" cy="771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96B7C7-7ECE-F080-31C6-C5F9F489407D}"/>
              </a:ext>
            </a:extLst>
          </p:cNvPr>
          <p:cNvSpPr/>
          <p:nvPr/>
        </p:nvSpPr>
        <p:spPr>
          <a:xfrm>
            <a:off x="2826303" y="2684477"/>
            <a:ext cx="1334636" cy="939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30B3635-1F22-C1A9-44BF-85896E92D6B5}"/>
              </a:ext>
            </a:extLst>
          </p:cNvPr>
          <p:cNvSpPr/>
          <p:nvPr/>
        </p:nvSpPr>
        <p:spPr>
          <a:xfrm>
            <a:off x="2826303" y="3692555"/>
            <a:ext cx="1334636" cy="939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FE621E-6CC1-8778-B17D-9A02FCD04826}"/>
              </a:ext>
            </a:extLst>
          </p:cNvPr>
          <p:cNvSpPr/>
          <p:nvPr/>
        </p:nvSpPr>
        <p:spPr>
          <a:xfrm>
            <a:off x="348143" y="4700633"/>
            <a:ext cx="1132513" cy="796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E7E56A9-E8D7-CBD1-A3D6-EB33DF915EE9}"/>
              </a:ext>
            </a:extLst>
          </p:cNvPr>
          <p:cNvSpPr/>
          <p:nvPr/>
        </p:nvSpPr>
        <p:spPr>
          <a:xfrm>
            <a:off x="4962087" y="4700633"/>
            <a:ext cx="394283" cy="771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A3365A3-CFA2-48FF-269C-1490DF2E77A5}"/>
              </a:ext>
            </a:extLst>
          </p:cNvPr>
          <p:cNvCxnSpPr>
            <a:cxnSpLocks/>
          </p:cNvCxnSpPr>
          <p:nvPr/>
        </p:nvCxnSpPr>
        <p:spPr>
          <a:xfrm flipH="1">
            <a:off x="5285064" y="502605"/>
            <a:ext cx="710262" cy="73129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641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E1A9-F215-45AC-68F9-F2F1D6EE7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74FBE6-AD37-6F4E-DBA1-C157B7192A16}"/>
              </a:ext>
            </a:extLst>
          </p:cNvPr>
          <p:cNvSpPr txBox="1"/>
          <p:nvPr/>
        </p:nvSpPr>
        <p:spPr>
          <a:xfrm>
            <a:off x="2826303" y="14358"/>
            <a:ext cx="535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Вкладка МУ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9FC143-B9A9-EA38-6664-5B0131C82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464"/>
            <a:ext cx="12192000" cy="3315071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A3365A3-CFA2-48FF-269C-1490DF2E77A5}"/>
              </a:ext>
            </a:extLst>
          </p:cNvPr>
          <p:cNvCxnSpPr>
            <a:cxnSpLocks/>
          </p:cNvCxnSpPr>
          <p:nvPr/>
        </p:nvCxnSpPr>
        <p:spPr>
          <a:xfrm>
            <a:off x="5995326" y="502605"/>
            <a:ext cx="1865158" cy="142686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9A88809-09B8-3011-740B-9B075E8908CF}"/>
              </a:ext>
            </a:extLst>
          </p:cNvPr>
          <p:cNvCxnSpPr>
            <a:cxnSpLocks/>
          </p:cNvCxnSpPr>
          <p:nvPr/>
        </p:nvCxnSpPr>
        <p:spPr>
          <a:xfrm flipH="1" flipV="1">
            <a:off x="3618207" y="2597342"/>
            <a:ext cx="1817859" cy="262061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038EB4-E1DC-E308-585F-1E7DFDBC1848}"/>
              </a:ext>
            </a:extLst>
          </p:cNvPr>
          <p:cNvSpPr txBox="1"/>
          <p:nvPr/>
        </p:nvSpPr>
        <p:spPr>
          <a:xfrm>
            <a:off x="3885222" y="5033286"/>
            <a:ext cx="4612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Вводим информацию о перечне методических рекомендации (указаний) для выполнения отдельных видов работ (при наличии)  </a:t>
            </a:r>
          </a:p>
        </p:txBody>
      </p:sp>
    </p:spTree>
    <p:extLst>
      <p:ext uri="{BB962C8B-B14F-4D97-AF65-F5344CB8AC3E}">
        <p14:creationId xmlns:p14="http://schemas.microsoft.com/office/powerpoint/2010/main" val="2089622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E1A9-F215-45AC-68F9-F2F1D6EE7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4695DB-0F2A-A2CE-A789-DDFCABA7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90" y="812222"/>
            <a:ext cx="9789952" cy="5250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4FBE6-AD37-6F4E-DBA1-C157B7192A16}"/>
              </a:ext>
            </a:extLst>
          </p:cNvPr>
          <p:cNvSpPr txBox="1"/>
          <p:nvPr/>
        </p:nvSpPr>
        <p:spPr>
          <a:xfrm>
            <a:off x="2826303" y="14358"/>
            <a:ext cx="535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Вкладка ПРИЛОЖЕНИЕ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9A88809-09B8-3011-740B-9B075E8908CF}"/>
              </a:ext>
            </a:extLst>
          </p:cNvPr>
          <p:cNvCxnSpPr>
            <a:cxnSpLocks/>
          </p:cNvCxnSpPr>
          <p:nvPr/>
        </p:nvCxnSpPr>
        <p:spPr>
          <a:xfrm flipH="1" flipV="1">
            <a:off x="1686187" y="4546833"/>
            <a:ext cx="3749879" cy="67111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038EB4-E1DC-E308-585F-1E7DFDBC1848}"/>
              </a:ext>
            </a:extLst>
          </p:cNvPr>
          <p:cNvSpPr txBox="1"/>
          <p:nvPr/>
        </p:nvSpPr>
        <p:spPr>
          <a:xfrm>
            <a:off x="3885222" y="5033286"/>
            <a:ext cx="4612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Прикрепляем файл Фонда оценочных средств по дисциплине.</a:t>
            </a:r>
          </a:p>
          <a:p>
            <a:r>
              <a:rPr lang="ru-RU" dirty="0">
                <a:solidFill>
                  <a:srgbClr val="FF0000"/>
                </a:solidFill>
              </a:rPr>
              <a:t>Файл в формате </a:t>
            </a:r>
            <a:r>
              <a:rPr lang="en-US" dirty="0">
                <a:solidFill>
                  <a:srgbClr val="FF0000"/>
                </a:solidFill>
              </a:rPr>
              <a:t>pdf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 Подписанный в установленном порядке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A3365A3-CFA2-48FF-269C-1490DF2E77A5}"/>
              </a:ext>
            </a:extLst>
          </p:cNvPr>
          <p:cNvCxnSpPr>
            <a:cxnSpLocks/>
          </p:cNvCxnSpPr>
          <p:nvPr/>
        </p:nvCxnSpPr>
        <p:spPr>
          <a:xfrm>
            <a:off x="5995326" y="502605"/>
            <a:ext cx="2418832" cy="50407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76F4D-9EBD-4056-9B37-F5D3E4328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060CC0-1BF5-3B8E-3817-DBCEAB979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79" y="167780"/>
            <a:ext cx="10546051" cy="6115574"/>
          </a:xfr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51A3AEF-607F-1268-39EC-C943A3344A64}"/>
              </a:ext>
            </a:extLst>
          </p:cNvPr>
          <p:cNvGrpSpPr/>
          <p:nvPr/>
        </p:nvGrpSpPr>
        <p:grpSpPr>
          <a:xfrm>
            <a:off x="8605870" y="755630"/>
            <a:ext cx="3493585" cy="3027805"/>
            <a:chOff x="8605870" y="755630"/>
            <a:chExt cx="3493585" cy="3027805"/>
          </a:xfrm>
        </p:grpSpPr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649BF0F9-F94B-912C-54CB-0A7DDF3788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44668" y="1678960"/>
              <a:ext cx="1386300" cy="21044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C8A87A-5420-E03C-B568-B1B6DF687226}"/>
                </a:ext>
              </a:extLst>
            </p:cNvPr>
            <p:cNvSpPr txBox="1"/>
            <p:nvPr/>
          </p:nvSpPr>
          <p:spPr>
            <a:xfrm>
              <a:off x="8605870" y="755630"/>
              <a:ext cx="34935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/>
                <a:t>Шаг 1. Вводим имя пользователя </a:t>
              </a:r>
            </a:p>
            <a:p>
              <a:pPr algn="ctr"/>
              <a:r>
                <a:rPr lang="ru-RU" dirty="0"/>
                <a:t>используемое  для входа в </a:t>
              </a:r>
            </a:p>
            <a:p>
              <a:pPr algn="ctr"/>
              <a:r>
                <a:rPr lang="ru-RU" dirty="0"/>
                <a:t>корпоративную сеть академии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53FED12D-0AEE-75E5-9EB6-014BED8F87A7}"/>
              </a:ext>
            </a:extLst>
          </p:cNvPr>
          <p:cNvGrpSpPr/>
          <p:nvPr/>
        </p:nvGrpSpPr>
        <p:grpSpPr>
          <a:xfrm>
            <a:off x="6096000" y="1631773"/>
            <a:ext cx="3800272" cy="2809622"/>
            <a:chOff x="6096000" y="1631773"/>
            <a:chExt cx="3800272" cy="2809622"/>
          </a:xfrm>
        </p:grpSpPr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BB7A6592-3BDC-B18B-3C35-3CA00343345F}"/>
                </a:ext>
              </a:extLst>
            </p:cNvPr>
            <p:cNvCxnSpPr>
              <a:cxnSpLocks/>
            </p:cNvCxnSpPr>
            <p:nvPr/>
          </p:nvCxnSpPr>
          <p:spPr>
            <a:xfrm>
              <a:off x="7588665" y="2482601"/>
              <a:ext cx="1017205" cy="19587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03D7A8-62DE-1A01-F30E-1EE73998ADD2}"/>
                </a:ext>
              </a:extLst>
            </p:cNvPr>
            <p:cNvSpPr txBox="1"/>
            <p:nvPr/>
          </p:nvSpPr>
          <p:spPr>
            <a:xfrm>
              <a:off x="6096000" y="1631773"/>
              <a:ext cx="38002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/>
                <a:t>Шаг 2. Вводим пароль пользователя </a:t>
              </a:r>
            </a:p>
            <a:p>
              <a:pPr algn="ctr"/>
              <a:r>
                <a:rPr lang="ru-RU" dirty="0"/>
                <a:t>используемый  для входа в </a:t>
              </a:r>
            </a:p>
            <a:p>
              <a:pPr algn="ctr"/>
              <a:r>
                <a:rPr lang="ru-RU" dirty="0"/>
                <a:t>корпоративную сеть академии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6436A50-1E38-EC7F-8687-20714146FDFC}"/>
              </a:ext>
            </a:extLst>
          </p:cNvPr>
          <p:cNvGrpSpPr/>
          <p:nvPr/>
        </p:nvGrpSpPr>
        <p:grpSpPr>
          <a:xfrm>
            <a:off x="9427153" y="5082862"/>
            <a:ext cx="2672302" cy="1164284"/>
            <a:chOff x="9427153" y="5082862"/>
            <a:chExt cx="2672302" cy="1164284"/>
          </a:xfrm>
        </p:grpSpPr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E6331898-01B8-E3A3-8877-16F6C2F229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27153" y="5082862"/>
              <a:ext cx="1631105" cy="85277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D7327A-62C1-F18D-3815-EFBF41F76F6B}"/>
                </a:ext>
              </a:extLst>
            </p:cNvPr>
            <p:cNvSpPr txBox="1"/>
            <p:nvPr/>
          </p:nvSpPr>
          <p:spPr>
            <a:xfrm>
              <a:off x="9672637" y="5877814"/>
              <a:ext cx="2426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/>
                <a:t>Шаг 4. нажимаем ввод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2EC01EC-E7D8-EE9B-7E92-94CEA3FC948F}"/>
              </a:ext>
            </a:extLst>
          </p:cNvPr>
          <p:cNvGrpSpPr/>
          <p:nvPr/>
        </p:nvGrpSpPr>
        <p:grpSpPr>
          <a:xfrm>
            <a:off x="5676407" y="4735140"/>
            <a:ext cx="3316860" cy="1801063"/>
            <a:chOff x="5676407" y="4735140"/>
            <a:chExt cx="3316860" cy="1801063"/>
          </a:xfrm>
        </p:grpSpPr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12FA7BC6-754B-6742-9D07-4010F99C52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3727" y="4735140"/>
              <a:ext cx="2139540" cy="114267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C0CF81-59EF-E343-90F6-616E2D45103E}"/>
                </a:ext>
              </a:extLst>
            </p:cNvPr>
            <p:cNvSpPr txBox="1"/>
            <p:nvPr/>
          </p:nvSpPr>
          <p:spPr>
            <a:xfrm>
              <a:off x="5676407" y="5889872"/>
              <a:ext cx="2400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/>
                <a:t>Шаг 3. ставим галочку </a:t>
              </a:r>
            </a:p>
            <a:p>
              <a:pPr algn="ctr"/>
              <a:r>
                <a:rPr lang="ru-RU" dirty="0"/>
                <a:t>(необязательно)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9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F6ABED-B827-4155-15A2-7432620F6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8" y="712032"/>
            <a:ext cx="12192000" cy="3971588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AE35CAD-71A8-382B-2799-783C66152756}"/>
              </a:ext>
            </a:extLst>
          </p:cNvPr>
          <p:cNvCxnSpPr>
            <a:cxnSpLocks/>
          </p:cNvCxnSpPr>
          <p:nvPr/>
        </p:nvCxnSpPr>
        <p:spPr>
          <a:xfrm>
            <a:off x="1085316" y="299103"/>
            <a:ext cx="0" cy="9742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2B4C42C-95DB-E144-3862-682627FBEB52}"/>
              </a:ext>
            </a:extLst>
          </p:cNvPr>
          <p:cNvSpPr txBox="1"/>
          <p:nvPr/>
        </p:nvSpPr>
        <p:spPr>
          <a:xfrm>
            <a:off x="0" y="41174"/>
            <a:ext cx="2496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Шаг 1. выбираем учебный год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7ADB641-64AF-6079-2ED8-14F1B24A4CF3}"/>
              </a:ext>
            </a:extLst>
          </p:cNvPr>
          <p:cNvCxnSpPr>
            <a:cxnSpLocks/>
          </p:cNvCxnSpPr>
          <p:nvPr/>
        </p:nvCxnSpPr>
        <p:spPr>
          <a:xfrm>
            <a:off x="6441807" y="230775"/>
            <a:ext cx="737716" cy="10425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069C79-A0EE-71B4-9718-8507124BE8DD}"/>
              </a:ext>
            </a:extLst>
          </p:cNvPr>
          <p:cNvSpPr txBox="1"/>
          <p:nvPr/>
        </p:nvSpPr>
        <p:spPr>
          <a:xfrm>
            <a:off x="4837744" y="0"/>
            <a:ext cx="218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Шаг 2. выбираем кафедру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E3D663C-4783-57ED-1BCA-6D1CE4D8C090}"/>
              </a:ext>
            </a:extLst>
          </p:cNvPr>
          <p:cNvCxnSpPr>
            <a:cxnSpLocks/>
          </p:cNvCxnSpPr>
          <p:nvPr/>
        </p:nvCxnSpPr>
        <p:spPr>
          <a:xfrm flipH="1">
            <a:off x="7306654" y="348951"/>
            <a:ext cx="1726251" cy="12874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68D813-204F-1CFC-4890-B7B5DBE9E336}"/>
              </a:ext>
            </a:extLst>
          </p:cNvPr>
          <p:cNvSpPr txBox="1"/>
          <p:nvPr/>
        </p:nvSpPr>
        <p:spPr>
          <a:xfrm>
            <a:off x="8479323" y="-8674"/>
            <a:ext cx="2467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Шаг 3. выбираем дисциплину</a:t>
            </a:r>
          </a:p>
        </p:txBody>
      </p:sp>
    </p:spTree>
    <p:extLst>
      <p:ext uri="{BB962C8B-B14F-4D97-AF65-F5344CB8AC3E}">
        <p14:creationId xmlns:p14="http://schemas.microsoft.com/office/powerpoint/2010/main" val="2479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4F453-5F06-A4A6-E953-824BE4B9F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C4B73B-2094-171B-A1A7-0AFE24566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121"/>
            <a:ext cx="12189179" cy="5842009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7FF23D53-947C-B011-775A-BBA4DE158EA5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965675" y="564394"/>
            <a:ext cx="282423" cy="1332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B8ED345-D709-94B9-9B08-624343C4DE2F}"/>
              </a:ext>
            </a:extLst>
          </p:cNvPr>
          <p:cNvSpPr txBox="1"/>
          <p:nvPr/>
        </p:nvSpPr>
        <p:spPr>
          <a:xfrm>
            <a:off x="0" y="41174"/>
            <a:ext cx="2496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Шаг 4. выбираем рабочий учебный план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F8A2BEB-0C10-A11A-B88B-4E04EF0926A2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1153682" y="564394"/>
            <a:ext cx="3068760" cy="24608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542BD16-201D-061F-6E37-3B7BDC8B58C7}"/>
              </a:ext>
            </a:extLst>
          </p:cNvPr>
          <p:cNvSpPr txBox="1"/>
          <p:nvPr/>
        </p:nvSpPr>
        <p:spPr>
          <a:xfrm>
            <a:off x="2974344" y="41174"/>
            <a:ext cx="2496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Шаг 5. нажимаем кнопку Создать РП</a:t>
            </a:r>
          </a:p>
        </p:txBody>
      </p:sp>
    </p:spTree>
    <p:extLst>
      <p:ext uri="{BB962C8B-B14F-4D97-AF65-F5344CB8AC3E}">
        <p14:creationId xmlns:p14="http://schemas.microsoft.com/office/powerpoint/2010/main" val="86373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E8D61A-EA42-2475-19AD-97109683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32" y="584775"/>
            <a:ext cx="10455466" cy="6238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CB7191-41A5-C10D-A4E2-9EF238A8D2A1}"/>
              </a:ext>
            </a:extLst>
          </p:cNvPr>
          <p:cNvSpPr txBox="1"/>
          <p:nvPr/>
        </p:nvSpPr>
        <p:spPr>
          <a:xfrm>
            <a:off x="5626910" y="-105587"/>
            <a:ext cx="2643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Вкладка Титул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597C48-2CC9-26F8-875C-39110FC60201}"/>
              </a:ext>
            </a:extLst>
          </p:cNvPr>
          <p:cNvSpPr/>
          <p:nvPr/>
        </p:nvSpPr>
        <p:spPr>
          <a:xfrm>
            <a:off x="1488110" y="1462863"/>
            <a:ext cx="5262681" cy="4915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6CA2A-322D-A41B-4915-995965FED650}"/>
              </a:ext>
            </a:extLst>
          </p:cNvPr>
          <p:cNvSpPr txBox="1"/>
          <p:nvPr/>
        </p:nvSpPr>
        <p:spPr>
          <a:xfrm>
            <a:off x="76876" y="1713297"/>
            <a:ext cx="1440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Информация импортируется из РУП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70C8B0-74B1-57A4-FCA2-18E3C5493899}"/>
              </a:ext>
            </a:extLst>
          </p:cNvPr>
          <p:cNvSpPr txBox="1"/>
          <p:nvPr/>
        </p:nvSpPr>
        <p:spPr>
          <a:xfrm>
            <a:off x="7286324" y="3519584"/>
            <a:ext cx="3478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Информация заполняется преподавателем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1F8375-696F-25D5-4F23-280C1E8982DE}"/>
              </a:ext>
            </a:extLst>
          </p:cNvPr>
          <p:cNvSpPr/>
          <p:nvPr/>
        </p:nvSpPr>
        <p:spPr>
          <a:xfrm>
            <a:off x="6824312" y="1462863"/>
            <a:ext cx="5082139" cy="2056721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0122135-94DE-ACA4-198D-460745EED701}"/>
              </a:ext>
            </a:extLst>
          </p:cNvPr>
          <p:cNvCxnSpPr>
            <a:cxnSpLocks/>
          </p:cNvCxnSpPr>
          <p:nvPr/>
        </p:nvCxnSpPr>
        <p:spPr>
          <a:xfrm flipH="1">
            <a:off x="1790299" y="346509"/>
            <a:ext cx="5158159" cy="101076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7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A11AE-ADAB-E3A3-8B63-1F6D9B603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CDAAB5-681E-4F82-5C96-97A09218EBB8}"/>
              </a:ext>
            </a:extLst>
          </p:cNvPr>
          <p:cNvSpPr txBox="1"/>
          <p:nvPr/>
        </p:nvSpPr>
        <p:spPr>
          <a:xfrm>
            <a:off x="5626910" y="0"/>
            <a:ext cx="2842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Вкладка РП-1-2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E848B1-1318-55BF-A232-ACC4084B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038"/>
            <a:ext cx="12192000" cy="5565214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8D230A0-C4FD-F56F-DDCA-5B7F05A20273}"/>
              </a:ext>
            </a:extLst>
          </p:cNvPr>
          <p:cNvCxnSpPr>
            <a:cxnSpLocks/>
          </p:cNvCxnSpPr>
          <p:nvPr/>
        </p:nvCxnSpPr>
        <p:spPr>
          <a:xfrm flipH="1">
            <a:off x="789272" y="522961"/>
            <a:ext cx="6112042" cy="10267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58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E0D76-5A97-D45D-78AB-CFBD703A4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62BE1F-D42A-DCAA-B20F-8CF633792FF5}"/>
              </a:ext>
            </a:extLst>
          </p:cNvPr>
          <p:cNvSpPr txBox="1"/>
          <p:nvPr/>
        </p:nvSpPr>
        <p:spPr>
          <a:xfrm>
            <a:off x="5626910" y="0"/>
            <a:ext cx="2842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Вкладка РП-1-2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302C3E-5E6F-468E-31F0-22298AD0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857"/>
            <a:ext cx="12192000" cy="5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4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C1CEF3-B958-5B07-0676-6D4E018A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1" y="1783965"/>
            <a:ext cx="12192000" cy="5074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F93F2-A1F8-6D5E-22B6-E0C4A030BDBC}"/>
              </a:ext>
            </a:extLst>
          </p:cNvPr>
          <p:cNvSpPr txBox="1"/>
          <p:nvPr/>
        </p:nvSpPr>
        <p:spPr>
          <a:xfrm>
            <a:off x="5626910" y="0"/>
            <a:ext cx="284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Вкладка РП-3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C1D9588-6EFE-D376-057E-603D33AF7899}"/>
              </a:ext>
            </a:extLst>
          </p:cNvPr>
          <p:cNvCxnSpPr>
            <a:cxnSpLocks/>
          </p:cNvCxnSpPr>
          <p:nvPr/>
        </p:nvCxnSpPr>
        <p:spPr>
          <a:xfrm flipH="1">
            <a:off x="1530417" y="522961"/>
            <a:ext cx="5370897" cy="141171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55CFC53-1736-6012-8D9C-529E1E5B1FC6}"/>
              </a:ext>
            </a:extLst>
          </p:cNvPr>
          <p:cNvSpPr txBox="1"/>
          <p:nvPr/>
        </p:nvSpPr>
        <p:spPr>
          <a:xfrm>
            <a:off x="8279469" y="2651719"/>
            <a:ext cx="371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Информация импортируется из РУП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4F140-CE87-06B0-DBA1-AA4582C20A34}"/>
              </a:ext>
            </a:extLst>
          </p:cNvPr>
          <p:cNvSpPr txBox="1"/>
          <p:nvPr/>
        </p:nvSpPr>
        <p:spPr>
          <a:xfrm>
            <a:off x="8279469" y="3043990"/>
            <a:ext cx="3478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Информация заполняется преподавателем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3DE6E0C-164E-244B-874D-D2B71BED4600}"/>
              </a:ext>
            </a:extLst>
          </p:cNvPr>
          <p:cNvCxnSpPr>
            <a:cxnSpLocks/>
          </p:cNvCxnSpPr>
          <p:nvPr/>
        </p:nvCxnSpPr>
        <p:spPr>
          <a:xfrm flipH="1">
            <a:off x="7757962" y="2805607"/>
            <a:ext cx="5215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7C4107C-FB94-1E3C-551A-C8EBBBCE6FBD}"/>
              </a:ext>
            </a:extLst>
          </p:cNvPr>
          <p:cNvCxnSpPr>
            <a:cxnSpLocks/>
          </p:cNvCxnSpPr>
          <p:nvPr/>
        </p:nvCxnSpPr>
        <p:spPr>
          <a:xfrm flipH="1">
            <a:off x="7786104" y="3197878"/>
            <a:ext cx="52150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287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283</Words>
  <Application>Microsoft Office PowerPoint</Application>
  <PresentationFormat>Широкоэкранный</PresentationFormat>
  <Paragraphs>86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TitilliumText22LBold</vt:lpstr>
      <vt:lpstr>Тема Office</vt:lpstr>
      <vt:lpstr>Программное обеспечение «Рабочие программы дисциплин»</vt:lpstr>
      <vt:lpstr>https://plans.kgsxa.ru/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литературы</vt:lpstr>
      <vt:lpstr>Выбор литературы</vt:lpstr>
      <vt:lpstr>Результаты обучения</vt:lpstr>
      <vt:lpstr>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«Рабочие программы дисциплин»</dc:title>
  <dc:creator>Геннадий Степанович Березовский</dc:creator>
  <cp:lastModifiedBy>Геннадий Степанович Березовский</cp:lastModifiedBy>
  <cp:revision>10</cp:revision>
  <dcterms:created xsi:type="dcterms:W3CDTF">2024-03-04T13:36:55Z</dcterms:created>
  <dcterms:modified xsi:type="dcterms:W3CDTF">2024-03-27T14:09:30Z</dcterms:modified>
</cp:coreProperties>
</file>